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  <p:sldMasterId id="2147483837" r:id="rId2"/>
  </p:sldMasterIdLst>
  <p:notesMasterIdLst>
    <p:notesMasterId r:id="rId58"/>
  </p:notesMasterIdLst>
  <p:handoutMasterIdLst>
    <p:handoutMasterId r:id="rId59"/>
  </p:handoutMasterIdLst>
  <p:sldIdLst>
    <p:sldId id="256" r:id="rId3"/>
    <p:sldId id="449" r:id="rId4"/>
    <p:sldId id="450" r:id="rId5"/>
    <p:sldId id="451" r:id="rId6"/>
    <p:sldId id="453" r:id="rId7"/>
    <p:sldId id="419" r:id="rId8"/>
    <p:sldId id="465" r:id="rId9"/>
    <p:sldId id="420" r:id="rId10"/>
    <p:sldId id="421" r:id="rId11"/>
    <p:sldId id="422" r:id="rId12"/>
    <p:sldId id="423" r:id="rId13"/>
    <p:sldId id="424" r:id="rId14"/>
    <p:sldId id="466" r:id="rId15"/>
    <p:sldId id="425" r:id="rId16"/>
    <p:sldId id="426" r:id="rId17"/>
    <p:sldId id="474" r:id="rId18"/>
    <p:sldId id="473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6" r:id="rId29"/>
    <p:sldId id="437" r:id="rId30"/>
    <p:sldId id="438" r:id="rId31"/>
    <p:sldId id="439" r:id="rId32"/>
    <p:sldId id="440" r:id="rId33"/>
    <p:sldId id="441" r:id="rId34"/>
    <p:sldId id="442" r:id="rId35"/>
    <p:sldId id="443" r:id="rId36"/>
    <p:sldId id="444" r:id="rId37"/>
    <p:sldId id="445" r:id="rId38"/>
    <p:sldId id="467" r:id="rId39"/>
    <p:sldId id="468" r:id="rId40"/>
    <p:sldId id="469" r:id="rId41"/>
    <p:sldId id="454" r:id="rId42"/>
    <p:sldId id="455" r:id="rId43"/>
    <p:sldId id="456" r:id="rId44"/>
    <p:sldId id="457" r:id="rId45"/>
    <p:sldId id="458" r:id="rId46"/>
    <p:sldId id="459" r:id="rId47"/>
    <p:sldId id="460" r:id="rId48"/>
    <p:sldId id="461" r:id="rId49"/>
    <p:sldId id="462" r:id="rId50"/>
    <p:sldId id="470" r:id="rId51"/>
    <p:sldId id="471" r:id="rId52"/>
    <p:sldId id="472" r:id="rId53"/>
    <p:sldId id="475" r:id="rId54"/>
    <p:sldId id="463" r:id="rId55"/>
    <p:sldId id="464" r:id="rId56"/>
    <p:sldId id="282" r:id="rId57"/>
  </p:sldIdLst>
  <p:sldSz cx="9144000" cy="6858000" type="screen4x3"/>
  <p:notesSz cx="6797675" cy="9926638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663300"/>
    <a:srgbClr val="008000"/>
    <a:srgbClr val="969696"/>
    <a:srgbClr val="FFEAD5"/>
    <a:srgbClr val="FFE0C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2" autoAdjust="0"/>
    <p:restoredTop sz="94671" autoAdjust="0"/>
  </p:normalViewPr>
  <p:slideViewPr>
    <p:cSldViewPr>
      <p:cViewPr varScale="1">
        <p:scale>
          <a:sx n="78" d="100"/>
          <a:sy n="78" d="100"/>
        </p:scale>
        <p:origin x="160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0"/>
    </p:cViewPr>
  </p:sorter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559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34702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itchFamily="34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 b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633E11-9AAD-4C67-9E6C-1C4C8AA64FE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Programozási alapismeretek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hu-HU"/>
              <a:t>2008/2009</a:t>
            </a:r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hu-HU"/>
              <a:t>Zsakó László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8DD3322-469A-43FD-9A56-C5C67CA66AF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6642D743-9BE2-4363-8A00-1F8F1CF0731E}" type="slidenum">
              <a:rPr lang="hu-HU" altLang="hu-HU" smtClean="0">
                <a:latin typeface="Arial" panose="020B0604020202020204" pitchFamily="34" charset="0"/>
              </a:rPr>
              <a:pPr/>
              <a:t>1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hu-HU" altLang="hu-HU" smtClean="0">
                <a:latin typeface="Arial" panose="020B0604020202020204" pitchFamily="34" charset="0"/>
              </a:rPr>
              <a:t>IDE KELL: prioritási sor kupaccal.</a:t>
            </a:r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56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56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56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56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8D76B19-2B57-4DCE-B1C3-9C8E322E52F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76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76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76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76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BE37B34-B520-4243-A069-E0390BE2C62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97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97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97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97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5E3243C-E035-4C5B-A283-3AD020F33A2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97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97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97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97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5E3243C-E035-4C5B-A283-3AD020F33A2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6012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17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17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17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17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6BB34E2-68D7-4B78-8604-18E3FB3BAD7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37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37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37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37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6E178A6-1AF6-4A60-8F22-06CFAAC992F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37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37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37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37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6E178A6-1AF6-4A60-8F22-06CFAAC992F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9907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37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37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37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37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6E178A6-1AF6-4A60-8F22-06CFAAC992F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172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58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58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58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58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CB45CF6-C782-4626-94FA-975C0777888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78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78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78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78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221F427-0297-4E25-A1E5-895F87ECFFA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19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2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2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2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2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13FA97E-9135-43BF-A801-BD23EA066E9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99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399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399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399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C4A1CED-6903-47F4-98B5-7CF805BAC76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19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19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19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19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EC3BA7F-79FB-4CB5-A576-2A8A6FF3CDF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40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40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40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40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3EB3F9F-BDE7-487C-87BB-7594461AEEF6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60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60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60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60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C7A47F2-4934-4A31-B6B6-CE69EA8C664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81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481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481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481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E268871-E0A6-4BFD-A9C2-E82A641D7C2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018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018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018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018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4DAFD31-2D26-4A7E-A821-30855B07885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22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22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22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22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52569E8-AAB6-47A1-B219-5499A36F09B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427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427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427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427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3FFC220-FDE0-4737-8221-9741CC61D19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632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632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632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632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7C62768-945A-46E6-A3E7-092E3117943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837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837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837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837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6D1128A-AA36-4A3E-87A2-233AF530E56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29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12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12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12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12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F68B9910-1B15-4DF8-963F-8D17438B0D5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042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042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042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042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D8B4E86-D00B-44AD-8783-2663F186B83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246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246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247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247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BD34DFE-EDCB-47C2-B71E-94B5D98DB21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45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45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45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45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8CD03B1-D4D2-459F-9FC8-34291711D8D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656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656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656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656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F982F33-7EE1-434E-ACAD-FD7C04B9C7B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86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86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86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86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47C88D5-F3A0-4293-8978-A2B8F92937C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06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06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06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06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89FCF5EC-4DB8-4C1E-93B5-266FB1306F6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27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27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27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27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F70E908-B840-44D1-935F-0EBB889E1E6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696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696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696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696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236F170-5C50-4843-A90D-BBB3546D48FA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5041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168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168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168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168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38342A48-7499-4879-AFC3-3A47A7E34DB9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10825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373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373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373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373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FEC4C86-6AD5-4D67-BDFF-5640E4CC644E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39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664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331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331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331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331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06D23BB-0B80-4D40-9A4B-099C53FF0D8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47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47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47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47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9D0C0264-A677-4F4A-81CB-D11CEE484BC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68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68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68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68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D14E4C6-D99A-4BDA-A1BA-EE9FFC8FC6B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7885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7885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7885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7885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A1ED5EB-71C1-4917-9BB9-9B9F97AE4B3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090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090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090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090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C519FDD8-DCE4-4294-8DA9-4E190B5C5F7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294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294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295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295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8769734-477C-465C-A9D7-05D670B82A23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499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499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499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499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B5563E9D-45DD-49B6-B5FF-FCBD9BAFD2D0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704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704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704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704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5441539C-FF9D-4848-850D-28B21FA54601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8909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8909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8909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8909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2D155B7C-6BED-48CA-987D-BEFA0EDEED9B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u-HU" altLang="hu-HU" smtClean="0">
                <a:latin typeface="Arial" panose="020B0604020202020204" pitchFamily="34" charset="0"/>
              </a:rPr>
              <a:t>MEGÍRANDÓ: merre meg y a legrövidebb út? Mi lehet még (leghosszabb, legvastagabb, …?</a:t>
            </a:r>
          </a:p>
        </p:txBody>
      </p:sp>
      <p:sp>
        <p:nvSpPr>
          <p:cNvPr id="9114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114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114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114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79A32679-8C12-4DEB-A736-2E6F1C85FDF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1204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1205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1206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1207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2E1C1AE-8F8B-4A88-A5CB-FF01877922FD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49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35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7412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7413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7414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7415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0CDB4D6-AC6D-4795-8DC1-8C1F6806B114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22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22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22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22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70F3350-2DF0-4313-88BC-EC927D4F0AE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50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61695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22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22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22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22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70F3350-2DF0-4313-88BC-EC927D4F0AE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51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30066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222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5222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5223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5223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70F3350-2DF0-4313-88BC-EC927D4F0AE7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52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8687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318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318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319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319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E818399B-EB0B-44D3-9229-E6A4C587C8B2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53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523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9523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523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9523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D0C9FCB-1A70-4C33-9AB6-43583ECE8988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54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Programozási alapismeretek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972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hu-HU" altLang="hu-HU" smtClean="0">
                <a:latin typeface="Arial" panose="020B0604020202020204" pitchFamily="34" charset="0"/>
              </a:rPr>
              <a:t>2008/2009.</a:t>
            </a:r>
          </a:p>
        </p:txBody>
      </p:sp>
      <p:sp>
        <p:nvSpPr>
          <p:cNvPr id="972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4276A3E9-9DE5-4077-AD23-B13B0EB83806}" type="slidenum">
              <a:rPr lang="hu-HU" altLang="hu-HU" smtClean="0">
                <a:latin typeface="Arial" panose="020B0604020202020204" pitchFamily="34" charset="0"/>
              </a:rPr>
              <a:pPr/>
              <a:t>55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972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94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94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94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94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9A80B07-9DA8-47A9-BE80-F621E5DE4F3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6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19460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19461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19462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19463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A9A80B07-9DA8-47A9-BE80-F621E5DE4F3C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7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0613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1508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1509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1510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1511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0EF03351-D72C-4627-94A8-80F141C0AFA5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8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Jegyzetek hely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23556" name="Élőfej helye 3"/>
          <p:cNvSpPr txBox="1">
            <a:spLocks noGrp="1"/>
          </p:cNvSpPr>
          <p:nvPr/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INFOÉRA 2006</a:t>
            </a:r>
          </a:p>
        </p:txBody>
      </p:sp>
      <p:sp>
        <p:nvSpPr>
          <p:cNvPr id="23557" name="Dátum helye 4"/>
          <p:cNvSpPr txBox="1">
            <a:spLocks noGrp="1"/>
          </p:cNvSpPr>
          <p:nvPr/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r>
              <a:rPr lang="hu-HU" altLang="hu-HU" sz="1200">
                <a:latin typeface="Arial" panose="020B0604020202020204" pitchFamily="34" charset="0"/>
              </a:rPr>
              <a:t>2006.11.18</a:t>
            </a:r>
          </a:p>
        </p:txBody>
      </p:sp>
      <p:sp>
        <p:nvSpPr>
          <p:cNvPr id="23558" name="Élőláb helye 5"/>
          <p:cNvSpPr txBox="1">
            <a:spLocks noGrp="1"/>
          </p:cNvSpPr>
          <p:nvPr/>
        </p:nvSpPr>
        <p:spPr bwMode="auto">
          <a:xfrm>
            <a:off x="0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hu-HU" altLang="hu-HU" sz="1200">
                <a:latin typeface="Arial" panose="020B0604020202020204" pitchFamily="34" charset="0"/>
              </a:rPr>
              <a:t>Juhász István-Zsakó László: Informatikai képzések a ELTE-n</a:t>
            </a:r>
          </a:p>
        </p:txBody>
      </p:sp>
      <p:sp>
        <p:nvSpPr>
          <p:cNvPr id="23559" name="Dia számának helye 6"/>
          <p:cNvSpPr txBox="1">
            <a:spLocks noGrp="1"/>
          </p:cNvSpPr>
          <p:nvPr/>
        </p:nvSpPr>
        <p:spPr bwMode="auto">
          <a:xfrm>
            <a:off x="3851275" y="9429750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68" tIns="45784" rIns="91568" bIns="45784" anchor="b"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/>
            <a:fld id="{1A55CC6B-B33A-497E-AA5C-374DB23B5B9F}" type="slidenum">
              <a:rPr lang="hu-HU" altLang="hu-HU" sz="1200">
                <a:latin typeface="Arial" panose="020B0604020202020204" pitchFamily="34" charset="0"/>
              </a:rPr>
              <a:pPr algn="r" eaLnBrk="1" hangingPunct="1"/>
              <a:t>9</a:t>
            </a:fld>
            <a:endParaRPr lang="hu-HU" altLang="hu-H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hyperlink" Target="http://ikportal.inf.elte.hu:8080/ELTEInformatikaiKar/elte_ik_2.html" TargetMode="Externa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32821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842680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 descr="cimerr2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0"/>
            <a:ext cx="1357312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7" descr="BD10308_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00" y="1285875"/>
            <a:ext cx="27813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Laci\OKTATAS\ELOADAS\Adatszerkezetek\ik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7200"/>
            <a:ext cx="3175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elte_ik_2_small.jpg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5238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03648" y="85725"/>
            <a:ext cx="6121102" cy="1111250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964613" cy="4754562"/>
          </a:xfrm>
        </p:spPr>
        <p:txBody>
          <a:bodyPr/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3635375" y="6524625"/>
            <a:ext cx="289560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r>
              <a:rPr lang="en-US"/>
              <a:t>Gráfok, gráfalgoritmusok</a:t>
            </a:r>
            <a:endParaRPr lang="en-US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388350" y="6524625"/>
            <a:ext cx="755650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  <a:defRPr sz="1400"/>
            </a:lvl1pPr>
          </a:lstStyle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‹#›</a:t>
            </a:fld>
            <a:r>
              <a:rPr lang="hu-HU" altLang="hu-HU" dirty="0" smtClean="0"/>
              <a:t>/55</a:t>
            </a:r>
            <a:endParaRPr lang="hu-HU" altLang="hu-HU" dirty="0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dt" sz="half" idx="12"/>
          </p:nvPr>
        </p:nvSpPr>
        <p:spPr>
          <a:xfrm>
            <a:off x="6659563" y="6524625"/>
            <a:ext cx="1728787" cy="333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 sz="1400"/>
            </a:lvl1pPr>
          </a:lstStyle>
          <a:p>
            <a:pPr>
              <a:defRPr/>
            </a:pPr>
            <a:fld id="{7B8EFE2E-1C73-4D82-9F76-12385ECF2A75}" type="datetime8">
              <a:rPr lang="hu-HU" smtClean="0"/>
              <a:t>2020. 10. 30. 14:59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3550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ELTE"/>
          <p:cNvPicPr>
            <a:picLocks noChangeAspect="1" noChangeArrowheads="1"/>
          </p:cNvPicPr>
          <p:nvPr/>
        </p:nvPicPr>
        <p:blipFill>
          <a:blip r:embed="rId3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4" descr="cimerr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1030" name="Picture 4" descr="cimerr2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ELTE"/>
          <p:cNvPicPr>
            <a:picLocks noChangeAspect="1" noChangeArrowheads="1"/>
          </p:cNvPicPr>
          <p:nvPr userDrawn="1"/>
        </p:nvPicPr>
        <p:blipFill>
          <a:blip r:embed="rId4">
            <a:lum bright="2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36063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cimerr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43150" y="85725"/>
            <a:ext cx="5181600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Mintacím szerkesztése</a:t>
            </a:r>
            <a:r>
              <a:rPr lang="hu-HU" altLang="hu-HU" smtClean="0"/>
              <a:t/>
            </a:r>
            <a:br>
              <a:rPr lang="hu-HU" altLang="hu-HU" smtClean="0"/>
            </a:br>
            <a:endParaRPr lang="en-US" altLang="hu-HU" smtClean="0"/>
          </a:p>
        </p:txBody>
      </p:sp>
      <p:sp>
        <p:nvSpPr>
          <p:cNvPr id="205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43150" y="1341438"/>
            <a:ext cx="6621463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Mintaszöveg szerkesztése</a:t>
            </a:r>
          </a:p>
          <a:p>
            <a:pPr lvl="1"/>
            <a:r>
              <a:rPr lang="en-US" altLang="hu-HU" smtClean="0"/>
              <a:t>Második szint</a:t>
            </a:r>
          </a:p>
          <a:p>
            <a:pPr lvl="2"/>
            <a:r>
              <a:rPr lang="en-US" altLang="hu-HU" smtClean="0"/>
              <a:t>Harmadik szint</a:t>
            </a:r>
          </a:p>
          <a:p>
            <a:pPr lvl="3"/>
            <a:r>
              <a:rPr lang="en-US" altLang="hu-HU" smtClean="0"/>
              <a:t>Negyedik szint</a:t>
            </a:r>
          </a:p>
          <a:p>
            <a:pPr lvl="4"/>
            <a:r>
              <a:rPr lang="en-US" altLang="hu-HU" smtClean="0"/>
              <a:t>Ötödik szint</a:t>
            </a:r>
          </a:p>
        </p:txBody>
      </p:sp>
      <p:pic>
        <p:nvPicPr>
          <p:cNvPr id="2054" name="Picture 7" descr="ELTE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1000125"/>
            <a:ext cx="9136063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4" descr="cimerr2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</p:sldLayoutIdLst>
  <p:transition spd="slow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663300"/>
          </a:solidFill>
          <a:latin typeface="Garamond" pitchFamily="18" charset="0"/>
        </a:defRPr>
      </a:lvl9pPr>
    </p:titleStyle>
    <p:bodyStyle>
      <a:lvl1pPr marL="266700" indent="-2540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30263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800">
          <a:solidFill>
            <a:schemeClr val="tx1"/>
          </a:solidFill>
          <a:latin typeface="+mn-lt"/>
        </a:defRPr>
      </a:lvl2pPr>
      <a:lvl3pPr marL="123825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3pPr>
      <a:lvl4pPr marL="1646238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anose="05000000000000000000" pitchFamily="2" charset="2"/>
        <a:buChar char="Ø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2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7.wmf"/><Relationship Id="rId10" Type="http://schemas.openxmlformats.org/officeDocument/2006/relationships/image" Target="../media/image20.png"/><Relationship Id="rId4" Type="http://schemas.openxmlformats.org/officeDocument/2006/relationships/oleObject" Target="../embeddings/oleObject4.bin"/><Relationship Id="rId9" Type="http://schemas.openxmlformats.org/officeDocument/2006/relationships/image" Target="../media/image19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7.bin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24.wmf"/><Relationship Id="rId10" Type="http://schemas.openxmlformats.org/officeDocument/2006/relationships/image" Target="../media/image20.png"/><Relationship Id="rId4" Type="http://schemas.openxmlformats.org/officeDocument/2006/relationships/oleObject" Target="../embeddings/oleObject9.bin"/><Relationship Id="rId9" Type="http://schemas.openxmlformats.org/officeDocument/2006/relationships/image" Target="../media/image26.w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619250" y="2060575"/>
            <a:ext cx="6810375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 sz="3600">
                <a:latin typeface="Arial" panose="020B0604020202020204" pitchFamily="34" charset="0"/>
              </a:rPr>
              <a:t>Gráfok, gráfalgoritmusok II.</a:t>
            </a:r>
            <a:br>
              <a:rPr lang="hu-HU" altLang="hu-HU" sz="3600">
                <a:latin typeface="Arial" panose="020B0604020202020204" pitchFamily="34" charset="0"/>
              </a:rPr>
            </a:br>
            <a:r>
              <a:rPr lang="hu-HU" altLang="hu-HU" sz="3600">
                <a:latin typeface="Arial" panose="020B0604020202020204" pitchFamily="34" charset="0"/>
              </a:rPr>
              <a:t/>
            </a:r>
            <a:br>
              <a:rPr lang="hu-HU" altLang="hu-HU" sz="3600">
                <a:latin typeface="Arial" panose="020B0604020202020204" pitchFamily="34" charset="0"/>
              </a:rPr>
            </a:br>
            <a:r>
              <a:rPr lang="hu-HU" altLang="hu-HU" sz="4000" i="1" baseline="30000"/>
              <a:t>(Horváth Gyula és Szlávi Péter előadásai felhasználásával)</a:t>
            </a:r>
            <a:endParaRPr lang="en-US" altLang="hu-HU" sz="400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2457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458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35FD37C-DC50-41FE-B9FF-4ADD0D05DECC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2458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2458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8680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Irányítatlan </a:t>
            </a:r>
            <a:r>
              <a:rPr lang="da-DK" b="1" dirty="0" smtClean="0"/>
              <a:t>gráf</a:t>
            </a:r>
            <a:r>
              <a:rPr lang="hu-HU" b="1" dirty="0" smtClean="0"/>
              <a:t> összefüggő komponensei</a:t>
            </a:r>
            <a:endParaRPr lang="da-DK" b="1" dirty="0" smtClean="0"/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	</a:t>
            </a:r>
            <a:r>
              <a:rPr lang="da-DK" sz="2800" dirty="0" smtClean="0"/>
              <a:t>bejárás</a:t>
            </a:r>
            <a:r>
              <a:rPr lang="hu-HU" sz="2800" dirty="0" smtClean="0"/>
              <a:t> újraindul minden fehéren maradt pontból, feketévé válásnál komponens sorszámot tárol.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Bejárás(p,</a:t>
            </a:r>
            <a:r>
              <a:rPr lang="hu-HU" sz="2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Db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Szín(p):=fekete; </a:t>
            </a:r>
            <a:r>
              <a:rPr lang="hu-HU" sz="22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Komponens(p):=Db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Eljárás vége.</a:t>
            </a:r>
          </a:p>
        </p:txBody>
      </p:sp>
      <p:sp>
        <p:nvSpPr>
          <p:cNvPr id="2458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10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2662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662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B275B56F-8084-4CD9-881D-0060C1229C63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2662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2663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Kérdés – miben más: Van-e kör egy p ponton keresztül?</a:t>
            </a:r>
          </a:p>
        </p:txBody>
      </p:sp>
      <p:sp>
        <p:nvSpPr>
          <p:cNvPr id="2970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Van-e út 2 pont között</a:t>
            </a:r>
            <a:endParaRPr lang="da-DK" b="1" dirty="0" smtClean="0"/>
          </a:p>
          <a:p>
            <a:pPr marL="0" indent="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Az egyik pontból indul a bejárás, ha a másik fekete lesz, akkor van út.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Van út?(p,q):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Szín(1..Pontszám):=fehér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Bejárás(p)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Van út?:=(Szín(q)≠fehér)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Függvény vége.  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Ö</a:t>
            </a:r>
            <a:r>
              <a:rPr lang="da-DK" sz="2800" dirty="0" smtClean="0"/>
              <a:t>tlet: </a:t>
            </a:r>
            <a:r>
              <a:rPr lang="hu-HU" sz="2800" dirty="0" smtClean="0"/>
              <a:t>Ha a másik pont szürkévé vált, akkor már tudjuk, hogy van út, befejezhetjük a bejárást: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Ciklus amíg nem Üres…? </a:t>
            </a:r>
            <a:r>
              <a:rPr lang="hu-HU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és Szín(q)=fehér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11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2867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867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12AFFF2-4A19-430A-88CE-83D94C8C2946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2867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28678" name="Rectangle 26"/>
          <p:cNvSpPr>
            <a:spLocks noChangeArrowheads="1"/>
          </p:cNvSpPr>
          <p:nvPr/>
        </p:nvSpPr>
        <p:spPr bwMode="auto">
          <a:xfrm>
            <a:off x="3276600" y="5084763"/>
            <a:ext cx="58674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Megjegyzés: Minden elért (azaz fekete) pontból  bejárhatjuk azt az utat, amin eljutottunk oda.</a:t>
            </a:r>
          </a:p>
        </p:txBody>
      </p:sp>
      <p:sp>
        <p:nvSpPr>
          <p:cNvPr id="3072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Út megadása 2 pont között</a:t>
            </a:r>
            <a:endParaRPr lang="da-DK" b="1" dirty="0" smtClean="0"/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Az egyikből indul a bejárás, ha a másik fekete lesz, akkor van út. Ekkor induljunk visszafelé a célpontból!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Út(p,q):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Szín(1..Pontszám):=fehér; Bejárás(p)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Ha Szín(q)=fekete akkor Útkiírás(q,p)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Útkiírás(q,p):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Ha q≠p akkor Útkiírás(Honnan(q),p)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Ki: q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Eljárás vége.</a:t>
            </a:r>
          </a:p>
        </p:txBody>
      </p:sp>
      <p:sp>
        <p:nvSpPr>
          <p:cNvPr id="2868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12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2867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867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6FED943-24C3-4C37-8151-740939E281B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2867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072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Út megadása 2 pont között</a:t>
            </a:r>
            <a:endParaRPr lang="da-DK" b="1" dirty="0" smtClean="0"/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Az utat kiírhatjuk verem segítségével is, ekkor nem kell rekurzió:</a:t>
            </a:r>
            <a:endParaRPr lang="hu-HU" sz="2800" dirty="0" smtClean="0"/>
          </a:p>
          <a:p>
            <a:pPr marL="0" indent="0">
              <a:lnSpc>
                <a:spcPct val="90000"/>
              </a:lnSpc>
              <a:spcBef>
                <a:spcPts val="6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Útkiírás(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q,p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Ciklus amíg 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q≠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Verembe(q); q:=Honnan(q)</a:t>
            </a:r>
            <a:br>
              <a:rPr 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Ciklus vége</a:t>
            </a:r>
            <a:br>
              <a:rPr 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Verembe(p)</a:t>
            </a:r>
            <a:endParaRPr lang="hu-HU" sz="22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Ciklus amíg a verem nem üres</a:t>
            </a:r>
            <a:br>
              <a:rPr 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Veremből(x); Ki: x</a:t>
            </a:r>
            <a:br>
              <a:rPr 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Ciklus vége</a:t>
            </a:r>
            <a:endParaRPr lang="hu-HU" sz="22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Eljárás vége.</a:t>
            </a:r>
          </a:p>
        </p:txBody>
      </p:sp>
      <p:sp>
        <p:nvSpPr>
          <p:cNvPr id="2868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13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0767525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3072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072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5F89BF9-2A6F-4AD2-91D2-0A303612CC96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072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072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0727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Legrövidebb út megadása 2 pont között</a:t>
            </a:r>
            <a:endParaRPr lang="da-DK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szélességi bejárás által megtalált út a legrövidebb út – a bejárás a távolságok szerint hullámfront-szerűen halad.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mélységi bejárás által megtalált út nem feltétlenül (sőt általában nem) a legrövidebb út.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Súlyozott gráfnál (ha a legrövidebb út nem a legkisebb lépésszámú, hanem a legkisebb </a:t>
            </a:r>
            <a:r>
              <a:rPr lang="hu-HU" altLang="hu-HU" sz="2800" dirty="0" err="1" smtClean="0"/>
              <a:t>összhosszú</a:t>
            </a:r>
            <a:r>
              <a:rPr lang="hu-HU" altLang="hu-HU" sz="2800" dirty="0" smtClean="0"/>
              <a:t>-</a:t>
            </a:r>
            <a:br>
              <a:rPr lang="hu-HU" altLang="hu-HU" sz="2800" dirty="0" smtClean="0"/>
            </a:br>
            <a:r>
              <a:rPr lang="hu-HU" altLang="hu-HU" sz="2800" dirty="0" err="1" smtClean="0"/>
              <a:t>ságú</a:t>
            </a:r>
            <a:r>
              <a:rPr lang="hu-HU" altLang="hu-HU" sz="2800" dirty="0" smtClean="0"/>
              <a:t>) a szélességi bejárás sem ad feltétlenül </a:t>
            </a:r>
            <a:r>
              <a:rPr lang="hu-HU" altLang="hu-HU" sz="2800" dirty="0" smtClean="0"/>
              <a:t/>
            </a:r>
            <a:br>
              <a:rPr lang="hu-HU" altLang="hu-HU" sz="2800" dirty="0" smtClean="0"/>
            </a:br>
            <a:r>
              <a:rPr lang="hu-HU" altLang="hu-HU" sz="2800" dirty="0" smtClean="0"/>
              <a:t>legrövidebb </a:t>
            </a:r>
            <a:r>
              <a:rPr lang="hu-HU" altLang="hu-HU" sz="2800" dirty="0" smtClean="0"/>
              <a:t>utat. </a:t>
            </a:r>
          </a:p>
        </p:txBody>
      </p:sp>
      <p:sp>
        <p:nvSpPr>
          <p:cNvPr id="3072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804" y="3933056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14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3277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277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6E7DEEF-5AB4-46A9-B02A-A34C87545919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277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277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dirty="0" smtClean="0"/>
              <a:t> </a:t>
            </a:r>
            <a:endParaRPr lang="hu-HU" altLang="hu-HU" sz="2400" dirty="0"/>
          </a:p>
        </p:txBody>
      </p:sp>
      <p:sp>
        <p:nvSpPr>
          <p:cNvPr id="7176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964612" cy="4248150"/>
          </a:xfrm>
        </p:spPr>
        <p:txBody>
          <a:bodyPr/>
          <a:lstStyle/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Feladat: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Egy </a:t>
            </a:r>
            <a:r>
              <a:rPr lang="hu-HU" sz="2800" dirty="0"/>
              <a:t>nagyvállalat </a:t>
            </a:r>
            <a:r>
              <a:rPr lang="hu-HU" sz="2800" b="1" dirty="0"/>
              <a:t>n</a:t>
            </a:r>
            <a:r>
              <a:rPr lang="hu-HU" sz="2800" dirty="0"/>
              <a:t> városban üzemeltet gyárat, a gyártmányokat </a:t>
            </a:r>
            <a:r>
              <a:rPr lang="hu-HU" sz="2800" b="1" dirty="0"/>
              <a:t>k</a:t>
            </a:r>
            <a:r>
              <a:rPr lang="hu-HU" sz="2800" dirty="0"/>
              <a:t> városban telepített raktárban tárolja.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/>
              <a:t>Minden városból olyan raktárba kell szállítani a gyártmányokat, amely útvonal a </a:t>
            </a:r>
            <a:r>
              <a:rPr lang="hu-HU" sz="2800" dirty="0" smtClean="0"/>
              <a:t>lehető legkevesebb városon </a:t>
            </a:r>
            <a:r>
              <a:rPr lang="hu-HU" sz="2800" dirty="0"/>
              <a:t>halad át.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Adj algoritmust</a:t>
            </a:r>
            <a:r>
              <a:rPr lang="hu-HU" sz="2800" dirty="0"/>
              <a:t>, amely minden városra meghatározza a hozzá legközelebbi raktárt</a:t>
            </a:r>
            <a:r>
              <a:rPr lang="hu-HU" sz="2800" dirty="0" smtClean="0"/>
              <a:t>!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Megoldás: 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szélességi bejárás elején a </a:t>
            </a:r>
            <a:r>
              <a:rPr lang="hu-HU" sz="2800" b="1" dirty="0" smtClean="0"/>
              <a:t>k</a:t>
            </a:r>
            <a:r>
              <a:rPr lang="hu-HU" sz="2800" dirty="0" smtClean="0"/>
              <a:t> raktárváros legyen a sorban!</a:t>
            </a:r>
          </a:p>
        </p:txBody>
      </p:sp>
      <p:sp>
        <p:nvSpPr>
          <p:cNvPr id="3277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15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3277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277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9B018C0-E83A-4962-BBCE-E5ACCDBF36A1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277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277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dirty="0" smtClean="0"/>
              <a:t> </a:t>
            </a:r>
            <a:endParaRPr lang="hu-HU" altLang="hu-HU" sz="2400" dirty="0"/>
          </a:p>
        </p:txBody>
      </p:sp>
      <p:sp>
        <p:nvSpPr>
          <p:cNvPr id="7176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 marL="0" indent="0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Bejárás(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k,Raktár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hu-HU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Ciklus i=1-től </a:t>
            </a:r>
            <a:r>
              <a:rPr lang="hu-HU" sz="22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k-ig</a:t>
            </a: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hu-HU" sz="2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Szín(Raktár(i</a:t>
            </a: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)):=</a:t>
            </a:r>
            <a:r>
              <a:rPr lang="hu-HU" sz="2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fekete; </a:t>
            </a: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Sorba(Raktár(i))</a:t>
            </a:r>
            <a:b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Honnan</a:t>
            </a:r>
            <a:r>
              <a:rPr lang="hu-HU" sz="2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(Raktár(i</a:t>
            </a: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)):=Raktár(i)</a:t>
            </a:r>
            <a:b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Ciklus </a:t>
            </a:r>
            <a:r>
              <a:rPr lang="hu-HU" sz="2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vége</a:t>
            </a:r>
            <a:endParaRPr lang="hu-HU" sz="22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12700" indent="0" algn="just">
              <a:lnSpc>
                <a:spcPts val="2400"/>
              </a:lnSpc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Ciklus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amíg nem </a:t>
            </a:r>
            <a:r>
              <a:rPr lang="hu-HU" altLang="hu-HU" sz="2200" dirty="0" err="1">
                <a:latin typeface="Courier New" pitchFamily="49" charset="0"/>
                <a:cs typeface="Courier New" pitchFamily="49" charset="0"/>
              </a:rPr>
              <a:t>üresSor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?</a:t>
            </a:r>
          </a:p>
          <a:p>
            <a:pPr marL="12700" indent="0" algn="just">
              <a:lnSpc>
                <a:spcPts val="2400"/>
              </a:lnSpc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Sorból(p); Szín(p):=fekete</a:t>
            </a:r>
          </a:p>
          <a:p>
            <a:pPr marL="12700" indent="0" algn="just">
              <a:lnSpc>
                <a:spcPts val="2400"/>
              </a:lnSpc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Ciklus i=1-től Szomszédpontokszáma(p)-</a:t>
            </a:r>
            <a:r>
              <a:rPr lang="hu-HU" altLang="hu-HU" sz="2200" dirty="0" err="1">
                <a:latin typeface="Courier New" pitchFamily="49" charset="0"/>
                <a:cs typeface="Courier New" pitchFamily="49" charset="0"/>
              </a:rPr>
              <a:t>ig</a:t>
            </a:r>
            <a:endParaRPr lang="hu-HU" altLang="hu-HU" sz="2200" dirty="0">
              <a:latin typeface="Courier New" pitchFamily="49" charset="0"/>
              <a:cs typeface="Courier New" pitchFamily="49" charset="0"/>
            </a:endParaRPr>
          </a:p>
          <a:p>
            <a:pPr marL="12700" indent="0" algn="just">
              <a:lnSpc>
                <a:spcPts val="2400"/>
              </a:lnSpc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j:=Szomszéd(p,i)</a:t>
            </a:r>
          </a:p>
          <a:p>
            <a:pPr marL="12700" indent="0">
              <a:lnSpc>
                <a:spcPts val="2400"/>
              </a:lnSpc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Ha Szín(j)=fehér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akkor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Sorba(j);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Szín(j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):=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szürke</a:t>
            </a:r>
            <a:br>
              <a:rPr lang="hu-HU" alt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                          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Honnan(j):=Honnan(p)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/>
            </a:r>
            <a:br>
              <a:rPr lang="hu-HU" altLang="hu-HU" sz="2200" dirty="0">
                <a:latin typeface="Courier New" pitchFamily="49" charset="0"/>
                <a:cs typeface="Courier New" pitchFamily="49" charset="0"/>
              </a:rPr>
            </a:b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   Ciklus </a:t>
            </a: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vége</a:t>
            </a:r>
          </a:p>
          <a:p>
            <a:pPr marL="12700" indent="0">
              <a:lnSpc>
                <a:spcPts val="2400"/>
              </a:lnSpc>
              <a:spcBef>
                <a:spcPct val="0"/>
              </a:spcBef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altLang="hu-HU" sz="2200" dirty="0" smtClean="0">
                <a:latin typeface="Courier New" pitchFamily="49" charset="0"/>
                <a:cs typeface="Courier New" pitchFamily="49" charset="0"/>
              </a:rPr>
              <a:t>Ciklus vége</a:t>
            </a:r>
            <a:br>
              <a:rPr lang="hu-HU" alt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Eljárás </a:t>
            </a:r>
            <a:r>
              <a:rPr lang="hu-HU" sz="2200" dirty="0">
                <a:latin typeface="Courier New" pitchFamily="49" charset="0"/>
                <a:cs typeface="Courier New" pitchFamily="49" charset="0"/>
              </a:rPr>
              <a:t>vége.</a:t>
            </a:r>
          </a:p>
          <a:p>
            <a:pPr marL="0" indent="4763">
              <a:lnSpc>
                <a:spcPts val="24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800" dirty="0" smtClean="0"/>
          </a:p>
        </p:txBody>
      </p:sp>
      <p:sp>
        <p:nvSpPr>
          <p:cNvPr id="3277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16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4942416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3277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277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0CF49C5-3BA9-47D7-BF63-2D54934ADD7E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277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277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400" dirty="0" smtClean="0"/>
              <a:t>De nem válasz arra a kérdésre, hogy van-e a kezdőponton átmenő kör!</a:t>
            </a:r>
            <a:endParaRPr lang="hu-HU" altLang="hu-HU" sz="2400" dirty="0"/>
          </a:p>
        </p:txBody>
      </p:sp>
      <p:sp>
        <p:nvSpPr>
          <p:cNvPr id="7176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Körmentes</a:t>
            </a:r>
            <a:r>
              <a:rPr lang="da-DK" b="1" dirty="0" smtClean="0"/>
              <a:t>-e </a:t>
            </a:r>
            <a:r>
              <a:rPr lang="hu-HU" b="1" dirty="0" smtClean="0"/>
              <a:t>egy irányítatlan</a:t>
            </a:r>
            <a:r>
              <a:rPr lang="da-DK" b="1" dirty="0" smtClean="0"/>
              <a:t> gráf? 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Ha a bejárás során minden szürke pontból csak fehér pontba vezet él, akkor a gráf körmentes.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277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327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852738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8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852738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17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7687372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3481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482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7EBA26C-AE47-4959-ADDF-6CC5A957552F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482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482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4823" name="Tartalom helye 2"/>
          <p:cNvSpPr>
            <a:spLocks noGrp="1"/>
          </p:cNvSpPr>
          <p:nvPr>
            <p:ph idx="1"/>
          </p:nvPr>
        </p:nvSpPr>
        <p:spPr>
          <a:xfrm>
            <a:off x="107950" y="1341438"/>
            <a:ext cx="8964613" cy="4248150"/>
          </a:xfrm>
        </p:spPr>
        <p:txBody>
          <a:bodyPr/>
          <a:lstStyle/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Körmentes?(p):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Sorba(p); Honnan(p):=p;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km:=igaz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üresSor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és km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 Szín(j)=fehér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akkor Sorba(j); Szín(j):=szürke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Honnan(j):=p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különben ha Honnan(p)≠j akkor km:=hamis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Körmentes?:=km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34824" name="Rectangle 26"/>
          <p:cNvSpPr>
            <a:spLocks noChangeArrowheads="1"/>
          </p:cNvSpPr>
          <p:nvPr/>
        </p:nvSpPr>
        <p:spPr bwMode="auto">
          <a:xfrm>
            <a:off x="3276600" y="5300663"/>
            <a:ext cx="57959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Honnan(p)≠j</a:t>
            </a:r>
            <a:r>
              <a:rPr lang="hu-HU" altLang="hu-HU" sz="2400" dirty="0" smtClean="0"/>
              <a:t> helyett lehetne 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Szín(j)=szürke</a:t>
            </a:r>
            <a:r>
              <a:rPr lang="hu-HU" altLang="hu-HU" sz="2400" dirty="0" smtClean="0"/>
              <a:t> is.</a:t>
            </a:r>
            <a:endParaRPr lang="hu-HU" altLang="hu-HU" sz="2400" dirty="0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18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3686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686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3283616B-6B38-48E3-8397-D4C563A10A49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686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687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224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Legrövidebb utak száma</a:t>
            </a:r>
            <a:endParaRPr lang="da-DK" b="1" dirty="0" smtClean="0"/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</a:t>
            </a:r>
            <a:r>
              <a:rPr lang="hu-HU" sz="2800" dirty="0" smtClean="0"/>
              <a:t> fehér pont, illetve szürke pont esetén külön számítás.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Fehér pontba annyi legrövidebb út vezet, amennyi a </a:t>
            </a:r>
            <a:r>
              <a:rPr lang="hu-HU" sz="2800" dirty="0" err="1" smtClean="0"/>
              <a:t>szür-kébe</a:t>
            </a:r>
            <a:r>
              <a:rPr lang="hu-HU" sz="2800" dirty="0" smtClean="0"/>
              <a:t>, ahonnan jöttünk.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Szürke pontba annyival több legrövidebb út vezet, amennyi a szürkébe, ahonnan jöttünk, ha a </a:t>
            </a:r>
            <a:r>
              <a:rPr lang="hu-HU" sz="2800" dirty="0" smtClean="0"/>
              <a:t>távolság</a:t>
            </a:r>
            <a:br>
              <a:rPr lang="hu-HU" sz="2800" dirty="0" smtClean="0"/>
            </a:br>
            <a:r>
              <a:rPr lang="hu-HU" sz="2800" dirty="0" smtClean="0"/>
              <a:t>így </a:t>
            </a:r>
            <a:r>
              <a:rPr lang="hu-HU" sz="2800" dirty="0" smtClean="0"/>
              <a:t>is minimális.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87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750" y="4077072"/>
            <a:ext cx="2118738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19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819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19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1388E04-11DF-45F2-90B1-C432F185C0DF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819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819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da-DK" b="1" dirty="0" smtClean="0">
                <a:sym typeface="Symbol" pitchFamily="18" charset="2"/>
              </a:rPr>
              <a:t>Gráfbejárás: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kiindulunk</a:t>
            </a:r>
            <a:r>
              <a:rPr lang="hu-HU" sz="2000" dirty="0" smtClean="0"/>
              <a:t> </a:t>
            </a:r>
            <a:r>
              <a:rPr lang="hu-HU" dirty="0" smtClean="0"/>
              <a:t>egy tetszőleges pontból,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éleken haladva eljutunk az összes ponthoz.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Demonstrálás színekkel: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Fehér pontok:</a:t>
            </a:r>
            <a:r>
              <a:rPr lang="hu-HU" dirty="0" smtClean="0"/>
              <a:t> ahova még nem jutottunk el.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Szürkék</a:t>
            </a:r>
            <a:r>
              <a:rPr lang="hu-HU" dirty="0" smtClean="0"/>
              <a:t>: ahova már eljutottunk, de még „dolog van vele”.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Feketék</a:t>
            </a:r>
            <a:r>
              <a:rPr lang="hu-HU" dirty="0" smtClean="0"/>
              <a:t>: ahova már eljutottunk, s minden belőlük kivezető élt is megvizsgáltunk. </a:t>
            </a: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8201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202" name="Rectangle 26"/>
          <p:cNvSpPr>
            <a:spLocks noChangeArrowheads="1"/>
          </p:cNvSpPr>
          <p:nvPr/>
        </p:nvSpPr>
        <p:spPr bwMode="auto">
          <a:xfrm>
            <a:off x="3348038" y="5516563"/>
            <a:ext cx="5616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8775" indent="-358775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 </a:t>
            </a: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1840" y="4460906"/>
            <a:ext cx="3010602" cy="2063719"/>
          </a:xfrm>
          <a:prstGeom prst="rect">
            <a:avLst/>
          </a:prstGeom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3891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3891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5B9B546C-73FE-4418-88DB-A8977C453E0D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3891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891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8919" name="Tartalom helye 2"/>
          <p:cNvSpPr>
            <a:spLocks noGrp="1"/>
          </p:cNvSpPr>
          <p:nvPr>
            <p:ph idx="1"/>
          </p:nvPr>
        </p:nvSpPr>
        <p:spPr>
          <a:xfrm>
            <a:off x="179388" y="1196975"/>
            <a:ext cx="8964612" cy="4248150"/>
          </a:xfrm>
        </p:spPr>
        <p:txBody>
          <a:bodyPr/>
          <a:lstStyle/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Legrövidebb utak száma(p):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Sorba(p); Táv(p):=0; Db(p):=1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Szomszédpontokszáma(p)-ig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Ha 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Szín(j)=fehér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akkor Sorba(j); Szín(j):=szürke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Táv(j):=Táv(p)+1;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Db(j):=Db(p)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különben Ha Táv(j)=Táv(p)+1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akkor Db(j):=Db(j)+Db(p)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92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Megjegyzés: A p pontból fekete pont-ba is vezethet él, de az éppen a p őse.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20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4096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096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2AB61D75-50BC-47A7-8756-886DFFB6A9FC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4096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4096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127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err="1" smtClean="0"/>
              <a:t>Topologikus</a:t>
            </a:r>
            <a:r>
              <a:rPr lang="hu-HU" b="1" dirty="0" smtClean="0"/>
              <a:t> rendezés hálóban</a:t>
            </a:r>
            <a:endParaRPr lang="da-DK" b="1" dirty="0" smtClean="0"/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Háló: irányított körmentes gráf, egyetlen forrással és nyelővel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Pontok olyan sorba rendezése, hogy az élek csak a rendezés szerinti irányban haladjanak!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A 0 </a:t>
            </a:r>
            <a:r>
              <a:rPr lang="hu-HU" sz="2800" dirty="0" err="1" smtClean="0"/>
              <a:t>befokú</a:t>
            </a:r>
            <a:r>
              <a:rPr lang="hu-HU" sz="2800" dirty="0" smtClean="0"/>
              <a:t> szürkék kerüljenek be a sorba!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>
                <a:cs typeface="Courier New" pitchFamily="49" charset="0"/>
              </a:rPr>
              <a:t>Egy sorrend: 1,2,3,4,5,6,7, de ez is jó: 1,2,3,5,6,4,7!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800" dirty="0">
              <a:cs typeface="Courier New" pitchFamily="49" charset="0"/>
            </a:endParaRPr>
          </a:p>
          <a:p>
            <a:pPr marL="0" indent="0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>
                <a:cs typeface="Courier New" pitchFamily="49" charset="0"/>
              </a:rPr>
              <a:t>Megjegyzés: működik tetszőleges körmentes</a:t>
            </a:r>
            <a:br>
              <a:rPr lang="hu-HU" sz="2800" dirty="0" smtClean="0">
                <a:cs typeface="Courier New" pitchFamily="49" charset="0"/>
              </a:rPr>
            </a:br>
            <a:r>
              <a:rPr lang="hu-HU" sz="2800" dirty="0" smtClean="0">
                <a:cs typeface="Courier New" pitchFamily="49" charset="0"/>
              </a:rPr>
              <a:t>irányított gráfra is!</a:t>
            </a:r>
            <a:endParaRPr lang="hu-HU" sz="2800" dirty="0" smtClean="0">
              <a:cs typeface="Courier New" pitchFamily="49" charset="0"/>
            </a:endParaRPr>
          </a:p>
        </p:txBody>
      </p:sp>
      <p:sp>
        <p:nvSpPr>
          <p:cNvPr id="4096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4096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8396" y="4365625"/>
            <a:ext cx="25781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21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4301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301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31FAB1A-D0C5-449B-A444-9C349D9F1CD3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4301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4301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301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Topologikus rendezés(p):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Sorba(p);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t:=1; hely(t):=p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Szomszédpontokszáma(p)-ig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j:=Szomszéd(p,i);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Befok(j):=Befok(j)-1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Ha Befok(j)=0 akkor 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Sorba(j)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t:=t+1; hely(t):=j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4301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4365625"/>
            <a:ext cx="25781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22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4505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506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3E4455B7-9AC7-4E42-84C6-0AF0155E9966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4506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4506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3320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964612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Leghosszabb utak </a:t>
            </a:r>
            <a:r>
              <a:rPr lang="hu-HU" b="1" dirty="0" err="1" smtClean="0"/>
              <a:t>topologikus</a:t>
            </a:r>
            <a:r>
              <a:rPr lang="hu-HU" b="1" dirty="0" smtClean="0"/>
              <a:t> rendezés esetén</a:t>
            </a:r>
            <a:endParaRPr lang="da-DK" b="1" dirty="0" smtClean="0"/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</a:t>
            </a:r>
            <a:r>
              <a:rPr lang="hu-HU" sz="2800" dirty="0" smtClean="0"/>
              <a:t> Távolság becslés a </a:t>
            </a:r>
            <a:r>
              <a:rPr lang="hu-HU" sz="2800" dirty="0" err="1" smtClean="0"/>
              <a:t>topologikus</a:t>
            </a:r>
            <a:r>
              <a:rPr lang="hu-HU" sz="2800" dirty="0" smtClean="0"/>
              <a:t> rendezés sorrendjében – ha egy ponthoz elérünk, akkor már minden bemenő élét feldolgoztuk </a:t>
            </a:r>
            <a:r>
              <a:rPr lang="hu-HU" sz="2800" dirty="0" smtClean="0">
                <a:sym typeface="Symbol" pitchFamily="18" charset="2"/>
              </a:rPr>
              <a:t> ismerjük a legnagyobb távolságát is</a:t>
            </a:r>
            <a:r>
              <a:rPr lang="hu-HU" sz="2800" dirty="0" smtClean="0"/>
              <a:t>. 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Minden pontnál megbecsülhetjük a kimenő élei végpontjainak távolságát!</a:t>
            </a:r>
            <a:endParaRPr lang="hu-HU" sz="2800" dirty="0" smtClean="0"/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Ugyanez </a:t>
            </a:r>
            <a:r>
              <a:rPr lang="hu-HU" sz="2800" dirty="0" smtClean="0"/>
              <a:t>működik legrövidebb</a:t>
            </a:r>
          </a:p>
          <a:p>
            <a:pPr marL="0" indent="4763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/>
              <a:t>u</a:t>
            </a:r>
            <a:r>
              <a:rPr lang="hu-HU" sz="2800" dirty="0" smtClean="0"/>
              <a:t>takra is.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200" dirty="0" smtClean="0">
              <a:latin typeface="Courier New" pitchFamily="49" charset="0"/>
              <a:cs typeface="Courier New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506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45065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497412"/>
            <a:ext cx="27051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23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4710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710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C77FF75-091B-45F2-B0AE-70A55D527B4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4710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4711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711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964612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Leghosszabb utak(p):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Topologikus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rendezés(p)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Táv:=(0,…,0)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j=1-től Szomszédpontokszáma(hely(i))-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Táv(szomszéd(hely(i),j))&lt;Táv(hely(i))+1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akkor Táv(szomszéd(hely(i),j)):=Táv(hely(i))+1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>
                <a:cs typeface="Courier New" panose="02070309020205020404" pitchFamily="49" charset="0"/>
              </a:rPr>
              <a:t>Ahol </a:t>
            </a:r>
            <a:r>
              <a:rPr lang="hu-HU" altLang="hu-HU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hely(i)</a:t>
            </a:r>
            <a:r>
              <a:rPr lang="hu-HU" altLang="hu-HU" sz="2800" dirty="0" smtClean="0">
                <a:cs typeface="Courier New" panose="02070309020205020404" pitchFamily="49" charset="0"/>
              </a:rPr>
              <a:t> az i. helyen levő pont </a:t>
            </a:r>
            <a:br>
              <a:rPr lang="hu-HU" altLang="hu-HU" sz="2800" dirty="0" smtClean="0">
                <a:cs typeface="Courier New" panose="02070309020205020404" pitchFamily="49" charset="0"/>
              </a:rPr>
            </a:br>
            <a:r>
              <a:rPr lang="hu-HU" altLang="hu-HU" sz="2800" dirty="0" smtClean="0">
                <a:cs typeface="Courier New" panose="02070309020205020404" pitchFamily="49" charset="0"/>
              </a:rPr>
              <a:t>sorszáma.</a:t>
            </a:r>
            <a:endParaRPr lang="hu-HU" altLang="hu-HU" sz="2800" dirty="0" smtClean="0">
              <a:cs typeface="Courier New" panose="02070309020205020404" pitchFamily="49" charset="0"/>
            </a:endParaRP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711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281388"/>
            <a:ext cx="27051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24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4915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4915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C5D9C3B-DAAB-42DA-987F-C30C9C791260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4915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4915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49159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Adott ponton átmenő legrövidebb kör</a:t>
            </a:r>
            <a:endParaRPr lang="da-DK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Induljunk ki  az adott pontból!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Ha megy át rajta kör, akkor az a szélességi feszítőfában biztosan két különböző gyereke felé indul el.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Minden ponthoz tároljuk, hogy a kezdőpont melyik gyerekéből jutottunk oda!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kört okozó él az ezek közül </a:t>
            </a:r>
            <a:br>
              <a:rPr lang="hu-HU" altLang="hu-HU" sz="2800" dirty="0" smtClean="0"/>
            </a:br>
            <a:r>
              <a:rPr lang="hu-HU" altLang="hu-HU" sz="2800" dirty="0" smtClean="0"/>
              <a:t>valamelyik</a:t>
            </a:r>
            <a:r>
              <a:rPr lang="hu-HU" altLang="hu-HU" sz="2800" dirty="0" smtClean="0"/>
              <a:t>.</a:t>
            </a:r>
          </a:p>
          <a:p>
            <a:pPr marL="12700" indent="0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Kérdés: az elsőnek megtalált kör a</a:t>
            </a:r>
            <a:br>
              <a:rPr lang="hu-HU" altLang="hu-HU" sz="2800" dirty="0" smtClean="0"/>
            </a:br>
            <a:r>
              <a:rPr lang="hu-HU" altLang="hu-HU" sz="2800" dirty="0" smtClean="0"/>
              <a:t>legrövidebb?</a:t>
            </a:r>
            <a:endParaRPr lang="hu-HU" altLang="hu-HU" sz="2800" dirty="0" smtClean="0"/>
          </a:p>
        </p:txBody>
      </p:sp>
      <p:sp>
        <p:nvSpPr>
          <p:cNvPr id="4916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graphicFrame>
        <p:nvGraphicFramePr>
          <p:cNvPr id="49161" name="Object 11"/>
          <p:cNvGraphicFramePr>
            <a:graphicFrameLocks noChangeAspect="1"/>
          </p:cNvGraphicFramePr>
          <p:nvPr/>
        </p:nvGraphicFramePr>
        <p:xfrm>
          <a:off x="5508625" y="3697288"/>
          <a:ext cx="3457575" cy="257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CorelDRAW" r:id="rId4" imgW="3818247" imgH="2848378" progId="CorelDRAW.Graphic.14">
                  <p:embed/>
                </p:oleObj>
              </mc:Choice>
              <mc:Fallback>
                <p:oleObj name="CorelDRAW" r:id="rId4" imgW="3818247" imgH="2848378" progId="CorelDRAW.Graphic.1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697288"/>
                        <a:ext cx="3457575" cy="2579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25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5120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120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67943CF-3868-4508-90E9-FD480A8C489A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5120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5120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Gyökérelem gyerekének saját maga az őse, a többieké azonos a szülő ősével.</a:t>
            </a:r>
          </a:p>
        </p:txBody>
      </p:sp>
      <p:sp>
        <p:nvSpPr>
          <p:cNvPr id="51207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bejárás(p,V,Min1,Min2):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Sorba(p); Honnan(p):=p; Táv(p):=0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Min:=+∞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  <a:endParaRPr lang="hu-HU" altLang="hu-HU" sz="220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Sorból(q); Szín(q):=fekete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Szomszédpontokszáma(q)-ig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j:=Szomszéd(q,i)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akkor Sorba(j); Szín(j):=szürke; Honnan(j):=q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Táv(j):=Táv(q)+1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Ha p=q akkor Ős(j)=j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különben Ős(j):=Ős(q)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120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26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5325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325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A8A0D90-BEF9-4921-B5EB-7AE284FA035A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5325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5325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3255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különben Ha Szín(j)=szürke és Ős(q)≠Ős(j)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és Táv(j)+Táv(Q)+1&lt;Min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akkor Min:=Táv(j)+Táv(Q)+1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Min1:=q; Min2:=j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marL="0" indent="0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>
                <a:cs typeface="Courier New" panose="02070309020205020404" pitchFamily="49" charset="0"/>
              </a:rPr>
              <a:t>Lehet, hogy a zöldet előbb találjuk meg,</a:t>
            </a:r>
            <a:br>
              <a:rPr lang="hu-HU" altLang="hu-HU" sz="2800" dirty="0" smtClean="0">
                <a:cs typeface="Courier New" panose="02070309020205020404" pitchFamily="49" charset="0"/>
              </a:rPr>
            </a:br>
            <a:r>
              <a:rPr lang="hu-HU" altLang="hu-HU" sz="2800" dirty="0" smtClean="0">
                <a:cs typeface="Courier New" panose="02070309020205020404" pitchFamily="49" charset="0"/>
              </a:rPr>
              <a:t>mint a lilát?</a:t>
            </a:r>
            <a:endParaRPr lang="hu-HU" altLang="hu-HU" sz="2800" dirty="0" smtClean="0">
              <a:cs typeface="Courier New" panose="02070309020205020404" pitchFamily="49" charset="0"/>
            </a:endParaRPr>
          </a:p>
        </p:txBody>
      </p:sp>
      <p:sp>
        <p:nvSpPr>
          <p:cNvPr id="5325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 dirty="0"/>
              <a:t>Keresztél, aminek a végpontjaihoz különböző ősök tartoznak.</a:t>
            </a:r>
          </a:p>
        </p:txBody>
      </p:sp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26224"/>
              </p:ext>
            </p:extLst>
          </p:nvPr>
        </p:nvGraphicFramePr>
        <p:xfrm>
          <a:off x="5508625" y="2852936"/>
          <a:ext cx="3457575" cy="2579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CorelDRAW" r:id="rId4" imgW="3818247" imgH="2848378" progId="CorelDRAW.Graphic.14">
                  <p:embed/>
                </p:oleObj>
              </mc:Choice>
              <mc:Fallback>
                <p:oleObj name="CorelDRAW" r:id="rId4" imgW="3818247" imgH="2848378" progId="CorelDRAW.Graphic.14">
                  <p:embed/>
                  <p:pic>
                    <p:nvPicPr>
                      <p:cNvPr id="4916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2852936"/>
                        <a:ext cx="3457575" cy="2579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Egyenes összekötő 2"/>
          <p:cNvCxnSpPr/>
          <p:nvPr/>
        </p:nvCxnSpPr>
        <p:spPr>
          <a:xfrm>
            <a:off x="6530975" y="3717032"/>
            <a:ext cx="489297" cy="432048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" name="Dia számának hely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27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5529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530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EE82CF9-0F1F-4963-BFE7-75716FCFD609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5530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5530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Elkerülhetetlen pont hálóban</a:t>
            </a:r>
            <a:endParaRPr lang="da-DK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</a:t>
            </a:r>
            <a:r>
              <a:rPr lang="da-DK" altLang="hu-HU" sz="2800" dirty="0" smtClean="0"/>
              <a:t>lapötlet: </a:t>
            </a:r>
            <a:endParaRPr lang="hu-HU" altLang="hu-HU" sz="2800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bejárás során a szürke pontokból vezet még ki feldolgozatlan él.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Ha a bejárás során egyetlen szürke pont van, akkor az a pont </a:t>
            </a:r>
            <a:r>
              <a:rPr lang="hu-HU" altLang="hu-HU" sz="2800" dirty="0" smtClean="0"/>
              <a:t>elkerülhetetlen (amikor kivesszük a sorból, a sor üres lesz).</a:t>
            </a:r>
            <a:endParaRPr lang="hu-HU" altLang="hu-HU" sz="2800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sorba csak a 0-befokú szürkék kerülnek be.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kezdő- és a végpont biztos elkerülhetetlen.</a:t>
            </a:r>
          </a:p>
        </p:txBody>
      </p:sp>
      <p:sp>
        <p:nvSpPr>
          <p:cNvPr id="55303" name="Rectangle 26"/>
          <p:cNvSpPr>
            <a:spLocks noChangeArrowheads="1"/>
          </p:cNvSpPr>
          <p:nvPr/>
        </p:nvSpPr>
        <p:spPr bwMode="auto">
          <a:xfrm>
            <a:off x="3419475" y="5499100"/>
            <a:ext cx="54641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Általános irányított körmentes gráf esete?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28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5734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734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A8E327BE-B32E-41F2-BA73-DD1C33464763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5734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5735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5735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Sorba(p);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Szdb:=1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; Szín(p):=szürke; db:=0</a:t>
            </a:r>
            <a:endParaRPr lang="hu-HU" altLang="hu-HU" sz="220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Szdb:=Szdb-1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; Szín(p):=fekete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Ha Szdb=0 akkor db:=db+1; Elk(db):=p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Szomszédpontokszáma(p)-ig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j:=Szomszéd(p,i); Befok(j):=Befok(j)-1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Befok(j)=0 akkor Sorba(j)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akkor Szín(j):=szürke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Szdb:=Szdb+1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5735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5735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84725"/>
            <a:ext cx="30734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29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Gráfok bejárása</a:t>
            </a:r>
          </a:p>
        </p:txBody>
      </p:sp>
      <p:sp>
        <p:nvSpPr>
          <p:cNvPr id="1024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024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70C196B-5A70-42C2-AFD3-7B25D63584F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1024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1024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Demonstrálás színekkel: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A </a:t>
            </a:r>
            <a:r>
              <a:rPr lang="hu-HU" dirty="0" err="1" smtClean="0"/>
              <a:t>gráfbejárás</a:t>
            </a:r>
            <a:r>
              <a:rPr lang="hu-HU" dirty="0" smtClean="0"/>
              <a:t> kiinduló állapotában </a:t>
            </a:r>
            <a:br>
              <a:rPr lang="hu-HU" dirty="0" smtClean="0"/>
            </a:br>
            <a:r>
              <a:rPr lang="hu-HU" dirty="0" smtClean="0"/>
              <a:t>egyetlen pont szürke, az összes többi </a:t>
            </a:r>
            <a:br>
              <a:rPr lang="hu-HU" dirty="0" smtClean="0"/>
            </a:br>
            <a:r>
              <a:rPr lang="hu-HU" dirty="0" smtClean="0"/>
              <a:t>pedig fehér. </a:t>
            </a:r>
          </a:p>
          <a:p>
            <a:pPr marL="354013" lvl="1" indent="-354013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/>
              <a:t>A végállapotban minden pont fekete </a:t>
            </a:r>
            <a:br>
              <a:rPr lang="hu-HU" dirty="0" smtClean="0"/>
            </a:br>
            <a:r>
              <a:rPr lang="hu-HU" dirty="0" smtClean="0"/>
              <a:t>(ha elérhető a kezdőpontból). </a:t>
            </a:r>
          </a:p>
          <a:p>
            <a:pPr marL="6350" lvl="1" indent="-6350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 pitchFamily="18" charset="2"/>
              </a:rPr>
              <a:t>A színekkel tehát a pontok halmazát három részhalmazra bontottuk.</a:t>
            </a:r>
          </a:p>
          <a:p>
            <a:pPr marL="6350" lvl="1" indent="-6350">
              <a:lnSpc>
                <a:spcPct val="80000"/>
              </a:lnSpc>
              <a:spcBef>
                <a:spcPct val="10000"/>
              </a:spcBef>
              <a:spcAft>
                <a:spcPts val="300"/>
              </a:spcAft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dirty="0" smtClean="0">
                <a:sym typeface="Symbol" pitchFamily="18" charset="2"/>
              </a:rPr>
              <a:t>A </a:t>
            </a:r>
            <a:r>
              <a:rPr lang="hu-HU" dirty="0" err="1" smtClean="0">
                <a:sym typeface="Symbol" pitchFamily="18" charset="2"/>
              </a:rPr>
              <a:t>gráfbejárás</a:t>
            </a:r>
            <a:r>
              <a:rPr lang="hu-HU" dirty="0" smtClean="0">
                <a:sym typeface="Symbol" pitchFamily="18" charset="2"/>
              </a:rPr>
              <a:t> pontokat sorol át egyik részhalmazból egy másik részhalmazba.</a:t>
            </a:r>
            <a:r>
              <a:rPr lang="da-DK" dirty="0" smtClean="0"/>
              <a:t/>
            </a:r>
            <a:br>
              <a:rPr lang="da-DK" dirty="0" smtClean="0"/>
            </a:br>
            <a:endParaRPr lang="hu-HU" dirty="0" smtClean="0"/>
          </a:p>
        </p:txBody>
      </p:sp>
      <p:sp>
        <p:nvSpPr>
          <p:cNvPr id="10249" name="Rectangle 26"/>
          <p:cNvSpPr>
            <a:spLocks noChangeArrowheads="1"/>
          </p:cNvSpPr>
          <p:nvPr/>
        </p:nvSpPr>
        <p:spPr bwMode="auto">
          <a:xfrm>
            <a:off x="3429000" y="56689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1" name="Kép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7778" y="1440163"/>
            <a:ext cx="3010602" cy="2063719"/>
          </a:xfrm>
          <a:prstGeom prst="rect">
            <a:avLst/>
          </a:prstGeom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5939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5939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7F2D420-D182-493B-B6B1-C310DC67D8DF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5939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5939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964612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Elkerülhetetlen él hálóban</a:t>
            </a:r>
            <a:endParaRPr lang="da-DK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</a:t>
            </a:r>
            <a:r>
              <a:rPr lang="da-DK" altLang="hu-HU" sz="2800" dirty="0" smtClean="0"/>
              <a:t>lapötlet: </a:t>
            </a:r>
            <a:endParaRPr lang="hu-HU" altLang="hu-HU" sz="2800" dirty="0" smtClean="0"/>
          </a:p>
          <a:p>
            <a:pPr>
              <a:lnSpc>
                <a:spcPts val="32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bejárás során a szürke pontokból vezet még ki feldolgozatlan él.</a:t>
            </a:r>
          </a:p>
          <a:p>
            <a:pPr>
              <a:lnSpc>
                <a:spcPts val="32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Ha a bejárás során egyetlen szürke pont van, akkor az a pont elkerülhetetlen.</a:t>
            </a:r>
          </a:p>
          <a:p>
            <a:pPr>
              <a:lnSpc>
                <a:spcPts val="32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Ha elkerülhetetlen pontból egy él vezet ki, akkor az az él elkerülhetetlen</a:t>
            </a:r>
            <a:r>
              <a:rPr lang="hu-HU" altLang="hu-HU" sz="2800" dirty="0" smtClean="0"/>
              <a:t>.</a:t>
            </a:r>
          </a:p>
          <a:p>
            <a:pPr marL="12700" indent="0">
              <a:lnSpc>
                <a:spcPts val="3200"/>
              </a:lnSpc>
              <a:spcBef>
                <a:spcPct val="10000"/>
              </a:spcBef>
              <a:spcAft>
                <a:spcPts val="300"/>
              </a:spcAft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Azaz nem elég, hogy mindkét végpontja elkerülhetetlen.</a:t>
            </a:r>
            <a:endParaRPr lang="hu-HU" altLang="hu-HU" sz="2800" dirty="0" smtClean="0"/>
          </a:p>
        </p:txBody>
      </p:sp>
      <p:sp>
        <p:nvSpPr>
          <p:cNvPr id="59399" name="Rectangle 26"/>
          <p:cNvSpPr>
            <a:spLocks noChangeArrowheads="1"/>
          </p:cNvSpPr>
          <p:nvPr/>
        </p:nvSpPr>
        <p:spPr bwMode="auto">
          <a:xfrm>
            <a:off x="3419475" y="5643563"/>
            <a:ext cx="546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Általános irányított körmentes gráf esete?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30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6144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144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5E937DB-5039-453B-BD4E-AAE6DBA8E13F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6144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6144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1447" name="Tartalom helye 2"/>
          <p:cNvSpPr>
            <a:spLocks noGrp="1"/>
          </p:cNvSpPr>
          <p:nvPr>
            <p:ph idx="1"/>
          </p:nvPr>
        </p:nvSpPr>
        <p:spPr>
          <a:xfrm>
            <a:off x="179388" y="1268413"/>
            <a:ext cx="8785225" cy="4248150"/>
          </a:xfrm>
        </p:spPr>
        <p:txBody>
          <a:bodyPr/>
          <a:lstStyle/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Sorba(p);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Szdb:=1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; Szín(p):=szürke; db:=0</a:t>
            </a:r>
            <a:endParaRPr lang="hu-HU" altLang="hu-HU" sz="220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Szdb:=Szdb-1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; Szín(p):=fekete</a:t>
            </a:r>
          </a:p>
          <a:p>
            <a:pPr>
              <a:lnSpc>
                <a:spcPts val="24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Ha Szdb=0 </a:t>
            </a:r>
            <a:r>
              <a:rPr lang="hu-HU" altLang="hu-HU" sz="2200" b="1" smtClean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és Szomszédpontokszáma(p)=1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akkor db:=db+1; Elk(db):=p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Szomszédpontokszáma(p)-ig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j:=Szomszéd(p,i); Befok(j):=Befok(j)-1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Befok(j)=0 akkor Sorba(j)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akkor Szín(j):=szürke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</a:t>
            </a:r>
            <a:r>
              <a:rPr lang="hu-HU" altLang="hu-HU" sz="220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Szdb:=Szdb+1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4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61448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61449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4784725"/>
            <a:ext cx="30734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31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6349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349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8D8AE77-CC05-4B0C-88C3-E24C6391075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6349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6349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349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Legrövidebb utak súlyozott gráfban</a:t>
            </a:r>
            <a:endParaRPr lang="da-DK" altLang="hu-HU" b="1" smtClean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 szélességi bejárás megadja a legrövidebb utat, ha az út hosszán a benne szereplő élek számát értjük.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az élek összhosszát, akkor azonban nem.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Ha minden él pozitív hosszúságú, akkor a kezdőponthoz legközelebbi pontba biztosan ismerjük a legrövidebb út hosszát.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 többi pontra pedig ismerjük az odavezető út hosszának egy felső korlátját.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3496" name="Rectangle 26"/>
          <p:cNvSpPr>
            <a:spLocks noChangeArrowheads="1"/>
          </p:cNvSpPr>
          <p:nvPr/>
        </p:nvSpPr>
        <p:spPr bwMode="auto">
          <a:xfrm>
            <a:off x="3419475" y="5786438"/>
            <a:ext cx="5464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Mi a helyzet a negatív élekkel?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32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6553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554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D058F40A-5039-4AA3-A250-11CB4106CB7A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65541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6554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048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964612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Legrövidebb utak súlyozott gráfban</a:t>
            </a:r>
            <a:endParaRPr lang="da-DK" b="1" dirty="0" smtClean="0"/>
          </a:p>
          <a:p>
            <a:pPr marL="0" indent="4763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Abból a szürke pontból lépjünk tovább, ami a legközelebb van a kezdőponthoz – prioritási sor legelső eleme.</a:t>
            </a:r>
          </a:p>
          <a:p>
            <a:pPr marL="0" indent="4763">
              <a:lnSpc>
                <a:spcPct val="90000"/>
              </a:lnSpc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belőle elérhető pontokra számoljunk új felső korlátot: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fehér pontokra a szürke távolságát megnöveljük az </a:t>
            </a:r>
            <a:r>
              <a:rPr lang="hu-HU" sz="2800" dirty="0" err="1" smtClean="0"/>
              <a:t>élhosszal</a:t>
            </a:r>
            <a:r>
              <a:rPr lang="hu-HU" sz="2800" dirty="0" smtClean="0"/>
              <a:t> – bekerül a prioritási sorba;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szürke pontokra javítjuk a becslést az új távolsággal, ha lehetséges – mozog a prioritási sorban előre.</a:t>
            </a:r>
          </a:p>
        </p:txBody>
      </p:sp>
      <p:sp>
        <p:nvSpPr>
          <p:cNvPr id="6554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812" y="4796247"/>
            <a:ext cx="2302908" cy="1440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33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 alkalmazásai</a:t>
            </a:r>
          </a:p>
        </p:txBody>
      </p:sp>
      <p:sp>
        <p:nvSpPr>
          <p:cNvPr id="675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758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2B31695-24DF-4E48-9D8F-D0BBEC07775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6758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6759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759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PrSorba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(p);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Táv(p):=0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üresPrSor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PrSorból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(p); Szín(p):=fekete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Táv(j):=Táv(p)+Élhossz(</a:t>
            </a:r>
            <a:r>
              <a:rPr lang="hu-HU" altLang="hu-HU" sz="22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p,j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PrSorba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(j); Szín(j):=szürke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különben ha Táv(j)&gt;Táv(p)+Élhossz(</a:t>
            </a:r>
            <a:r>
              <a:rPr lang="hu-HU" altLang="hu-HU" sz="22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p,j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  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akkor Táv(j):=Táv(p)+Élhossz(</a:t>
            </a:r>
            <a:r>
              <a:rPr lang="hu-HU" altLang="hu-HU" sz="22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p,j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hu-HU" altLang="hu-HU" sz="22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PrSorbanMozgat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(j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hu-HU" altLang="hu-HU" sz="22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lnSpc>
                <a:spcPts val="22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6759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442" y="4661718"/>
            <a:ext cx="2302908" cy="1440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34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Dijkstra algoritmus</a:t>
            </a:r>
          </a:p>
        </p:txBody>
      </p:sp>
      <p:sp>
        <p:nvSpPr>
          <p:cNvPr id="6963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963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83257AB1-7FF1-468F-B019-5C2D5C667B50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69637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9638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Dijkstra – legrövidebb utak</a:t>
            </a:r>
            <a:endParaRPr lang="da-DK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</a:t>
            </a:r>
            <a:r>
              <a:rPr lang="da-DK" altLang="hu-HU" sz="2800" smtClean="0"/>
              <a:t>lapötlet</a:t>
            </a:r>
            <a:r>
              <a:rPr lang="hu-HU" altLang="hu-HU" sz="2800" smtClean="0"/>
              <a:t> (pozitív élhosszak esetén)</a:t>
            </a:r>
            <a:r>
              <a:rPr lang="da-DK" altLang="hu-HU" sz="2800" smtClean="0"/>
              <a:t>: </a:t>
            </a:r>
            <a:endParaRPr lang="hu-HU" altLang="hu-HU" sz="280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Az összes pont legyen szürke!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 kezdőpont távolsága önmagától 0, a többi pont távolsága pedig +</a:t>
            </a:r>
            <a:r>
              <a:rPr lang="hu-HU" altLang="hu-HU" sz="2800" smtClean="0">
                <a:sym typeface="Symbol" panose="05050102010706020507" pitchFamily="18" charset="2"/>
              </a:rPr>
              <a:t> – becsült felső korlát</a:t>
            </a:r>
            <a:r>
              <a:rPr lang="hu-HU" altLang="hu-HU" sz="2800" smtClean="0"/>
              <a:t>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Vegyük a kezdőponthoz legközelebbi szürkét!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Az ő távolsága biztos jó, módosítsuk a belőle kivezető éleken levő pontok távolságát, ha szükséges! </a:t>
            </a:r>
          </a:p>
        </p:txBody>
      </p:sp>
      <p:sp>
        <p:nvSpPr>
          <p:cNvPr id="69639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9640" name="Élőláb helye 9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36" y="4661718"/>
            <a:ext cx="2302908" cy="1440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35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399" y="4154863"/>
            <a:ext cx="2302908" cy="1440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Dijkstra algoritmus</a:t>
            </a:r>
          </a:p>
        </p:txBody>
      </p:sp>
      <p:sp>
        <p:nvSpPr>
          <p:cNvPr id="7168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168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4603FE6-DFBE-4A05-A5CF-D0AFE1A9F837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71685" name="Rectangle 26"/>
          <p:cNvSpPr>
            <a:spLocks noChangeArrowheads="1"/>
          </p:cNvSpPr>
          <p:nvPr/>
        </p:nvSpPr>
        <p:spPr bwMode="auto">
          <a:xfrm>
            <a:off x="3276600" y="54276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Legyenek a pontok egy kupaccal ábrázolt prioritásai sorban! </a:t>
            </a:r>
          </a:p>
        </p:txBody>
      </p:sp>
      <p:sp>
        <p:nvSpPr>
          <p:cNvPr id="71686" name="Tartalom helye 2"/>
          <p:cNvSpPr>
            <a:spLocks noGrp="1"/>
          </p:cNvSpPr>
          <p:nvPr>
            <p:ph idx="1"/>
          </p:nvPr>
        </p:nvSpPr>
        <p:spPr>
          <a:xfrm>
            <a:off x="250825" y="1268413"/>
            <a:ext cx="8713788" cy="4248150"/>
          </a:xfrm>
        </p:spPr>
        <p:txBody>
          <a:bodyPr/>
          <a:lstStyle/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LegrövidebbUtak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(p):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Táv():=(+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,…,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Symbol" panose="05050102010706020507" pitchFamily="18" charset="2"/>
              </a:rPr>
              <a:t>); </a:t>
            </a:r>
            <a:r>
              <a:rPr lang="hu-HU" altLang="hu-HU" sz="22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Szín():=(szürke,…,szürke)</a:t>
            </a:r>
            <a:endParaRPr lang="hu-HU" altLang="hu-HU" sz="2200" i="1" dirty="0" smtClean="0">
              <a:latin typeface="Courier New" panose="02070309020205020404" pitchFamily="49" charset="0"/>
              <a:cs typeface="Courier New" panose="02070309020205020404" pitchFamily="49" charset="0"/>
              <a:sym typeface="Symbol" panose="05050102010706020507" pitchFamily="18" charset="2"/>
            </a:endParaRP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Honnan(p):=p; Táv(p):=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0; Mindenki a sorba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Pontszám-1-ig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hu-HU" altLang="hu-HU" sz="22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PrSorból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(p)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Szín(p):=fekete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	Ciklus j=1-től Szomszédpontokszáma(p)-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k:=Szomszéd(p,j)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Táv(k)&gt;Táv(p)+Élhossz(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p,k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Táv(k):=Táv(p)+Élhossz(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pont,i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Honnan(k):=p; </a:t>
            </a:r>
            <a:r>
              <a:rPr lang="hu-HU" altLang="hu-HU" sz="22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PrSorbanMozgat</a:t>
            </a:r>
            <a:r>
              <a:rPr lang="hu-HU" altLang="hu-HU" sz="22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(k)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 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Ciklus vége </a:t>
            </a:r>
          </a:p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</p:txBody>
      </p:sp>
      <p:sp>
        <p:nvSpPr>
          <p:cNvPr id="71687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1688" name="Élőláb helye 9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36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Bellmann-Ford algoritmus</a:t>
            </a:r>
          </a:p>
        </p:txBody>
      </p:sp>
      <p:sp>
        <p:nvSpPr>
          <p:cNvPr id="6861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68612" name="Dátum helye 10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F9A9216-5119-4133-9321-7C8F55A26C1A}" type="datetime8">
              <a:rPr lang="hu-HU" altLang="hu-HU" sz="1000" smtClean="0">
                <a:latin typeface="Arial" panose="020B0604020202020204" pitchFamily="34" charset="0"/>
              </a:rPr>
              <a:t>2020. 10. 30. 14:59</a:t>
            </a:fld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6861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458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err="1" smtClean="0"/>
              <a:t>Bellmann-Ford</a:t>
            </a:r>
            <a:r>
              <a:rPr lang="hu-HU" b="1" dirty="0" smtClean="0"/>
              <a:t> – legrövidebb utak</a:t>
            </a:r>
            <a:endParaRPr lang="da-DK" b="1" dirty="0" smtClean="0"/>
          </a:p>
          <a:p>
            <a:pPr marL="0"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</a:t>
            </a:r>
            <a:r>
              <a:rPr lang="hu-HU" sz="2800" dirty="0" smtClean="0"/>
              <a:t> (negatív </a:t>
            </a:r>
            <a:r>
              <a:rPr lang="hu-HU" sz="2800" dirty="0" err="1" smtClean="0"/>
              <a:t>élhosszak</a:t>
            </a:r>
            <a:r>
              <a:rPr lang="hu-HU" sz="2800" dirty="0" smtClean="0"/>
              <a:t> esetén, de nincs negatív összsúlyú kör)</a:t>
            </a:r>
            <a:r>
              <a:rPr lang="da-DK" sz="2800" dirty="0" smtClean="0"/>
              <a:t>: </a:t>
            </a:r>
            <a:endParaRPr lang="hu-HU" sz="2800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Az összes pont legyen szürke!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kezdőpont távolsága önmagától 0, a többi pont távolsága pedig +</a:t>
            </a:r>
            <a:r>
              <a:rPr lang="hu-HU" sz="2800" dirty="0" smtClean="0">
                <a:sym typeface="Symbol" pitchFamily="18" charset="2"/>
              </a:rPr>
              <a:t> – becsült felső korlát</a:t>
            </a:r>
            <a:r>
              <a:rPr lang="hu-HU" sz="2800" dirty="0" smtClean="0"/>
              <a:t>!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 pontok száma-1-szer nézi végig az összes élt, s ha kell, csökkenti az egyes pontok távolságát a kezdőponttól.</a:t>
            </a:r>
          </a:p>
        </p:txBody>
      </p:sp>
      <p:sp>
        <p:nvSpPr>
          <p:cNvPr id="68615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68616" name="Élőláb helye 9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hu-HU" sz="1000" smtClean="0">
                <a:latin typeface="Arial" panose="020B0604020202020204" pitchFamily="34" charset="0"/>
              </a:rPr>
              <a:t>Gráfok, gráfalgoritmusok</a:t>
            </a:r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37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9978116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Bellmann-Ford algoritmus</a:t>
            </a:r>
          </a:p>
        </p:txBody>
      </p:sp>
      <p:sp>
        <p:nvSpPr>
          <p:cNvPr id="7065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0660" name="Dátum helye 10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8D2B9C-B0F1-428C-9292-6763A17B0927}" type="datetime8">
              <a:rPr lang="hu-HU" altLang="hu-HU" sz="1000" smtClean="0">
                <a:latin typeface="Arial" panose="020B0604020202020204" pitchFamily="34" charset="0"/>
              </a:rPr>
              <a:t>2020. 10. 30. 14:59</a:t>
            </a:fld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25607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8964613" cy="4248150"/>
          </a:xfrm>
        </p:spPr>
        <p:txBody>
          <a:bodyPr/>
          <a:lstStyle/>
          <a:p>
            <a:pPr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LegrövidebbUtak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(p):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Táv():=(+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  <a:sym typeface="Symbol" pitchFamily="18" charset="2"/>
              </a:rPr>
              <a:t>,…,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+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  <a:sym typeface="Symbol" pitchFamily="18" charset="2"/>
              </a:rPr>
              <a:t>); 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Honnan(p):=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p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; Táv(p):=0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Ciklus i=1-től PontSzám-1-ig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Ciklus j=1-től 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PontSzám-ig</a:t>
            </a:r>
            <a:endParaRPr lang="hu-HU" sz="2200" dirty="0" smtClean="0">
              <a:latin typeface="Courier New" pitchFamily="49" charset="0"/>
              <a:cs typeface="Courier New" pitchFamily="49" charset="0"/>
            </a:endParaRPr>
          </a:p>
          <a:p>
            <a:pPr marL="0" indent="12700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  Ciklus k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  <a:sym typeface="Symbol"/>
              </a:rPr>
              <a:t>Ki(j)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2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    	Ha Táv(k)&gt;Táv(j)+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ÉlHossz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,k)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	           akkor Táv(k):=Táv(j)+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ÉlHossz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hu-HU" sz="2200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,k)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             Honnan(k):=j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  Ciklus vége 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Ciklus vége 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Ciklus vége </a:t>
            </a:r>
          </a:p>
          <a:p>
            <a:pPr marL="0" indent="12700" algn="just">
              <a:lnSpc>
                <a:spcPts val="2300"/>
              </a:lnSpc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Eljárás vége.</a:t>
            </a:r>
          </a:p>
        </p:txBody>
      </p:sp>
      <p:sp>
        <p:nvSpPr>
          <p:cNvPr id="70662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0663" name="Élőláb helye 9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hu-HU" sz="1000" smtClean="0">
                <a:latin typeface="Arial" panose="020B0604020202020204" pitchFamily="34" charset="0"/>
              </a:rPr>
              <a:t>Gráfok, gráfalgoritmusok</a:t>
            </a:r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38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37852652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Bellmann-Ford algoritmus</a:t>
            </a:r>
          </a:p>
        </p:txBody>
      </p:sp>
      <p:sp>
        <p:nvSpPr>
          <p:cNvPr id="7270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2708" name="Dátum helye 10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DC7B0C-C5A6-4870-A590-E8A7250801BC}" type="datetime8">
              <a:rPr lang="hu-HU" altLang="hu-HU" sz="1000" smtClean="0">
                <a:latin typeface="Arial" panose="020B0604020202020204" pitchFamily="34" charset="0"/>
              </a:rPr>
              <a:t>2020. 10. 30. 14:59</a:t>
            </a:fld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7270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458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err="1" smtClean="0"/>
              <a:t>Bellmann-Ford</a:t>
            </a:r>
            <a:r>
              <a:rPr lang="hu-HU" b="1" dirty="0" smtClean="0"/>
              <a:t> – helyesség belátása</a:t>
            </a:r>
            <a:endParaRPr lang="da-DK" b="1" dirty="0" smtClean="0"/>
          </a:p>
          <a:p>
            <a:pPr marL="0"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Tegyük fel, hogy a legrövidebb út a x=p</a:t>
            </a:r>
            <a:r>
              <a:rPr lang="hu-HU" sz="2800" baseline="-25000" dirty="0" smtClean="0"/>
              <a:t>0</a:t>
            </a:r>
            <a:r>
              <a:rPr lang="hu-HU" sz="2800" dirty="0" smtClean="0"/>
              <a:t>, p</a:t>
            </a:r>
            <a:r>
              <a:rPr lang="hu-HU" sz="2800" baseline="-25000" dirty="0" smtClean="0"/>
              <a:t>1</a:t>
            </a:r>
            <a:r>
              <a:rPr lang="hu-HU" sz="2800" dirty="0" smtClean="0"/>
              <a:t>, p</a:t>
            </a:r>
            <a:r>
              <a:rPr lang="hu-HU" sz="2800" baseline="-25000" dirty="0" smtClean="0"/>
              <a:t>2</a:t>
            </a:r>
            <a:r>
              <a:rPr lang="hu-HU" sz="2800" dirty="0" smtClean="0"/>
              <a:t>, ...,</a:t>
            </a:r>
            <a:r>
              <a:rPr lang="hu-HU" sz="2800" dirty="0" err="1" smtClean="0"/>
              <a:t>p</a:t>
            </a:r>
            <a:r>
              <a:rPr lang="hu-HU" sz="2800" baseline="-25000" dirty="0" err="1" smtClean="0"/>
              <a:t>k</a:t>
            </a:r>
            <a:r>
              <a:rPr lang="hu-HU" sz="2800" dirty="0" smtClean="0"/>
              <a:t>=y, pontokon keresztül vezet x-ből y-ba. </a:t>
            </a:r>
          </a:p>
          <a:p>
            <a:pPr marL="0"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Ekkor a külső ciklus k lépése alatt meghatározhatjuk y legkisebb távolságát.</a:t>
            </a:r>
          </a:p>
          <a:p>
            <a:pPr marL="0" indent="1270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Ezt teljes indukcióval láthatjuk be: k=0-ra p</a:t>
            </a:r>
            <a:r>
              <a:rPr lang="hu-HU" sz="2800" baseline="-25000" dirty="0" smtClean="0"/>
              <a:t>0</a:t>
            </a:r>
            <a:r>
              <a:rPr lang="hu-HU" sz="2800" dirty="0" smtClean="0"/>
              <a:t> távolsága helyes; ha k=i-1-re már minden pont távolsága helyes, akkor az </a:t>
            </a:r>
            <a:r>
              <a:rPr lang="hu-HU" sz="2800" dirty="0" err="1" smtClean="0"/>
              <a:t>i-edik</a:t>
            </a:r>
            <a:r>
              <a:rPr lang="hu-HU" sz="2800" dirty="0" smtClean="0"/>
              <a:t> lépésben a p</a:t>
            </a:r>
            <a:r>
              <a:rPr lang="hu-HU" sz="2800" baseline="-25000" dirty="0" smtClean="0"/>
              <a:t>i-1</a:t>
            </a:r>
            <a:r>
              <a:rPr lang="hu-HU" sz="2800" dirty="0" smtClean="0"/>
              <a:t>-ből p</a:t>
            </a:r>
            <a:r>
              <a:rPr lang="hu-HU" sz="2800" baseline="-25000" dirty="0" smtClean="0"/>
              <a:t>i</a:t>
            </a:r>
            <a:r>
              <a:rPr lang="hu-HU" sz="2800" dirty="0" smtClean="0"/>
              <a:t>-be vezető élt is megvizsgáljuk, s a feltevésünk szerint ez egy legrövidebb út p</a:t>
            </a:r>
            <a:r>
              <a:rPr lang="hu-HU" sz="2800" baseline="-25000" dirty="0" smtClean="0"/>
              <a:t>i</a:t>
            </a:r>
            <a:r>
              <a:rPr lang="hu-HU" sz="2800" dirty="0" smtClean="0"/>
              <a:t>-be, tehát a távolságot meghatároztuk.</a:t>
            </a:r>
          </a:p>
        </p:txBody>
      </p:sp>
      <p:sp>
        <p:nvSpPr>
          <p:cNvPr id="72711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2712" name="Élőláb helye 9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hu-HU" sz="1000" smtClean="0">
                <a:latin typeface="Arial" panose="020B0604020202020204" pitchFamily="34" charset="0"/>
              </a:rPr>
              <a:t>Gráfok, gráfalgoritmusok</a:t>
            </a:r>
            <a:endParaRPr lang="en-US" altLang="hu-HU" sz="1000" smtClean="0">
              <a:latin typeface="Arial" panose="020B0604020202020204" pitchFamily="34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39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8582570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1229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229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AA5779AF-8907-4F78-9BED-7B61F18B0D7F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1229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1229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033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ts val="300"/>
              </a:spcAft>
              <a:buFontTx/>
              <a:buNone/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b="1" dirty="0" smtClean="0"/>
              <a:t>Szélességi bejárás: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Adatszerkezet, amiből a legrégebben bekerült lép ki először – sor 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Tároljuk a szürke pontokat egy sorban!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Van még feldolgozatlan pont  = van még szürke pont = nem üres a sor!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A bejárás egy feszítőfát hoz létre</a:t>
            </a:r>
            <a:br>
              <a:rPr lang="hu-HU" sz="2800" dirty="0" smtClean="0"/>
            </a:br>
            <a:r>
              <a:rPr lang="hu-HU" sz="2800" dirty="0" smtClean="0"/>
              <a:t>(szélességi feszítőfa).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r>
              <a:rPr lang="hu-HU" sz="2800" dirty="0" smtClean="0"/>
              <a:t>Van kör = van nem piros színű él,</a:t>
            </a:r>
            <a:r>
              <a:rPr lang="hu-HU" altLang="hu-HU" sz="2800" dirty="0"/>
              <a:t> azaz </a:t>
            </a:r>
            <a:r>
              <a:rPr lang="hu-HU" altLang="hu-HU" sz="2800" dirty="0" smtClean="0"/>
              <a:t/>
            </a:r>
            <a:br>
              <a:rPr lang="hu-HU" altLang="hu-HU" sz="2800" dirty="0" smtClean="0"/>
            </a:br>
            <a:r>
              <a:rPr lang="hu-HU" altLang="hu-HU" sz="2800" dirty="0" smtClean="0"/>
              <a:t>szürke pontba vezető</a:t>
            </a:r>
            <a:r>
              <a:rPr lang="hu-HU" altLang="hu-HU" sz="2800" dirty="0"/>
              <a:t>.</a:t>
            </a:r>
          </a:p>
          <a:p>
            <a:pPr marL="349250" indent="-349250">
              <a:lnSpc>
                <a:spcPct val="85000"/>
              </a:lnSpc>
              <a:spcBef>
                <a:spcPct val="10000"/>
              </a:spcBef>
              <a:tabLst>
                <a:tab pos="2568575" algn="ctr"/>
                <a:tab pos="4098925" algn="ctr"/>
                <a:tab pos="5426075" algn="ctr"/>
              </a:tabLst>
              <a:defRPr/>
            </a:pPr>
            <a:endParaRPr lang="hu-HU" sz="2800" dirty="0" smtClean="0"/>
          </a:p>
        </p:txBody>
      </p:sp>
      <p:pic>
        <p:nvPicPr>
          <p:cNvPr id="1229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475" y="3789363"/>
            <a:ext cx="229870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7373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Elérési (összefüggőségi) mátrix meghatározása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Emlékeztető – csúcsmátrix:</a:t>
            </a:r>
            <a:endParaRPr lang="da-DK" altLang="hu-HU" b="1" smtClean="0"/>
          </a:p>
        </p:txBody>
      </p:sp>
      <p:sp>
        <p:nvSpPr>
          <p:cNvPr id="73732" name="Dátum helye 12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E29BFB7-30C7-4067-BB2F-A17A53E39F1C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7373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373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3735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graphicFrame>
        <p:nvGraphicFramePr>
          <p:cNvPr id="73736" name="Object 11"/>
          <p:cNvGraphicFramePr>
            <a:graphicFrameLocks noChangeAspect="1"/>
          </p:cNvGraphicFramePr>
          <p:nvPr/>
        </p:nvGraphicFramePr>
        <p:xfrm>
          <a:off x="323850" y="2133600"/>
          <a:ext cx="50641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2" name="Equation" r:id="rId4" imgW="2641600" imgH="457200" progId="Equation.3">
                  <p:embed/>
                </p:oleObj>
              </mc:Choice>
              <mc:Fallback>
                <p:oleObj name="Equation" r:id="rId4" imgW="26416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133600"/>
                        <a:ext cx="50641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12"/>
          <p:cNvGraphicFramePr>
            <a:graphicFrameLocks noChangeAspect="1"/>
          </p:cNvGraphicFramePr>
          <p:nvPr/>
        </p:nvGraphicFramePr>
        <p:xfrm>
          <a:off x="287338" y="4065588"/>
          <a:ext cx="5137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3" name="Equation" r:id="rId6" imgW="2679700" imgH="457200" progId="Equation.3">
                  <p:embed/>
                </p:oleObj>
              </mc:Choice>
              <mc:Fallback>
                <p:oleObj name="Equation" r:id="rId6" imgW="26797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4065588"/>
                        <a:ext cx="51371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8" name="Élőláb helye 1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40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7577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dirty="0" smtClean="0"/>
              <a:t>Ötlet: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A csúcsmátrix azon utakat tartalmazza, amelyeknek nincs közbülső pontja.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Ezt a </a:t>
            </a:r>
            <a:r>
              <a:rPr lang="da-DK" altLang="hu-HU" sz="2800" dirty="0" smtClean="0"/>
              <a:t>mátrix</a:t>
            </a:r>
            <a:r>
              <a:rPr lang="hu-HU" altLang="hu-HU" sz="2800" dirty="0" err="1" smtClean="0"/>
              <a:t>ot</a:t>
            </a:r>
            <a:r>
              <a:rPr lang="da-DK" altLang="hu-HU" sz="2800" dirty="0" smtClean="0"/>
              <a:t> </a:t>
            </a:r>
            <a:r>
              <a:rPr lang="hu-HU" altLang="hu-HU" sz="2800" dirty="0" smtClean="0"/>
              <a:t>Pontszám</a:t>
            </a:r>
            <a:r>
              <a:rPr lang="da-DK" altLang="hu-HU" sz="2800" dirty="0" smtClean="0"/>
              <a:t> lépésben transzformáljuk úgy, hogy egyre újabb és újabb </a:t>
            </a:r>
            <a:r>
              <a:rPr lang="da-DK" altLang="hu-HU" sz="2800" i="1" dirty="0" smtClean="0"/>
              <a:t>pontot iktatunk közbe</a:t>
            </a:r>
            <a:r>
              <a:rPr lang="hu-HU" altLang="hu-HU" sz="2800" i="1" dirty="0" smtClean="0"/>
              <a:t> </a:t>
            </a:r>
            <a:r>
              <a:rPr lang="hu-HU" altLang="hu-HU" sz="2800" dirty="0" smtClean="0"/>
              <a:t>lehetséges</a:t>
            </a:r>
            <a:r>
              <a:rPr lang="hu-HU" altLang="hu-HU" sz="2800" i="1" dirty="0" smtClean="0"/>
              <a:t> </a:t>
            </a:r>
            <a:r>
              <a:rPr lang="da-DK" altLang="hu-HU" sz="2800" dirty="0" smtClean="0"/>
              <a:t>közvetítő pontként.</a:t>
            </a:r>
            <a:endParaRPr lang="hu-HU" altLang="hu-HU" sz="2800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da-DK" altLang="hu-HU" sz="2800" dirty="0" smtClean="0"/>
              <a:t>A </a:t>
            </a:r>
            <a:r>
              <a:rPr lang="hu-HU" altLang="hu-HU" sz="2800" dirty="0" smtClean="0"/>
              <a:t>Pontszám</a:t>
            </a:r>
            <a:r>
              <a:rPr lang="da-DK" altLang="hu-HU" sz="2800" dirty="0" smtClean="0"/>
              <a:t>. lépés után jutunk épp a keresett </a:t>
            </a:r>
            <a:r>
              <a:rPr lang="da-DK" altLang="hu-HU" sz="2800" i="1" dirty="0" smtClean="0"/>
              <a:t>E</a:t>
            </a:r>
            <a:r>
              <a:rPr lang="da-DK" altLang="hu-HU" sz="2800" dirty="0" smtClean="0"/>
              <a:t>-hez, hiszen így már az összes pont előfordulhat </a:t>
            </a:r>
            <a:r>
              <a:rPr lang="da-DK" altLang="hu-HU" sz="2800" dirty="0" smtClean="0"/>
              <a:t>közbeiktatott</a:t>
            </a:r>
            <a:r>
              <a:rPr lang="hu-HU" altLang="hu-HU" sz="2800" dirty="0" smtClean="0"/>
              <a:t> </a:t>
            </a:r>
            <a:r>
              <a:rPr lang="da-DK" altLang="hu-HU" sz="2800" dirty="0" smtClean="0"/>
              <a:t>pontként.</a:t>
            </a:r>
            <a:endParaRPr lang="hu-HU" altLang="hu-HU" sz="2800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dirty="0" smtClean="0"/>
          </a:p>
        </p:txBody>
      </p:sp>
      <p:sp>
        <p:nvSpPr>
          <p:cNvPr id="75780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552EE1B-EFBA-4F79-B727-BEDFC745DB26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7578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578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5783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5784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41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7782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 dirty="0" smtClean="0"/>
              <a:t>Kiindulunk a csúcsmátrixból:</a:t>
            </a:r>
          </a:p>
          <a:p>
            <a:r>
              <a:rPr lang="hu-HU" altLang="hu-HU" sz="2800" dirty="0" smtClean="0"/>
              <a:t>Olyan utak, amelyek az első k ponton mennek keresztül:</a:t>
            </a:r>
          </a:p>
          <a:p>
            <a:endParaRPr lang="hu-HU" altLang="hu-HU" sz="2800" dirty="0" smtClean="0"/>
          </a:p>
          <a:p>
            <a:endParaRPr lang="hu-HU" altLang="hu-HU" sz="2800" dirty="0" smtClean="0"/>
          </a:p>
          <a:p>
            <a:endParaRPr lang="hu-HU" altLang="hu-HU" sz="2800" dirty="0" smtClean="0"/>
          </a:p>
          <a:p>
            <a:r>
              <a:rPr lang="hu-HU" altLang="hu-HU" sz="2800" dirty="0" smtClean="0"/>
              <a:t>A végeredmény: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</a:pPr>
            <a:endParaRPr lang="hu-HU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</a:pPr>
            <a:endParaRPr lang="hu-HU" alt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</a:pPr>
            <a:endParaRPr lang="hu-HU" altLang="hu-HU" b="1" dirty="0" smtClean="0"/>
          </a:p>
        </p:txBody>
      </p:sp>
      <p:sp>
        <p:nvSpPr>
          <p:cNvPr id="77828" name="Dátum helye 14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C47634B-BC0D-43A2-8342-397EF59C2F00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7782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783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7831" name="Rectangle 26"/>
          <p:cNvSpPr>
            <a:spLocks noChangeArrowheads="1"/>
          </p:cNvSpPr>
          <p:nvPr/>
        </p:nvSpPr>
        <p:spPr bwMode="auto">
          <a:xfrm>
            <a:off x="3348038" y="5570538"/>
            <a:ext cx="56165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 dirty="0"/>
              <a:t>Megjegyzés: A k felső indexre nincs szükség.</a:t>
            </a:r>
          </a:p>
        </p:txBody>
      </p:sp>
      <p:graphicFrame>
        <p:nvGraphicFramePr>
          <p:cNvPr id="77832" name="Object 2"/>
          <p:cNvGraphicFramePr>
            <a:graphicFrameLocks noChangeAspect="1"/>
          </p:cNvGraphicFramePr>
          <p:nvPr/>
        </p:nvGraphicFramePr>
        <p:xfrm>
          <a:off x="5259388" y="1341438"/>
          <a:ext cx="14001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6" name="Equation" r:id="rId4" imgW="533169" imgH="203112" progId="Equation.3">
                  <p:embed/>
                </p:oleObj>
              </mc:Choice>
              <mc:Fallback>
                <p:oleObj name="Equation" r:id="rId4" imgW="533169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9388" y="1341438"/>
                        <a:ext cx="14001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3"/>
          <p:cNvGraphicFramePr>
            <a:graphicFrameLocks noChangeAspect="1"/>
          </p:cNvGraphicFramePr>
          <p:nvPr/>
        </p:nvGraphicFramePr>
        <p:xfrm>
          <a:off x="3059113" y="2492375"/>
          <a:ext cx="370205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7" name="Equation" r:id="rId6" imgW="1548728" imgH="304668" progId="Equation.3">
                  <p:embed/>
                </p:oleObj>
              </mc:Choice>
              <mc:Fallback>
                <p:oleObj name="Equation" r:id="rId6" imgW="1548728" imgH="304668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492375"/>
                        <a:ext cx="370205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4"/>
          <p:cNvGraphicFramePr>
            <a:graphicFrameLocks noChangeAspect="1"/>
          </p:cNvGraphicFramePr>
          <p:nvPr/>
        </p:nvGraphicFramePr>
        <p:xfrm>
          <a:off x="3419475" y="4797425"/>
          <a:ext cx="19716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58" name="Equation" r:id="rId8" imgW="774364" imgH="190417" progId="Equation.3">
                  <p:embed/>
                </p:oleObj>
              </mc:Choice>
              <mc:Fallback>
                <p:oleObj name="Equation" r:id="rId8" imgW="774364" imgH="1904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4797425"/>
                        <a:ext cx="19716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7835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275013"/>
            <a:ext cx="3024187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36" name="Élőláb helye 1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42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7987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Elérési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m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átrix(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,E):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E:=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k=1-től Pont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i=1-től Pont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j=1-től Pont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E(i,j):=E(i,j) vagy (E(i,k) és E(k,j))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87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8C5A73B-37C8-42B9-89FA-DE15257FA2D3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7987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7987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9879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79880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43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8192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Elérési mátrix módosítása új él felvétele miatt: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Az u-ból elérhető lesz a v.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Minden i pontból elérhető lesz minden j pont, ha u elérhető volt i-ből és v-ből elérhető volt j.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Minden i pontból elérhető lesz v, ha u elérhető volt i-ből.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Minden j pont elérhető lesz u-ból, ha v-ből elérhető volt j.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smtClean="0"/>
          </a:p>
        </p:txBody>
      </p:sp>
      <p:sp>
        <p:nvSpPr>
          <p:cNvPr id="81924" name="Dátum helye 11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53A4A44-35EC-4E02-92CD-29312CD350BC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8192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192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1927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pic>
        <p:nvPicPr>
          <p:cNvPr id="819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133600"/>
            <a:ext cx="5354638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9" name="Élőláb helye 1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44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83971" name="Tartalom helye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4754562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Elérési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m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átrix(E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,u,v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E(u,v):=igaz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E(i,u) akkor E(i,v):=igaz 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Ciklus j=1-től Pontszám-ig 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E(i,j):=E(i,j) vagy E(v,j)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Ciklus vége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E(v,i) akkor E(u,i):=Igaz 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397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0C1219C3-643E-4C5A-8B15-88B05DAC1315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83973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3974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3975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45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8601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Távolság mátrix meghatározása (Floyd-Warshall)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Emlékeztető – csúcsmátrix:</a:t>
            </a:r>
            <a:endParaRPr lang="da-DK" altLang="hu-HU" b="1" smtClean="0"/>
          </a:p>
        </p:txBody>
      </p:sp>
      <p:sp>
        <p:nvSpPr>
          <p:cNvPr id="86020" name="Dátum helye 12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05A14DA-8EC7-4635-9E7D-EB846954D2B7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8602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6022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6023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graphicFrame>
        <p:nvGraphicFramePr>
          <p:cNvPr id="86024" name="Object 11"/>
          <p:cNvGraphicFramePr>
            <a:graphicFrameLocks noChangeAspect="1"/>
          </p:cNvGraphicFramePr>
          <p:nvPr/>
        </p:nvGraphicFramePr>
        <p:xfrm>
          <a:off x="385763" y="2109788"/>
          <a:ext cx="5770562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0" name="Equation" r:id="rId4" imgW="3009900" imgH="482600" progId="Equation.3">
                  <p:embed/>
                </p:oleObj>
              </mc:Choice>
              <mc:Fallback>
                <p:oleObj name="Equation" r:id="rId4" imgW="3009900" imgH="482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2109788"/>
                        <a:ext cx="5770562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12"/>
          <p:cNvGraphicFramePr>
            <a:graphicFrameLocks noChangeAspect="1"/>
          </p:cNvGraphicFramePr>
          <p:nvPr/>
        </p:nvGraphicFramePr>
        <p:xfrm>
          <a:off x="433388" y="4041775"/>
          <a:ext cx="586740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41" name="Equation" r:id="rId6" imgW="3060700" imgH="482600" progId="Equation.3">
                  <p:embed/>
                </p:oleObj>
              </mc:Choice>
              <mc:Fallback>
                <p:oleObj name="Equation" r:id="rId6" imgW="3060700" imgH="482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4041775"/>
                        <a:ext cx="586740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6" name="Élőláb helye 12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46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88067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 smtClean="0"/>
              <a:t>Kiindulunk a csúcsmátrixból:</a:t>
            </a:r>
          </a:p>
          <a:p>
            <a:r>
              <a:rPr lang="hu-HU" altLang="hu-HU" sz="2800" smtClean="0"/>
              <a:t>Olyan utak, amelyek az első k ponton mennek keresztül:</a:t>
            </a:r>
          </a:p>
          <a:p>
            <a:endParaRPr lang="hu-HU" altLang="hu-HU" sz="2800" smtClean="0"/>
          </a:p>
          <a:p>
            <a:endParaRPr lang="hu-HU" altLang="hu-HU" sz="2800" smtClean="0"/>
          </a:p>
          <a:p>
            <a:endParaRPr lang="hu-HU" altLang="hu-HU" sz="2800" smtClean="0"/>
          </a:p>
          <a:p>
            <a:r>
              <a:rPr lang="hu-HU" altLang="hu-HU" sz="2800" smtClean="0"/>
              <a:t>A végeredmény: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</a:pPr>
            <a:endParaRPr lang="hu-HU" altLang="hu-HU" b="1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</a:pPr>
            <a:endParaRPr lang="hu-HU" altLang="hu-HU" b="1" smtClean="0"/>
          </a:p>
        </p:txBody>
      </p:sp>
      <p:sp>
        <p:nvSpPr>
          <p:cNvPr id="88068" name="Dátum helye 14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70EFDEC-D66A-41EE-B474-709F581A14E0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88069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8807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88071" name="Rectangle 26"/>
          <p:cNvSpPr>
            <a:spLocks noChangeArrowheads="1"/>
          </p:cNvSpPr>
          <p:nvPr/>
        </p:nvSpPr>
        <p:spPr bwMode="auto">
          <a:xfrm>
            <a:off x="3348038" y="5570538"/>
            <a:ext cx="56165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Megjegyzés: A k felső indexre nincs szükség.</a:t>
            </a:r>
          </a:p>
        </p:txBody>
      </p:sp>
      <p:graphicFrame>
        <p:nvGraphicFramePr>
          <p:cNvPr id="88072" name="Object 2"/>
          <p:cNvGraphicFramePr>
            <a:graphicFrameLocks noChangeAspect="1"/>
          </p:cNvGraphicFramePr>
          <p:nvPr/>
        </p:nvGraphicFramePr>
        <p:xfrm>
          <a:off x="5275263" y="1341438"/>
          <a:ext cx="13668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6" name="Equation" r:id="rId4" imgW="520474" imgH="203112" progId="Equation.3">
                  <p:embed/>
                </p:oleObj>
              </mc:Choice>
              <mc:Fallback>
                <p:oleObj name="Equation" r:id="rId4" imgW="520474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263" y="1341438"/>
                        <a:ext cx="13668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3" name="Object 3"/>
          <p:cNvGraphicFramePr>
            <a:graphicFrameLocks noChangeAspect="1"/>
          </p:cNvGraphicFramePr>
          <p:nvPr/>
        </p:nvGraphicFramePr>
        <p:xfrm>
          <a:off x="2968625" y="2420938"/>
          <a:ext cx="39465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7" name="Equation" r:id="rId6" imgW="1651000" imgH="254000" progId="Equation.3">
                  <p:embed/>
                </p:oleObj>
              </mc:Choice>
              <mc:Fallback>
                <p:oleObj name="Equation" r:id="rId6" imgW="1651000" imgH="254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25" y="2420938"/>
                        <a:ext cx="39465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074" name="Object 4"/>
          <p:cNvGraphicFramePr>
            <a:graphicFrameLocks noChangeAspect="1"/>
          </p:cNvGraphicFramePr>
          <p:nvPr/>
        </p:nvGraphicFramePr>
        <p:xfrm>
          <a:off x="3451225" y="4797425"/>
          <a:ext cx="19081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8" name="Equation" r:id="rId8" imgW="749300" imgH="190500" progId="Equation.3">
                  <p:embed/>
                </p:oleObj>
              </mc:Choice>
              <mc:Fallback>
                <p:oleObj name="Equation" r:id="rId8" imgW="749300" imgH="19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4797425"/>
                        <a:ext cx="19081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8075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130550"/>
            <a:ext cx="3024187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76" name="Élőláb helye 14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47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90115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Távolság m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átrix(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:=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k=1-től Pont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i=1-től Pont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j=1-től Pont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Ha 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&gt;T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(i,k)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+T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(k,j) 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akkor 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(i,j):=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(i,k)</a:t>
            </a: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+T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(k,j)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a-DK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  <a:endParaRPr lang="hu-HU" altLang="hu-HU" sz="22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011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6973B086-5BA9-4ACA-8134-3044FCF730F9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9011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011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0119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0120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48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1536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15364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BFAB1D1F-86BF-4125-8936-6827D016ADDE}" type="datetime8">
              <a:rPr lang="hu-HU" smtClean="0"/>
              <a:t>2020. 10. 30. 14:59</a:t>
            </a:fld>
            <a:endParaRPr lang="en-US"/>
          </a:p>
        </p:txBody>
      </p:sp>
      <p:sp>
        <p:nvSpPr>
          <p:cNvPr id="15365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sp>
        <p:nvSpPr>
          <p:cNvPr id="410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hu-HU" dirty="0" smtClean="0"/>
              <a:t>Merre mennek a legrövidebb utak?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hu-HU" sz="2800" dirty="0" smtClean="0"/>
              <a:t>Minden (i,j) pontpárra az (i,j) út vagy i-t követő, vagy j-t megelőző vagy éppen egy közbülső k pontját kell tárolni. 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Start(T,Első)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Ciklus i=1-től 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Pontszám-ig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Ciklus j=1-től 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Pontszám-ig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  Ha 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VanÉl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(i,j) akkor Első(i,j):=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             különben Első(i,j):=0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 Ciklus vége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Ciklus vége</a:t>
            </a:r>
            <a:br>
              <a:rPr lang="hu-HU" sz="2400" dirty="0" smtClean="0">
                <a:latin typeface="Courier New" pitchFamily="49" charset="0"/>
                <a:cs typeface="Courier New" pitchFamily="49" charset="0"/>
              </a:rPr>
            </a:b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Eljárás vége.</a:t>
            </a:r>
          </a:p>
          <a:p>
            <a:pPr>
              <a:defRPr/>
            </a:pPr>
            <a:endParaRPr lang="hu-HU" sz="2800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defRPr/>
            </a:pPr>
            <a:endParaRPr 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defRPr/>
            </a:pPr>
            <a:endParaRPr lang="hu-HU" b="1" dirty="0" smtClean="0"/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defRPr/>
            </a:pPr>
            <a:endParaRPr lang="hu-HU" b="1" dirty="0" smtClean="0"/>
          </a:p>
        </p:txBody>
      </p:sp>
      <p:sp>
        <p:nvSpPr>
          <p:cNvPr id="15367" name="Élőláb helye 1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Gráfok, gráfalgoritmusok</a:t>
            </a:r>
            <a:endParaRPr lang="en-US" smtClean="0">
              <a:latin typeface="Garamond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49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10671605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Szélességi bejárás</a:t>
            </a:r>
          </a:p>
        </p:txBody>
      </p:sp>
      <p:sp>
        <p:nvSpPr>
          <p:cNvPr id="163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6388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4B6D9B5D-2655-4140-AB64-BA40F1109587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16389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16390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16391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032250"/>
          </a:xfrm>
        </p:spPr>
        <p:txBody>
          <a:bodyPr/>
          <a:lstStyle/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Szélességi bejárás(p):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Szín(p):=szürke; Sorba(p)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amíg nem üresSor?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Sorból(p); Szín(p):=fekete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i=1-től Szomszédpontokszáma(p)-ig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j:=Szomszéd(p,i)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Szín(j)=fehér 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akkor Sorba(j); Szín(j):=szürke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2568575" algn="ctr"/>
                <a:tab pos="40989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</p:txBody>
      </p:sp>
      <p:sp>
        <p:nvSpPr>
          <p:cNvPr id="16392" name="Rectangle 26"/>
          <p:cNvSpPr>
            <a:spLocks noChangeArrowheads="1"/>
          </p:cNvSpPr>
          <p:nvPr/>
        </p:nvSpPr>
        <p:spPr bwMode="auto">
          <a:xfrm>
            <a:off x="3419475" y="5373688"/>
            <a:ext cx="5464175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Bejárás csúcslista esetén.</a:t>
            </a:r>
          </a:p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Futási idő: O(Élszám)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5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163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1638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CC6CCA78-440A-4F99-AF6F-A4204F6D7F4E}" type="datetime8">
              <a:rPr lang="hu-HU" smtClean="0"/>
              <a:t>2020. 10. 30. 14:59</a:t>
            </a:fld>
            <a:endParaRPr lang="en-US"/>
          </a:p>
        </p:txBody>
      </p:sp>
      <p:sp>
        <p:nvSpPr>
          <p:cNvPr id="1638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sp>
        <p:nvSpPr>
          <p:cNvPr id="16390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Távolság m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átrix(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:=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k=1-től Pont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i=1-től Pont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j=1-től Pont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Ha 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&gt;T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(i,k)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+T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(k,j) </a:t>
            </a: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akkor 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(i,j):=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(i,k)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+T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(k,j)</a:t>
            </a: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en-GB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Első(i,j):=Első(i,k)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a-DK" altLang="hu-HU" sz="240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343" name="Rectangle 26"/>
          <p:cNvSpPr>
            <a:spLocks noChangeArrowheads="1"/>
          </p:cNvSpPr>
          <p:nvPr/>
        </p:nvSpPr>
        <p:spPr bwMode="auto">
          <a:xfrm>
            <a:off x="3419475" y="5084763"/>
            <a:ext cx="5464175" cy="1347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/>
            </a:pPr>
            <a:r>
              <a:rPr lang="hu-HU" sz="2400" dirty="0">
                <a:latin typeface="Courier New" pitchFamily="49" charset="0"/>
                <a:cs typeface="Courier New" pitchFamily="49" charset="0"/>
              </a:rPr>
              <a:t>Utolsó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400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):=</a:t>
            </a:r>
            <a:r>
              <a:rPr lang="hu-HU" sz="2400" dirty="0">
                <a:latin typeface="Courier New" pitchFamily="49" charset="0"/>
                <a:cs typeface="Courier New" pitchFamily="49" charset="0"/>
              </a:rPr>
              <a:t>Utolsó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(k</a:t>
            </a:r>
            <a:r>
              <a:rPr lang="hu-HU" sz="2400" dirty="0">
                <a:latin typeface="Courier New" pitchFamily="49" charset="0"/>
                <a:cs typeface="Courier New" pitchFamily="49" charset="0"/>
              </a:rPr>
              <a:t>,j</a:t>
            </a:r>
            <a:r>
              <a:rPr lang="en-GB" sz="2400" dirty="0">
                <a:latin typeface="Courier New" pitchFamily="49" charset="0"/>
                <a:cs typeface="Courier New" pitchFamily="49" charset="0"/>
              </a:rPr>
              <a:t>)</a:t>
            </a:r>
            <a:endParaRPr lang="hu-HU" sz="2400" dirty="0">
              <a:latin typeface="Courier New" pitchFamily="49" charset="0"/>
              <a:cs typeface="Courier New" pitchFamily="49" charset="0"/>
            </a:endParaRPr>
          </a:p>
          <a:p>
            <a:pPr eaLnBrk="0" hangingPunct="0"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/>
            </a:pPr>
            <a:r>
              <a:rPr lang="hu-HU" sz="2400" dirty="0">
                <a:latin typeface="+mn-lt"/>
                <a:cs typeface="Courier New" pitchFamily="49" charset="0"/>
              </a:rPr>
              <a:t>vagy</a:t>
            </a:r>
          </a:p>
          <a:p>
            <a:pPr eaLnBrk="0" hangingPunct="0">
              <a:spcBef>
                <a:spcPct val="20000"/>
              </a:spcBef>
              <a:buClr>
                <a:srgbClr val="006600"/>
              </a:buClr>
              <a:buSzPct val="70000"/>
              <a:buFont typeface="Wingdings" pitchFamily="2" charset="2"/>
              <a:buNone/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Középső(</a:t>
            </a:r>
            <a:r>
              <a:rPr lang="hu-HU" sz="2400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hu-HU" sz="2400" dirty="0">
                <a:latin typeface="Courier New" pitchFamily="49" charset="0"/>
                <a:cs typeface="Courier New" pitchFamily="49" charset="0"/>
              </a:rPr>
              <a:t>):=k</a:t>
            </a:r>
            <a:endParaRPr lang="hu-HU" sz="2400" dirty="0">
              <a:cs typeface="+mn-cs"/>
            </a:endParaRPr>
          </a:p>
        </p:txBody>
      </p:sp>
      <p:sp>
        <p:nvSpPr>
          <p:cNvPr id="16392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Gráfok, gráfalgoritmusok</a:t>
            </a:r>
            <a:endParaRPr lang="en-US" smtClean="0">
              <a:latin typeface="Garamond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50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7312262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163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1638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D2892F4A-D377-41B9-BD2E-591B27F76F68}" type="datetime8">
              <a:rPr lang="hu-HU" smtClean="0"/>
              <a:t>2020. 10. 30. 14:59</a:t>
            </a:fld>
            <a:endParaRPr lang="en-US"/>
          </a:p>
        </p:txBody>
      </p:sp>
      <p:sp>
        <p:nvSpPr>
          <p:cNvPr id="1638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p:sp>
        <p:nvSpPr>
          <p:cNvPr id="16390" name="Tartalom helye 2"/>
          <p:cNvSpPr>
            <a:spLocks noGrp="1"/>
          </p:cNvSpPr>
          <p:nvPr>
            <p:ph idx="1"/>
          </p:nvPr>
        </p:nvSpPr>
        <p:spPr>
          <a:xfrm>
            <a:off x="179388" y="1268760"/>
            <a:ext cx="8964612" cy="4248150"/>
          </a:xfrm>
        </p:spPr>
        <p:txBody>
          <a:bodyPr/>
          <a:lstStyle/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>
                <a:latin typeface="Garamond" panose="02020404030301010803" pitchFamily="18" charset="0"/>
                <a:cs typeface="Courier New" panose="02070309020205020404" pitchFamily="49" charset="0"/>
              </a:rPr>
              <a:t>Az út kiírása: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800" dirty="0" smtClean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Útkiírás(A,B)</a:t>
            </a: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Ha T(A,B)&lt;+∞ akkor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Ki: A; i:=A</a:t>
            </a:r>
          </a:p>
          <a:p>
            <a:pPr marL="0" indent="635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amíg </a:t>
            </a:r>
            <a:r>
              <a:rPr lang="hu-HU" altLang="hu-HU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i≠B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és i&gt;0</a:t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i:=első(i,B); Ki: i</a:t>
            </a: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Elágazás vége</a:t>
            </a: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</a:t>
            </a:r>
            <a:r>
              <a:rPr lang="da-DK" altLang="hu-HU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hu-HU" altLang="hu-HU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>
                <a:cs typeface="Courier New" panose="02070309020205020404" pitchFamily="49" charset="0"/>
              </a:rPr>
              <a:t>Ha az út utolsó vagy középső pontját tároljuk, akkor az útkiírást célszerű rekurzívan megoldani.</a:t>
            </a:r>
            <a:endParaRPr lang="hu-HU" altLang="hu-HU" sz="2800" dirty="0" smtClean="0">
              <a:cs typeface="Courier New" panose="02070309020205020404" pitchFamily="49" charset="0"/>
            </a:endParaRPr>
          </a:p>
        </p:txBody>
      </p:sp>
      <p:sp>
        <p:nvSpPr>
          <p:cNvPr id="16392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Gráfok, gráfalgoritmusok</a:t>
            </a:r>
            <a:endParaRPr lang="en-US" smtClean="0">
              <a:latin typeface="Garamond" pitchFamily="18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51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4105321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Gráfalgoritmusok</a:t>
            </a:r>
          </a:p>
        </p:txBody>
      </p:sp>
      <p:sp>
        <p:nvSpPr>
          <p:cNvPr id="16387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Clr>
                <a:srgbClr val="006600"/>
              </a:buClr>
              <a:buSzPct val="70000"/>
            </a:pPr>
            <a:endParaRPr lang="hu-HU" altLang="hu-HU" sz="2800"/>
          </a:p>
        </p:txBody>
      </p:sp>
      <p:sp>
        <p:nvSpPr>
          <p:cNvPr id="16388" name="Dátum helye 10"/>
          <p:cNvSpPr>
            <a:spLocks noGrp="1"/>
          </p:cNvSpPr>
          <p:nvPr>
            <p:ph type="dt" sz="quarter" idx="12"/>
          </p:nvPr>
        </p:nvSpPr>
        <p:spPr/>
        <p:txBody>
          <a:bodyPr/>
          <a:lstStyle/>
          <a:p>
            <a:pPr>
              <a:defRPr/>
            </a:pPr>
            <a:fld id="{1B0500E2-9ECC-4C3F-A839-75FA28F3C7CE}" type="datetime8">
              <a:rPr lang="hu-HU" smtClean="0"/>
              <a:t>2020. 10. 30. 14:59</a:t>
            </a:fld>
            <a:endParaRPr lang="en-US"/>
          </a:p>
        </p:txBody>
      </p:sp>
      <p:sp>
        <p:nvSpPr>
          <p:cNvPr id="16389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None/>
            </a:pPr>
            <a:endParaRPr lang="hu-HU" altLang="hu-HU" sz="3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390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179388" y="1268760"/>
                <a:ext cx="8964612" cy="4248150"/>
              </a:xfrm>
            </p:spPr>
            <p:txBody>
              <a:bodyPr/>
              <a:lstStyle/>
              <a:p>
                <a:pPr marL="0" indent="6350">
                  <a:lnSpc>
                    <a:spcPct val="90000"/>
                  </a:lnSpc>
                  <a:spcBef>
                    <a:spcPct val="0"/>
                  </a:spcBef>
                  <a:buFont typeface="Wingdings" panose="05000000000000000000" pitchFamily="2" charset="2"/>
                  <a:buNone/>
                  <a:tabLst>
                    <a:tab pos="1327150" algn="l"/>
                    <a:tab pos="3997325" algn="ctr"/>
                    <a:tab pos="5426075" algn="ctr"/>
                  </a:tabLst>
                </a:pPr>
                <a:r>
                  <a:rPr lang="hu-HU" altLang="hu-HU" dirty="0" smtClean="0">
                    <a:latin typeface="Garamond" panose="02020404030301010803" pitchFamily="18" charset="0"/>
                    <a:cs typeface="Courier New" panose="02070309020205020404" pitchFamily="49" charset="0"/>
                  </a:rPr>
                  <a:t>Feladatvariációk:</a:t>
                </a:r>
              </a:p>
              <a:p>
                <a:pPr marL="457200" indent="-457200">
                  <a:lnSpc>
                    <a:spcPct val="90000"/>
                  </a:lnSpc>
                  <a:spcBef>
                    <a:spcPct val="0"/>
                  </a:spcBef>
                  <a:tabLst>
                    <a:tab pos="1327150" algn="l"/>
                    <a:tab pos="3997325" algn="ctr"/>
                    <a:tab pos="5426075" algn="ctr"/>
                  </a:tabLst>
                </a:pPr>
                <a:r>
                  <a:rPr lang="hu-HU" altLang="hu-HU" sz="2800" dirty="0" smtClean="0">
                    <a:latin typeface="Garamond" panose="02020404030301010803" pitchFamily="18" charset="0"/>
                    <a:cs typeface="Courier New" panose="02070309020205020404" pitchFamily="49" charset="0"/>
                  </a:rPr>
                  <a:t>Minden pontpárra a közöttük levő utak leghosszabb éleiből a legrövidebb:</a:t>
                </a:r>
              </a:p>
              <a:p>
                <a:pPr marL="0" indent="0">
                  <a:lnSpc>
                    <a:spcPct val="90000"/>
                  </a:lnSpc>
                  <a:spcBef>
                    <a:spcPct val="0"/>
                  </a:spcBef>
                  <a:buNone/>
                  <a:tabLst>
                    <a:tab pos="1327150" algn="l"/>
                    <a:tab pos="3997325" algn="ctr"/>
                    <a:tab pos="5426075" algn="ctr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bSupPr>
                        <m:e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𝑇</m:t>
                          </m:r>
                        </m:e>
                        <m:sub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𝑖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,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𝑗</m:t>
                          </m:r>
                        </m:sub>
                        <m:sup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𝑘</m:t>
                          </m:r>
                        </m:sup>
                      </m:sSubSup>
                      <m:r>
                        <a:rPr lang="hu-HU" altLang="hu-HU" sz="28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hu-HU" altLang="hu-HU" sz="2800" b="0" i="0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min</m:t>
                      </m:r>
                      <m:r>
                        <a:rPr lang="hu-HU" altLang="hu-HU" sz="28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⁡</m:t>
                      </m:r>
                      <m:d>
                        <m:dPr>
                          <m:ctrlP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sSubSupPr>
                            <m:e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𝑖</m:t>
                              </m:r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,</m:t>
                              </m:r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𝑘</m:t>
                              </m:r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−1</m:t>
                              </m:r>
                            </m:sup>
                          </m:sSubSup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,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𝑚𝑎𝑥</m:t>
                          </m:r>
                          <m:d>
                            <m:dPr>
                              <m:ctrlP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𝑖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,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−1</m:t>
                                  </m:r>
                                </m:sup>
                              </m:sSubSup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,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</m:oMath>
                  </m:oMathPara>
                </a14:m>
                <a:endParaRPr lang="hu-HU" altLang="hu-HU" sz="2800" dirty="0" smtClean="0">
                  <a:latin typeface="Garamond" panose="02020404030301010803" pitchFamily="18" charset="0"/>
                  <a:cs typeface="Courier New" panose="02070309020205020404" pitchFamily="49" charset="0"/>
                </a:endParaRPr>
              </a:p>
              <a:p>
                <a:pPr marL="457200" indent="-457200">
                  <a:lnSpc>
                    <a:spcPct val="90000"/>
                  </a:lnSpc>
                  <a:spcBef>
                    <a:spcPct val="0"/>
                  </a:spcBef>
                  <a:tabLst>
                    <a:tab pos="1327150" algn="l"/>
                    <a:tab pos="3997325" algn="ctr"/>
                    <a:tab pos="5426075" algn="ctr"/>
                  </a:tabLst>
                </a:pPr>
                <a:r>
                  <a:rPr lang="hu-HU" altLang="hu-HU" sz="2800" dirty="0" smtClean="0">
                    <a:latin typeface="Garamond" panose="02020404030301010803" pitchFamily="18" charset="0"/>
                    <a:cs typeface="Courier New" panose="02070309020205020404" pitchFamily="49" charset="0"/>
                  </a:rPr>
                  <a:t>Minden pontpárra a közöttük levő utak legrövidebb éleiből a leghosszabb:</a:t>
                </a:r>
              </a:p>
              <a:p>
                <a:pPr marL="0" indent="0">
                  <a:lnSpc>
                    <a:spcPct val="90000"/>
                  </a:lnSpc>
                  <a:spcBef>
                    <a:spcPct val="0"/>
                  </a:spcBef>
                  <a:buNone/>
                  <a:tabLst>
                    <a:tab pos="1327150" algn="l"/>
                    <a:tab pos="3997325" algn="ctr"/>
                    <a:tab pos="5426075" algn="ctr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sSubSupPr>
                        <m:e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𝑇</m:t>
                          </m:r>
                        </m:e>
                        <m:sub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𝑖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,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𝑗</m:t>
                          </m:r>
                        </m:sub>
                        <m:sup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𝑘</m:t>
                          </m:r>
                        </m:sup>
                      </m:sSubSup>
                      <m:r>
                        <a:rPr lang="hu-HU" altLang="hu-HU" sz="28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hu-HU" altLang="hu-HU" sz="2800" b="0" i="0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m</m:t>
                      </m:r>
                      <m:r>
                        <a:rPr lang="hu-HU" altLang="hu-HU" sz="28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𝑎𝑥</m:t>
                      </m:r>
                      <m:r>
                        <a:rPr lang="hu-HU" altLang="hu-HU" sz="2800" b="0" i="1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⁡</m:t>
                      </m:r>
                      <m:d>
                        <m:dPr>
                          <m:ctrlP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sSubSupPr>
                            <m:e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𝑖</m:t>
                              </m:r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,</m:t>
                              </m:r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𝑗</m:t>
                              </m:r>
                            </m:sub>
                            <m:sup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𝑘</m:t>
                              </m:r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−1</m:t>
                              </m:r>
                            </m:sup>
                          </m:sSubSup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,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𝑚𝑖</m:t>
                          </m:r>
                          <m:r>
                            <a:rPr lang="hu-HU" altLang="hu-HU" sz="2800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𝑛</m:t>
                          </m:r>
                          <m:d>
                            <m:dPr>
                              <m:ctrlP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𝑖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,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</m:sub>
                                <m:sup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−1</m:t>
                                  </m:r>
                                </m:sup>
                              </m:sSubSup>
                              <m:r>
                                <a:rPr lang="hu-HU" altLang="hu-HU" sz="28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,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𝑗</m:t>
                                  </m:r>
                                </m:sub>
                                <m:sup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𝑘</m:t>
                                  </m:r>
                                  <m:r>
                                    <a:rPr lang="hu-HU" altLang="hu-HU" sz="2800" b="0" i="1" smtClean="0">
                                      <a:latin typeface="Cambria Math" panose="02040503050406030204" pitchFamily="18" charset="0"/>
                                      <a:cs typeface="Courier New" panose="02070309020205020404" pitchFamily="49" charset="0"/>
                                    </a:rPr>
                                    <m:t>−1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</m:oMath>
                  </m:oMathPara>
                </a14:m>
                <a:endParaRPr lang="hu-HU" altLang="hu-HU" sz="2800" dirty="0" smtClean="0">
                  <a:latin typeface="Garamond" panose="02020404030301010803" pitchFamily="18" charset="0"/>
                  <a:cs typeface="Courier New" panose="02070309020205020404" pitchFamily="49" charset="0"/>
                </a:endParaRPr>
              </a:p>
              <a:p>
                <a:pPr marL="0" indent="0">
                  <a:lnSpc>
                    <a:spcPct val="90000"/>
                  </a:lnSpc>
                  <a:spcBef>
                    <a:spcPct val="0"/>
                  </a:spcBef>
                  <a:buNone/>
                  <a:tabLst>
                    <a:tab pos="1327150" algn="l"/>
                    <a:tab pos="3997325" algn="ctr"/>
                    <a:tab pos="5426075" algn="ctr"/>
                  </a:tabLst>
                </a:pPr>
                <a:endParaRPr lang="hu-HU" altLang="hu-HU" sz="2800" dirty="0" smtClean="0">
                  <a:latin typeface="Garamond" panose="02020404030301010803" pitchFamily="18" charset="0"/>
                  <a:cs typeface="Courier New" panose="02070309020205020404" pitchFamily="49" charset="0"/>
                </a:endParaRPr>
              </a:p>
              <a:p>
                <a:pPr marL="0" indent="6350">
                  <a:lnSpc>
                    <a:spcPct val="90000"/>
                  </a:lnSpc>
                  <a:spcBef>
                    <a:spcPct val="0"/>
                  </a:spcBef>
                  <a:buFont typeface="Wingdings" panose="05000000000000000000" pitchFamily="2" charset="2"/>
                  <a:buNone/>
                  <a:tabLst>
                    <a:tab pos="1327150" algn="l"/>
                    <a:tab pos="3997325" algn="ctr"/>
                    <a:tab pos="5426075" algn="ctr"/>
                  </a:tabLst>
                </a:pPr>
                <a:endParaRPr lang="hu-HU" altLang="hu-HU" sz="2800" dirty="0" smtClean="0">
                  <a:latin typeface="Garamond" panose="02020404030301010803" pitchFamily="18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16390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388" y="1268760"/>
                <a:ext cx="8964612" cy="4248150"/>
              </a:xfrm>
              <a:blipFill>
                <a:blip r:embed="rId3"/>
                <a:stretch>
                  <a:fillRect l="-1632" t="-2869" r="-408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92" name="Élőláb helye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hu-HU" smtClean="0"/>
              <a:t>Gráfok, gráfalgoritmusok</a:t>
            </a:r>
            <a:endParaRPr lang="en-US" smtClean="0">
              <a:latin typeface="Garamond" pitchFamily="18" charset="0"/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133" y="4714775"/>
            <a:ext cx="3024187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52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7768062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Távolság mátrix alkalmazásai</a:t>
            </a:r>
          </a:p>
        </p:txBody>
      </p:sp>
      <p:sp>
        <p:nvSpPr>
          <p:cNvPr id="9216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err="1" smtClean="0"/>
              <a:t>Legelszigeteltebb</a:t>
            </a:r>
            <a:r>
              <a:rPr lang="hu-HU" altLang="hu-HU" sz="2800" dirty="0" smtClean="0"/>
              <a:t> pont – az a pont, amelyhez a legközelebbi szomszédja a lehető legtávolabb van.</a:t>
            </a:r>
          </a:p>
          <a:p>
            <a:pPr indent="635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Legelszigeteltebb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Cs,p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Távolság m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átrix(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p:=1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i=1-től Pont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Min(i):=1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j=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-től Pont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Ha T(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)&lt;T(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i,Min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(i)) akkor Min(i):=j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T(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i,Min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(i))&gt;T(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p,Min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(p)) akkor p:=i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16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9BB645E-DF41-459A-A05B-5EA6DCD0B289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9216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2166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Soronkénti minimum, majd ezek maximuma.</a:t>
            </a:r>
          </a:p>
        </p:txBody>
      </p:sp>
      <p:sp>
        <p:nvSpPr>
          <p:cNvPr id="92167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2168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53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Cím 1"/>
          <p:cNvSpPr>
            <a:spLocks noGrp="1"/>
          </p:cNvSpPr>
          <p:nvPr>
            <p:ph type="title"/>
          </p:nvPr>
        </p:nvSpPr>
        <p:spPr>
          <a:xfrm>
            <a:off x="1403350" y="85725"/>
            <a:ext cx="6121400" cy="1111250"/>
          </a:xfrm>
        </p:spPr>
        <p:txBody>
          <a:bodyPr/>
          <a:lstStyle/>
          <a:p>
            <a:pPr indent="6350">
              <a:lnSpc>
                <a:spcPct val="90000"/>
              </a:lnSpc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mtClean="0"/>
              <a:t>Távolság mátrix alkalmazásai</a:t>
            </a:r>
          </a:p>
        </p:txBody>
      </p:sp>
      <p:sp>
        <p:nvSpPr>
          <p:cNvPr id="9421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dirty="0" smtClean="0"/>
              <a:t>Középpont – az a pont, amelytől a többiek átlagos távolsága a lehető legkisebb.</a:t>
            </a:r>
          </a:p>
          <a:p>
            <a:pPr indent="6350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Legelszigeteltebb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Cs,p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Távolság m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átrix(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p:=1</a:t>
            </a: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i=1-től Pont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Táv(i):=0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j=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-től Pont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zám-ig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Táv(i):=Táv(i)+T(</a:t>
            </a:r>
            <a:r>
              <a:rPr lang="hu-HU" altLang="hu-HU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i,j</a:t>
            </a: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Ha Táv(i)&lt;Táv(p) akkor p:=i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u-HU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Ciklus vége</a:t>
            </a:r>
            <a:b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da-DK" altLang="hu-HU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Eljárás vége.</a:t>
            </a:r>
            <a:endParaRPr lang="hu-HU" altLang="hu-HU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421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CC6EE1D4-69D4-499E-99ED-7B789C74775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9421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9421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 dirty="0"/>
              <a:t>Alternatív definíció: az a pont, amitől a legtávolabbi a lehető legközelebb van.</a:t>
            </a:r>
          </a:p>
        </p:txBody>
      </p:sp>
      <p:sp>
        <p:nvSpPr>
          <p:cNvPr id="94215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94216" name="Élőláb helye 10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54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547813" y="2060575"/>
            <a:ext cx="6881812" cy="28876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127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hu-HU" altLang="hu-HU" sz="3600">
                <a:latin typeface="Arial" panose="020B0604020202020204" pitchFamily="34" charset="0"/>
              </a:rPr>
              <a:t>Gráfok, gráfalgoritmusok II.</a:t>
            </a:r>
            <a:br>
              <a:rPr lang="hu-HU" altLang="hu-HU" sz="3600">
                <a:latin typeface="Arial" panose="020B0604020202020204" pitchFamily="34" charset="0"/>
              </a:rPr>
            </a:br>
            <a:r>
              <a:rPr lang="hu-HU" altLang="hu-HU" sz="3600">
                <a:latin typeface="Arial" panose="020B0604020202020204" pitchFamily="34" charset="0"/>
              </a:rPr>
              <a:t>előadás vége</a:t>
            </a:r>
            <a:endParaRPr lang="en-US" altLang="hu-HU" sz="2000">
              <a:latin typeface="Arial" panose="020B0604020202020204" pitchFamily="34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1843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843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FA7D8636-180B-44DD-83E1-CDC2990459B8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1843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18438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Kérdés: irányított gráf összefüggő vagy erősen összefüggő</a:t>
            </a:r>
            <a:r>
              <a:rPr lang="hu-HU" altLang="hu-HU"/>
              <a:t>?</a:t>
            </a:r>
          </a:p>
        </p:txBody>
      </p:sp>
      <p:sp>
        <p:nvSpPr>
          <p:cNvPr id="2663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da-DK" b="1" dirty="0" smtClean="0"/>
              <a:t>Összefüggő-e </a:t>
            </a:r>
            <a:r>
              <a:rPr lang="hu-HU" b="1" dirty="0" smtClean="0"/>
              <a:t>egy irányítatlan</a:t>
            </a:r>
            <a:r>
              <a:rPr lang="da-DK" b="1" dirty="0" smtClean="0"/>
              <a:t> gráf? </a:t>
            </a:r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	</a:t>
            </a:r>
            <a:r>
              <a:rPr lang="da-DK" sz="2800" dirty="0" smtClean="0"/>
              <a:t>bejárás</a:t>
            </a:r>
            <a:r>
              <a:rPr lang="hu-HU" sz="2800" dirty="0" smtClean="0"/>
              <a:t>…</a:t>
            </a:r>
            <a:r>
              <a:rPr lang="da-DK" sz="2800" dirty="0" smtClean="0"/>
              <a:t>, </a:t>
            </a:r>
            <a:r>
              <a:rPr lang="hu-HU" sz="2800" dirty="0" smtClean="0"/>
              <a:t>s</a:t>
            </a:r>
            <a:r>
              <a:rPr lang="da-DK" sz="2800" dirty="0" smtClean="0"/>
              <a:t> ha </a:t>
            </a:r>
            <a:r>
              <a:rPr lang="da-DK" sz="2800" i="1" dirty="0" smtClean="0"/>
              <a:t>minden</a:t>
            </a:r>
            <a:r>
              <a:rPr lang="da-DK" sz="2800" dirty="0" smtClean="0"/>
              <a:t> pontba eljutottunk </a:t>
            </a:r>
            <a:r>
              <a:rPr lang="hu-HU" sz="2800" dirty="0" smtClean="0"/>
              <a:t>a</a:t>
            </a:r>
            <a:r>
              <a:rPr lang="da-DK" sz="2800" dirty="0" smtClean="0"/>
              <a:t> </a:t>
            </a:r>
            <a:r>
              <a:rPr lang="hu-HU" sz="2800" dirty="0" smtClean="0"/>
              <a:t>bejárás </a:t>
            </a:r>
            <a:r>
              <a:rPr lang="da-DK" sz="2800" dirty="0" smtClean="0"/>
              <a:t>során, akkor </a:t>
            </a:r>
            <a:r>
              <a:rPr lang="da-DK" sz="2800" i="1" dirty="0" smtClean="0"/>
              <a:t>összefüggő</a:t>
            </a:r>
            <a:r>
              <a:rPr lang="da-DK" sz="2800" dirty="0" smtClean="0"/>
              <a:t>.</a:t>
            </a:r>
            <a:endParaRPr lang="hu-HU" sz="2800" dirty="0" smtClean="0"/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Összefüggő?: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Szín(1..Pontszám):=fehér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Bejárás(1); i:=1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Ciklus amíg i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  <a:sym typeface="Symbol" pitchFamily="18" charset="2"/>
              </a:rPr>
              <a:t></a:t>
            </a: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Pontszám és Szín(i)=fekete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  i:=i+1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  Összefüggő?:=(i&gt;Pontszám)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200" dirty="0" smtClean="0">
                <a:latin typeface="Courier New" pitchFamily="49" charset="0"/>
                <a:cs typeface="Courier New" pitchFamily="49" charset="0"/>
              </a:rPr>
              <a:t>Függvény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44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6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18435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18436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7EAF7670-83CF-4073-BC48-F4FFCFA67B94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18437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2663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 algn="just">
              <a:spcBef>
                <a:spcPct val="0"/>
              </a:spcBef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altLang="hu-HU" sz="2800" dirty="0"/>
              <a:t>Kérdés: irányított gráf összefüggő vagy erősen összefüggő</a:t>
            </a:r>
            <a:r>
              <a:rPr lang="hu-HU" altLang="hu-HU" sz="2800" dirty="0" smtClean="0"/>
              <a:t>?</a:t>
            </a:r>
          </a:p>
          <a:p>
            <a:pPr algn="just">
              <a:spcBef>
                <a:spcPct val="0"/>
              </a:spcBef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altLang="hu-HU" sz="2800" dirty="0" smtClean="0"/>
              <a:t>Ötletek (előre gondolkodva):</a:t>
            </a:r>
          </a:p>
          <a:p>
            <a:pPr algn="just"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altLang="hu-HU" sz="2800" dirty="0" smtClean="0"/>
              <a:t>Ha egy tetszőleges pontból nem érhető el az összes pont, akkor biztosan nem erősen összefüggő.</a:t>
            </a:r>
          </a:p>
          <a:p>
            <a:pPr algn="just">
              <a:spcBef>
                <a:spcPct val="0"/>
              </a:spcBef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altLang="hu-HU" sz="2800" dirty="0" smtClean="0"/>
              <a:t>Ha egy tetszőleges pontból elérhető az összes pont, akkor biztosan összefüggő.</a:t>
            </a:r>
          </a:p>
          <a:p>
            <a:pPr marL="12700" indent="0" algn="just">
              <a:spcBef>
                <a:spcPct val="0"/>
              </a:spcBef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altLang="hu-HU" sz="2800" dirty="0" err="1" smtClean="0"/>
              <a:t>Dominátor</a:t>
            </a:r>
            <a:r>
              <a:rPr lang="hu-HU" altLang="hu-HU" sz="2800" dirty="0" smtClean="0"/>
              <a:t> halmaz: azon pontok legszűkebb halmaza, </a:t>
            </a:r>
            <a:r>
              <a:rPr lang="hu-HU" altLang="hu-HU" sz="2800" dirty="0" err="1" smtClean="0"/>
              <a:t>ame-lyekből</a:t>
            </a:r>
            <a:r>
              <a:rPr lang="hu-HU" altLang="hu-HU" sz="2800" dirty="0" smtClean="0"/>
              <a:t> az összes pont elérhető.</a:t>
            </a:r>
            <a:endParaRPr lang="hu-HU" altLang="hu-HU" sz="2800" dirty="0"/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endParaRPr lang="hu-HU" sz="24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440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7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20668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20483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0484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9DE085EF-00E6-4BF0-9D45-8A0100DCFCAD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20485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26632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b="1" dirty="0" smtClean="0"/>
              <a:t>Egy irányított</a:t>
            </a:r>
            <a:r>
              <a:rPr lang="da-DK" b="1" dirty="0" smtClean="0"/>
              <a:t> gráf</a:t>
            </a:r>
            <a:r>
              <a:rPr lang="hu-HU" b="1" dirty="0" smtClean="0"/>
              <a:t> programgráf-e</a:t>
            </a:r>
            <a:r>
              <a:rPr lang="da-DK" b="1" dirty="0" smtClean="0"/>
              <a:t>? </a:t>
            </a:r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err="1" smtClean="0"/>
              <a:t>Programgráf</a:t>
            </a:r>
            <a:r>
              <a:rPr lang="hu-HU" sz="2800" dirty="0" smtClean="0"/>
              <a:t>: egyetlen kezdőpontjából el lehet jutni minden pontjába, illetve minden pontjából el lehet jutni az egyetlen végpontba.</a:t>
            </a:r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Egyetlen kezdőpont: pontosan egy pont </a:t>
            </a:r>
            <a:r>
              <a:rPr lang="hu-HU" sz="2800" dirty="0" err="1" smtClean="0"/>
              <a:t>befoka</a:t>
            </a:r>
            <a:r>
              <a:rPr lang="hu-HU" sz="2800" dirty="0" smtClean="0"/>
              <a:t> 0.</a:t>
            </a:r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Egyetlen végpont: pontosan egy pont </a:t>
            </a:r>
            <a:r>
              <a:rPr lang="hu-HU" sz="2800" dirty="0" err="1" smtClean="0"/>
              <a:t>kifoka</a:t>
            </a:r>
            <a:r>
              <a:rPr lang="hu-HU" sz="2800" dirty="0" smtClean="0"/>
              <a:t> 0.</a:t>
            </a:r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A</a:t>
            </a:r>
            <a:r>
              <a:rPr lang="da-DK" sz="2800" dirty="0" smtClean="0"/>
              <a:t>lapötlet: </a:t>
            </a:r>
            <a:r>
              <a:rPr lang="hu-HU" sz="2800" dirty="0" smtClean="0"/>
              <a:t>	B</a:t>
            </a:r>
            <a:r>
              <a:rPr lang="da-DK" sz="2800" dirty="0" smtClean="0"/>
              <a:t>ejárás</a:t>
            </a:r>
            <a:r>
              <a:rPr lang="hu-HU" sz="2800" dirty="0" smtClean="0"/>
              <a:t> a kezdőpontból,</a:t>
            </a:r>
            <a:r>
              <a:rPr lang="da-DK" sz="2800" dirty="0" smtClean="0"/>
              <a:t> </a:t>
            </a:r>
            <a:r>
              <a:rPr lang="hu-HU" sz="2800" dirty="0" smtClean="0"/>
              <a:t>s</a:t>
            </a:r>
            <a:r>
              <a:rPr lang="da-DK" sz="2800" dirty="0" smtClean="0"/>
              <a:t> ha </a:t>
            </a:r>
            <a:r>
              <a:rPr lang="da-DK" sz="2800" i="1" dirty="0" smtClean="0"/>
              <a:t>minden</a:t>
            </a:r>
            <a:r>
              <a:rPr lang="da-DK" sz="2800" dirty="0" smtClean="0"/>
              <a:t> pontba eljutottunk </a:t>
            </a:r>
            <a:r>
              <a:rPr lang="hu-HU" sz="2800" dirty="0" smtClean="0"/>
              <a:t>a</a:t>
            </a:r>
            <a:r>
              <a:rPr lang="da-DK" sz="2800" dirty="0" smtClean="0"/>
              <a:t> </a:t>
            </a:r>
            <a:r>
              <a:rPr lang="hu-HU" sz="2800" dirty="0" smtClean="0"/>
              <a:t>bejárás </a:t>
            </a:r>
            <a:r>
              <a:rPr lang="da-DK" sz="2800" dirty="0" smtClean="0"/>
              <a:t>során, akkor </a:t>
            </a:r>
            <a:r>
              <a:rPr lang="hu-HU" sz="2800" i="1" dirty="0" smtClean="0"/>
              <a:t>az első tulajdonság teljesül.</a:t>
            </a:r>
          </a:p>
          <a:p>
            <a:pPr marL="0" indent="0"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  <a:defRPr/>
            </a:pPr>
            <a:r>
              <a:rPr lang="hu-HU" sz="2800" dirty="0" smtClean="0"/>
              <a:t>Minden él irányát fordítsuk meg, majd bejárás a végpontból. </a:t>
            </a:r>
          </a:p>
        </p:txBody>
      </p:sp>
      <p:sp>
        <p:nvSpPr>
          <p:cNvPr id="20487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hu-HU" altLang="hu-HU" sz="2800"/>
              <a:t>Ha </a:t>
            </a:r>
            <a:r>
              <a:rPr lang="hu-HU" altLang="hu-HU" sz="2800" i="1"/>
              <a:t>minden </a:t>
            </a:r>
            <a:r>
              <a:rPr lang="hu-HU" altLang="hu-HU" sz="2800"/>
              <a:t>pontba eljutottunk, akkor a </a:t>
            </a:r>
            <a:r>
              <a:rPr lang="hu-HU" altLang="hu-HU" sz="2800" i="1"/>
              <a:t>második tulajdonság is teljesül.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8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 idx="4294967295"/>
          </p:nvPr>
        </p:nvSpPr>
        <p:spPr>
          <a:xfrm>
            <a:off x="1258888" y="85725"/>
            <a:ext cx="6265862" cy="1111250"/>
          </a:xfrm>
        </p:spPr>
        <p:txBody>
          <a:bodyPr/>
          <a:lstStyle/>
          <a:p>
            <a:r>
              <a:rPr lang="hu-HU" altLang="hu-HU" smtClean="0"/>
              <a:t>Bejárások alkalmazásai</a:t>
            </a:r>
          </a:p>
        </p:txBody>
      </p:sp>
      <p:sp>
        <p:nvSpPr>
          <p:cNvPr id="22531" name="Rectangle 26"/>
          <p:cNvSpPr>
            <a:spLocks noChangeArrowheads="1"/>
          </p:cNvSpPr>
          <p:nvPr/>
        </p:nvSpPr>
        <p:spPr bwMode="auto">
          <a:xfrm>
            <a:off x="179388" y="1484313"/>
            <a:ext cx="89646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96000"/>
              </a:lnSpc>
              <a:spcBef>
                <a:spcPts val="600"/>
              </a:spcBef>
              <a:buFontTx/>
              <a:buNone/>
            </a:pPr>
            <a:endParaRPr lang="hu-HU" altLang="hu-HU" sz="2800"/>
          </a:p>
        </p:txBody>
      </p:sp>
      <p:sp>
        <p:nvSpPr>
          <p:cNvPr id="22532" name="Dátum helye 10"/>
          <p:cNvSpPr>
            <a:spLocks noGrp="1"/>
          </p:cNvSpPr>
          <p:nvPr>
            <p:ph type="dt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fld id="{E9BD5BD0-1989-4DC5-97B7-E6029381599C}" type="datetime8">
              <a:rPr lang="hu-HU" altLang="hu-HU" sz="1400" smtClean="0"/>
              <a:t>2020. 10. 30. 14:59</a:t>
            </a:fld>
            <a:endParaRPr lang="en-US" altLang="hu-HU" sz="1400" smtClean="0"/>
          </a:p>
        </p:txBody>
      </p:sp>
      <p:sp>
        <p:nvSpPr>
          <p:cNvPr id="22533" name="Élőláb helye 8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hu-HU" sz="1800" smtClean="0"/>
              <a:t>Gráfok, gráfalgoritmusok</a:t>
            </a:r>
          </a:p>
        </p:txBody>
      </p:sp>
      <p:sp>
        <p:nvSpPr>
          <p:cNvPr id="22534" name="Rectangle 26"/>
          <p:cNvSpPr>
            <a:spLocks noChangeArrowheads="1"/>
          </p:cNvSpPr>
          <p:nvPr/>
        </p:nvSpPr>
        <p:spPr bwMode="auto">
          <a:xfrm>
            <a:off x="3276600" y="5516563"/>
            <a:ext cx="58674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22535" name="Tartalom helye 2"/>
          <p:cNvSpPr>
            <a:spLocks noGrp="1"/>
          </p:cNvSpPr>
          <p:nvPr>
            <p:ph idx="1"/>
          </p:nvPr>
        </p:nvSpPr>
        <p:spPr>
          <a:xfrm>
            <a:off x="179388" y="1341438"/>
            <a:ext cx="8964612" cy="42481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b="1" smtClean="0"/>
              <a:t>Irányítatlan </a:t>
            </a:r>
            <a:r>
              <a:rPr lang="da-DK" altLang="hu-HU" b="1" smtClean="0"/>
              <a:t>gráf</a:t>
            </a:r>
            <a:r>
              <a:rPr lang="hu-HU" altLang="hu-HU" b="1" smtClean="0"/>
              <a:t> összefüggő komponensei száma</a:t>
            </a:r>
            <a:r>
              <a:rPr lang="da-DK" altLang="hu-HU" b="1" smtClean="0"/>
              <a:t> 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ts val="300"/>
              </a:spcAft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800" smtClean="0"/>
              <a:t>A</a:t>
            </a:r>
            <a:r>
              <a:rPr lang="da-DK" altLang="hu-HU" sz="2800" smtClean="0"/>
              <a:t>lapötlet: </a:t>
            </a:r>
            <a:r>
              <a:rPr lang="hu-HU" altLang="hu-HU" sz="2800" smtClean="0"/>
              <a:t>	</a:t>
            </a:r>
            <a:r>
              <a:rPr lang="da-DK" altLang="hu-HU" sz="2800" smtClean="0"/>
              <a:t>bejárás</a:t>
            </a:r>
            <a:r>
              <a:rPr lang="hu-HU" altLang="hu-HU" sz="2800" smtClean="0"/>
              <a:t> újraindul minden fehéren maradt pontból.</a:t>
            </a:r>
          </a:p>
          <a:p>
            <a:pPr>
              <a:lnSpc>
                <a:spcPct val="90000"/>
              </a:lnSpc>
              <a:spcBef>
                <a:spcPct val="1000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Komponensek száma: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Szín(1..Pontszám):=fehér; Db:=0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i=1-től Pontszám-ig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   Ha Szín(i)=fehér akkor Db:=Db+1; Bejárás(i)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Ciklus vége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  Komponensek száma:=Db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r>
              <a:rPr lang="hu-HU" altLang="hu-HU" sz="2200" smtClean="0">
                <a:latin typeface="Courier New" panose="02070309020205020404" pitchFamily="49" charset="0"/>
                <a:cs typeface="Courier New" panose="02070309020205020404" pitchFamily="49" charset="0"/>
              </a:rPr>
              <a:t>Függvény vége.</a:t>
            </a:r>
          </a:p>
          <a:p>
            <a:pPr algn="just">
              <a:spcBef>
                <a:spcPct val="0"/>
              </a:spcBef>
              <a:buFontTx/>
              <a:buNone/>
              <a:tabLst>
                <a:tab pos="1327150" algn="l"/>
                <a:tab pos="3997325" algn="ctr"/>
                <a:tab pos="5426075" algn="ctr"/>
              </a:tabLst>
            </a:pPr>
            <a:endParaRPr lang="hu-HU" altLang="hu-HU" sz="240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536" name="Rectangle 26"/>
          <p:cNvSpPr>
            <a:spLocks noChangeArrowheads="1"/>
          </p:cNvSpPr>
          <p:nvPr/>
        </p:nvSpPr>
        <p:spPr bwMode="auto">
          <a:xfrm>
            <a:off x="3419475" y="5300663"/>
            <a:ext cx="54641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0000"/>
              <a:buFont typeface="Wingdings" panose="05000000000000000000" pitchFamily="2" charset="2"/>
              <a:buChar char="Ø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endParaRPr lang="hu-HU" alt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842B9D-603F-4C92-A043-20CF01B62AC1}" type="slidenum">
              <a:rPr lang="hu-HU" altLang="hu-HU" smtClean="0"/>
              <a:pPr>
                <a:defRPr/>
              </a:pPr>
              <a:t>9</a:t>
            </a:fld>
            <a:r>
              <a:rPr lang="hu-HU" altLang="hu-HU" smtClean="0"/>
              <a:t>/55</a:t>
            </a:r>
            <a:endParaRPr lang="hu-HU" altLang="hu-H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ontázs">
  <a:themeElements>
    <a:clrScheme name="1_Montázs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1_Montáz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ntázs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ntázs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ntázs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8386</TotalTime>
  <Words>3665</Words>
  <Application>Microsoft Office PowerPoint</Application>
  <PresentationFormat>Diavetítés a képernyőre (4:3 oldalarány)</PresentationFormat>
  <Paragraphs>856</Paragraphs>
  <Slides>55</Slides>
  <Notes>55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2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55</vt:i4>
      </vt:variant>
    </vt:vector>
  </HeadingPairs>
  <TitlesOfParts>
    <vt:vector size="64" baseType="lpstr">
      <vt:lpstr>Garamond</vt:lpstr>
      <vt:lpstr>Arial</vt:lpstr>
      <vt:lpstr>Wingdings</vt:lpstr>
      <vt:lpstr>Courier New</vt:lpstr>
      <vt:lpstr>Symbol</vt:lpstr>
      <vt:lpstr>1_Montázs</vt:lpstr>
      <vt:lpstr>2_Montázs</vt:lpstr>
      <vt:lpstr>CorelDRAW X4 Graphic</vt:lpstr>
      <vt:lpstr>Microsoft Equation 3.0</vt:lpstr>
      <vt:lpstr>PowerPoint-bemutató</vt:lpstr>
      <vt:lpstr>Gráfok bejárása</vt:lpstr>
      <vt:lpstr>Gráfok bejárása</vt:lpstr>
      <vt:lpstr>Szélességi bejárás</vt:lpstr>
      <vt:lpstr>Szélességi bejárás</vt:lpstr>
      <vt:lpstr>Bejárások alkalmazásai</vt:lpstr>
      <vt:lpstr>Bejárások alkalmazásai</vt:lpstr>
      <vt:lpstr>Bejárások alkalmazásai</vt:lpstr>
      <vt:lpstr>Bejárások alkalmazásai</vt:lpstr>
      <vt:lpstr>Bejárások alkalmazásai</vt:lpstr>
      <vt:lpstr>Bejárások alkalmazásai</vt:lpstr>
      <vt:lpstr>Bejárások alkalmazásai</vt:lpstr>
      <vt:lpstr>Bejárások alkalmazásai</vt:lpstr>
      <vt:lpstr>Bejárások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Szélességi bejárás alkalmazásai</vt:lpstr>
      <vt:lpstr>Dijkstra algoritmus</vt:lpstr>
      <vt:lpstr>Dijkstra algoritmus</vt:lpstr>
      <vt:lpstr>Bellmann-Ford algoritmus</vt:lpstr>
      <vt:lpstr>Bellmann-Ford algoritmus</vt:lpstr>
      <vt:lpstr>Bellmann-Ford algoritmus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Gráfalgoritmusok</vt:lpstr>
      <vt:lpstr>Távolság mátrix alkalmazásai</vt:lpstr>
      <vt:lpstr>Távolság mátrix alkalmazásai</vt:lpstr>
      <vt:lpstr>PowerPoint-bemutató</vt:lpstr>
    </vt:vector>
  </TitlesOfParts>
  <Company>ELTE 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Zsakó László</dc:creator>
  <cp:lastModifiedBy>Zsakó László</cp:lastModifiedBy>
  <cp:revision>759</cp:revision>
  <dcterms:created xsi:type="dcterms:W3CDTF">2005-10-16T14:08:29Z</dcterms:created>
  <dcterms:modified xsi:type="dcterms:W3CDTF">2020-10-30T14:03:49Z</dcterms:modified>
</cp:coreProperties>
</file>