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837" r:id="rId2"/>
  </p:sldMasterIdLst>
  <p:notesMasterIdLst>
    <p:notesMasterId r:id="rId80"/>
  </p:notesMasterIdLst>
  <p:handoutMasterIdLst>
    <p:handoutMasterId r:id="rId81"/>
  </p:handoutMasterIdLst>
  <p:sldIdLst>
    <p:sldId id="256" r:id="rId3"/>
    <p:sldId id="415" r:id="rId4"/>
    <p:sldId id="418" r:id="rId5"/>
    <p:sldId id="419" r:id="rId6"/>
    <p:sldId id="416" r:id="rId7"/>
    <p:sldId id="417" r:id="rId8"/>
    <p:sldId id="422" r:id="rId9"/>
    <p:sldId id="420" r:id="rId10"/>
    <p:sldId id="421" r:id="rId11"/>
    <p:sldId id="424" r:id="rId12"/>
    <p:sldId id="423" r:id="rId13"/>
    <p:sldId id="425" r:id="rId14"/>
    <p:sldId id="426" r:id="rId15"/>
    <p:sldId id="497" r:id="rId16"/>
    <p:sldId id="427" r:id="rId17"/>
    <p:sldId id="428" r:id="rId18"/>
    <p:sldId id="429" r:id="rId19"/>
    <p:sldId id="430" r:id="rId20"/>
    <p:sldId id="431" r:id="rId21"/>
    <p:sldId id="432" r:id="rId22"/>
    <p:sldId id="437" r:id="rId23"/>
    <p:sldId id="438" r:id="rId24"/>
    <p:sldId id="433" r:id="rId25"/>
    <p:sldId id="434" r:id="rId26"/>
    <p:sldId id="435" r:id="rId27"/>
    <p:sldId id="498" r:id="rId28"/>
    <p:sldId id="499" r:id="rId29"/>
    <p:sldId id="436" r:id="rId30"/>
    <p:sldId id="439" r:id="rId31"/>
    <p:sldId id="440" r:id="rId32"/>
    <p:sldId id="441" r:id="rId33"/>
    <p:sldId id="442" r:id="rId34"/>
    <p:sldId id="502" r:id="rId35"/>
    <p:sldId id="443" r:id="rId36"/>
    <p:sldId id="444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452" r:id="rId45"/>
    <p:sldId id="453" r:id="rId46"/>
    <p:sldId id="454" r:id="rId47"/>
    <p:sldId id="490" r:id="rId48"/>
    <p:sldId id="493" r:id="rId49"/>
    <p:sldId id="494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81" r:id="rId68"/>
    <p:sldId id="482" r:id="rId69"/>
    <p:sldId id="483" r:id="rId70"/>
    <p:sldId id="485" r:id="rId71"/>
    <p:sldId id="486" r:id="rId72"/>
    <p:sldId id="487" r:id="rId73"/>
    <p:sldId id="489" r:id="rId74"/>
    <p:sldId id="491" r:id="rId75"/>
    <p:sldId id="492" r:id="rId76"/>
    <p:sldId id="495" r:id="rId77"/>
    <p:sldId id="496" r:id="rId78"/>
    <p:sldId id="282" r:id="rId79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008000"/>
    <a:srgbClr val="969696"/>
    <a:srgbClr val="FFEAD5"/>
    <a:srgbClr val="FFE0C1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notesViewPr>
    <p:cSldViewPr>
      <p:cViewPr varScale="1">
        <p:scale>
          <a:sx n="51" d="100"/>
          <a:sy n="51" d="100"/>
        </p:scale>
        <p:origin x="-19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559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Programozási alapismeretek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2008/2009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3470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Zsakó László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5C81E1-C9AD-4A5E-94B2-C62DE3B0A4E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Programozási alapismeretek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2008/2009</a:t>
            </a:r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Zsakó László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89483-A04C-433B-898C-11190CB58C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mtClean="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mtClean="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mtClean="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82FC36-DFE0-4E11-8EE7-E50562A62B4B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81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Ez így 60 perc.</a:t>
            </a:r>
            <a:endParaRPr lang="en-GB" altLang="hu-H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662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2662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2663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2663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046EA8E-DF24-4344-8A39-7D7AB7954D1D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867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2867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2867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2867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39BF72B-9114-41F9-9152-44312B3FAAF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072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072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072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072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659BA9B-BF46-4A29-A845-B5B262CA0B7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277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277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277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277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9B2E0E2-7B8F-467D-A9BF-895C6C4F2BC4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277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277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277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277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9B2E0E2-7B8F-467D-A9BF-895C6C4F2BC4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52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482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482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482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482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52C22EF-4081-4D20-A3F8-B3FC161495FC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686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686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687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687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1100877-AFDF-4CD7-970B-E9DAC734F545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891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891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891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891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217FF96-B69A-486B-A3DA-378B62742F1E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096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096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096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096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B1AD8C4-8C42-459D-B70C-CF7B96637A64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301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301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301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301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105FC0C-33CA-4BE7-BD0A-C97861AFC94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024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024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024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024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43DF640-D6EE-41F6-812D-F226C1BA0E35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506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506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506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506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8EF01C0-2745-47C2-AF20-31394AA3D3C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710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710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711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711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E754EB7-DE6B-426B-9986-F5B5B6CF86C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915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915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915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915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9A0B2CE-9501-481C-B466-F1852233D141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120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5120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5120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5120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B1D09FC-5DC1-4988-9D33-8867AFB3E6B3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325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5325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5325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5325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2B76F5B-05D4-4B1A-998F-64E0912F5A2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530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5530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5530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5530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1C49F7A-42B3-472F-AFA6-051277EF48B4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758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758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759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759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6DA68332-CB0F-4628-A5AB-3FAC9ABBA7C2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963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963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963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963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EDBB1E8C-3D85-4406-A52C-0709CCFA8E7C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27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0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734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5734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5735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5735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898A034-E8BD-4FC9-8237-05E4EFF7E4B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5939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5939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5939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5939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9D9EEDC-8009-42E2-8A4F-CD3885DB2626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229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229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229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229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B00165-7D03-43A9-B818-3DB30F08D731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144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144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144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144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F0494F-D327-4902-94B3-26E7000F4150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349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349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349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349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6E28D95-01E7-42F7-B78D-FD672DFE1241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554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554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554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554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311565F-E79A-44BE-9D96-DD043DC37263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843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843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843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843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BE94A53B-CAA1-4A86-AFB1-4D43CF2B52EA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33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02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758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758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759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759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74F569E-1968-4AE0-A1C9-677B021A6C6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963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6963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6963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6963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21DDD7-CAA7-4B0F-A7D1-2CA1B6134EC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277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277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277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277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1996799A-C91C-43EF-B549-400DEFA6DB00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36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17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482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482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482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482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507A91A-77A3-433B-96C4-C16578B337A6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37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99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686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686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687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687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6F53543D-E575-434F-8DDE-C5EA63684633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38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33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891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3891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3891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3891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9719162D-135E-4E50-8A06-AB182BD4EA91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39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1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434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434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434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434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06187CB-2F96-4D6B-BA13-08138857F245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096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096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096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096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E085A02F-D02A-416F-93E4-455A6CD0B378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751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301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301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301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301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05B26060-EC69-4DED-922C-D4E83D55329F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607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4506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4506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4506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4506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D3C8321B-07D5-48BB-B4A1-55E55486AB21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42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11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7578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7578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7578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7578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E9B4B4A-6054-49C1-9DFA-9BE7156DC849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7782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7782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7783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7783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53EA398-6C8B-461E-A2AB-DF7F5DBC532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7987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7987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7987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7987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145237-2D4F-4BBD-896E-0831A4CA98E3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8192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8192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8192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8192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AE8C4F5-8FC3-4570-80CF-04FB50626AE8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8397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8397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8397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8397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129A572-0845-4B1D-AC6E-A6F63C727197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8602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8602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8602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8602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9CCCEC4-964D-4021-8B53-C11B9731B719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8806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8806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8807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8807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32F0CD8-3271-4698-9F60-20AD093DF31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638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638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639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639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1A443C3-F371-40A7-BA60-A9731D8622E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9011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9011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9011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9011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66AE770-0194-449E-B1A5-541D984C9FA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9216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9216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9216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9216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891B2F6-5007-4B23-AADD-4EE6D1B7F79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9421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9421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9421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9421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191EB40-5FC5-4334-8A18-56C1061671E3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9626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9626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9626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9626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EF03052-D830-4FAA-B0AC-24EC635B285B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Ide lehetne egy listás megvalósítás is</a:t>
            </a:r>
          </a:p>
        </p:txBody>
      </p:sp>
      <p:sp>
        <p:nvSpPr>
          <p:cNvPr id="9830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9830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9831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9831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D02CC9B-3EF5-4ED4-80C4-8D1C37457B90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0035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0035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0035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0035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5BD79B-240B-416E-AEA8-0CDFFBDB703D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0240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0240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0240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0240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3D0D526-E767-4A49-9AFE-A106CB0CB4A0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0445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0445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0445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0445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683D422-A1B4-45D1-9A89-FA567DBCB7DC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gyerek nem indexeléssel kellene!!!!!!</a:t>
            </a:r>
          </a:p>
        </p:txBody>
      </p:sp>
      <p:sp>
        <p:nvSpPr>
          <p:cNvPr id="10650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0650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0650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0650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316C2E1-76F3-423E-BC20-CAA3E9D4A735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Listával is kellene!</a:t>
            </a:r>
          </a:p>
        </p:txBody>
      </p:sp>
      <p:sp>
        <p:nvSpPr>
          <p:cNvPr id="10854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0854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0855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0855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6129D1E-DF71-4851-A1A3-29DCFAE345D0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843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843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843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843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62011FB-F3A6-47D3-A3F6-81D4820B36AD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1059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1059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1059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1059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F70CAB7-1202-437D-9E11-3986A0DEE3A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1264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1264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1264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1264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BC8E498-1DE0-40D2-9C55-3B3C73B02483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Kellene az átalakító algoritmus!</a:t>
            </a:r>
          </a:p>
        </p:txBody>
      </p:sp>
      <p:sp>
        <p:nvSpPr>
          <p:cNvPr id="11469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1469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1469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1469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7467F53-A2CF-424D-8FD6-F632AD453B5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1674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1674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1674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1674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384DA95-5127-4002-BFD1-6EE664B30B9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1878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1878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1879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1879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2154F21-6D5E-408D-ABB1-503110510DA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2083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2083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2083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2083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6411F18-414A-4F51-B9F8-8C4B10EF281A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2288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2288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2288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2288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1D61CEC-5211-4139-B7BD-C0FC67799837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2493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2493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2493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2493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298598A-8D62-4906-92A2-01656CE34DB8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2698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2698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2698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2698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2074F0B-3D48-4768-8B7C-97EF75189FAC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2902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2902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2903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2903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0390883-90CA-43D8-B820-1B6619A6506F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048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2048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2048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2048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6CA6102-26BB-4332-8FE0-166380BC63A2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3107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3107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3107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3107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701CC4A-4AB6-45D9-85A5-5601BCEF3CBD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3312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3312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3312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3312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5438E61-C6DB-4407-9A45-3CC2573E189D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3517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3517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3517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3517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6915753-FFF7-4F20-B1AE-0845FEE057E5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3722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3722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3722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3722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9D3866B-0772-4A37-9B18-A97D38209368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39268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39269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39270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39271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4AA3C77-F060-4FCB-883A-2BE8570629FB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41316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41317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41318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41319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8C93EF05-E4DC-4D54-97BA-B857E99A4E42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75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43364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143365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43366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143367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F9FDB0A3-DD65-4F08-907D-4733DBFDAEA0}" type="slidenum">
              <a:rPr lang="hu-HU" altLang="hu-HU" sz="1200">
                <a:latin typeface="Arial" panose="020B0604020202020204" pitchFamily="34" charset="0"/>
              </a:rPr>
              <a:pPr algn="r" eaLnBrk="1" hangingPunct="1"/>
              <a:t>76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mtClean="0">
                <a:latin typeface="Arial" panose="020B0604020202020204" pitchFamily="34" charset="0"/>
              </a:rPr>
              <a:t>Programozási alapismeretek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mtClean="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mtClean="0">
                <a:latin typeface="Arial" panose="020B0604020202020204" pitchFamily="34" charset="0"/>
              </a:rPr>
              <a:t>2008/2009.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D09F3B-EA44-4FB5-834C-D5E370B56C11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1454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u-H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2532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22533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22534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22535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87CA69D-0222-4E3B-95CD-5DA0D62ECAE3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4580" name="Élőfej helye 3"/>
          <p:cNvSpPr txBox="1">
            <a:spLocks noGrp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INFOÉRA 2006</a:t>
            </a:r>
          </a:p>
        </p:txBody>
      </p:sp>
      <p:sp>
        <p:nvSpPr>
          <p:cNvPr id="24581" name="Dátum helye 4"/>
          <p:cNvSpPr txBox="1">
            <a:spLocks noGrp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2006.11.18</a:t>
            </a:r>
          </a:p>
        </p:txBody>
      </p:sp>
      <p:sp>
        <p:nvSpPr>
          <p:cNvPr id="24582" name="Élőláb helye 5"/>
          <p:cNvSpPr txBox="1">
            <a:spLocks noGrp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Juhász István-Zsakó László: Informatikai képzések a ELTE-n</a:t>
            </a:r>
          </a:p>
        </p:txBody>
      </p:sp>
      <p:sp>
        <p:nvSpPr>
          <p:cNvPr id="24583" name="Dia számának helye 6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D262DD-F8DE-4D65-90FC-3E6BD3F8AA98}" type="slidenum">
              <a:rPr lang="hu-HU" altLang="hu-HU" sz="12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ikportal.inf.elte.hu:8080/ELTEInformatikaiKar/elte_ik_2.html" TargetMode="Externa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71756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D10308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1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imerr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D10308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285875"/>
            <a:ext cx="2781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Laci\OKTATAS\ELOADAS\Adatszerkezetek\ik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7200"/>
            <a:ext cx="3175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lte_ik_2_small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23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85725"/>
            <a:ext cx="6121102" cy="111125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8964613" cy="475456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524625"/>
            <a:ext cx="2895600" cy="33337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/>
              <a:t>Zsakó </a:t>
            </a:r>
            <a:r>
              <a:rPr lang="en-US" err="1"/>
              <a:t>László</a:t>
            </a:r>
            <a:r>
              <a:rPr lang="en-US"/>
              <a:t>: </a:t>
            </a:r>
            <a:r>
              <a:rPr lang="hu-HU"/>
              <a:t>Fák, bináris fák</a:t>
            </a:r>
            <a:endParaRPr lang="en-US">
              <a:latin typeface="Garamond" pitchFamily="18" charset="0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350" y="6524625"/>
            <a:ext cx="536575" cy="333375"/>
          </a:xfrm>
        </p:spPr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‹#›</a:t>
            </a:fld>
            <a:r>
              <a:rPr lang="hu-HU" altLang="hu-HU" dirty="0" smtClean="0"/>
              <a:t>/77</a:t>
            </a:r>
            <a:endParaRPr lang="hu-HU" altLang="hu-HU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6588224" y="6524625"/>
            <a:ext cx="1512789" cy="33337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31F0CDB7-950B-47E2-81BE-B28BB0F2FDB2}" type="datetime8">
              <a:rPr lang="hu-HU" smtClean="0"/>
              <a:t>2021. 01. 14. 20:11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5539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8659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LTE"/>
          <p:cNvPicPr>
            <a:picLocks noChangeAspect="1" noChangeArrowheads="1"/>
          </p:cNvPicPr>
          <p:nvPr/>
        </p:nvPicPr>
        <p:blipFill>
          <a:blip r:embed="rId4">
            <a:lum bright="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360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cimer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43150" y="85725"/>
            <a:ext cx="5181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  <a:r>
              <a:rPr lang="hu-HU" altLang="hu-HU" smtClean="0"/>
              <a:t/>
            </a:r>
            <a:br>
              <a:rPr lang="hu-HU" altLang="hu-HU" smtClean="0"/>
            </a:br>
            <a:endParaRPr lang="en-US" altLang="hu-HU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341438"/>
            <a:ext cx="662146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3E0919E-056B-417B-A5D7-7A830AC68DEF}" type="datetime8">
              <a:rPr lang="hu-HU" smtClean="0"/>
              <a:t>2021. 01. 14. 20:11</a:t>
            </a:fld>
            <a:r>
              <a:rPr lang="en-US" smtClean="0"/>
              <a:t>200</a:t>
            </a:r>
            <a:r>
              <a:rPr lang="hu-HU"/>
              <a:t>7</a:t>
            </a:r>
            <a:r>
              <a:rPr lang="en-US"/>
              <a:t>.</a:t>
            </a:r>
            <a:r>
              <a:rPr lang="hu-HU"/>
              <a:t>09</a:t>
            </a:r>
            <a:r>
              <a:rPr lang="en-US"/>
              <a:t>.</a:t>
            </a:r>
            <a:r>
              <a:rPr lang="hu-HU"/>
              <a:t>28</a:t>
            </a:r>
            <a:r>
              <a:rPr lang="en-US"/>
              <a:t>.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Zsakó László: Fák, bináris fák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BEF66D-CE0A-4DE2-A933-4ED6A6CBB0A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3" name="Picture 7" descr="ELTE"/>
          <p:cNvPicPr>
            <a:picLocks noChangeAspect="1" noChangeArrowheads="1"/>
          </p:cNvPicPr>
          <p:nvPr userDrawn="1"/>
        </p:nvPicPr>
        <p:blipFill>
          <a:blip r:embed="rId4">
            <a:lum bright="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360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cimerr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9pPr>
    </p:titleStyle>
    <p:bodyStyle>
      <a:lvl1pPr marL="266700" indent="-2540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</a:defRPr>
      </a:lvl2pPr>
      <a:lvl3pPr marL="123825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46238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LTE"/>
          <p:cNvPicPr>
            <a:picLocks noChangeAspect="1" noChangeArrowheads="1"/>
          </p:cNvPicPr>
          <p:nvPr/>
        </p:nvPicPr>
        <p:blipFill>
          <a:blip r:embed="rId3">
            <a:lum bright="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360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cimer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43150" y="85725"/>
            <a:ext cx="5181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  <a:r>
              <a:rPr lang="hu-HU" altLang="hu-HU" smtClean="0"/>
              <a:t/>
            </a:r>
            <a:br>
              <a:rPr lang="hu-HU" altLang="hu-HU" smtClean="0"/>
            </a:br>
            <a:endParaRPr lang="en-US" altLang="hu-HU" smtClean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341438"/>
            <a:ext cx="662146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pic>
        <p:nvPicPr>
          <p:cNvPr id="2054" name="Picture 7" descr="ELT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000125"/>
            <a:ext cx="91360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imerr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Garamond" pitchFamily="18" charset="0"/>
        </a:defRPr>
      </a:lvl9pPr>
    </p:titleStyle>
    <p:bodyStyle>
      <a:lvl1pPr marL="266700" indent="-2540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</a:defRPr>
      </a:lvl2pPr>
      <a:lvl3pPr marL="123825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46238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68538" y="2060575"/>
            <a:ext cx="6161087" cy="2887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7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hu-HU" altLang="hu-HU" sz="3600">
                <a:latin typeface="Arial" panose="020B0604020202020204" pitchFamily="34" charset="0"/>
              </a:rPr>
              <a:t>Fák, bináris fák</a:t>
            </a:r>
            <a:endParaRPr lang="en-US" altLang="hu-HU" sz="2000">
              <a:latin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2560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2560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25605" name="Téglalap 7"/>
          <p:cNvSpPr>
            <a:spLocks noChangeArrowheads="1"/>
          </p:cNvSpPr>
          <p:nvPr/>
        </p:nvSpPr>
        <p:spPr bwMode="auto">
          <a:xfrm>
            <a:off x="323850" y="134076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 dirty="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25606" name="Téglalap 9"/>
          <p:cNvSpPr>
            <a:spLocks noChangeArrowheads="1"/>
          </p:cNvSpPr>
          <p:nvPr/>
        </p:nvSpPr>
        <p:spPr bwMode="auto">
          <a:xfrm>
            <a:off x="179388" y="1844824"/>
            <a:ext cx="87137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Üres(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):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:=sehova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Eljárás vége.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üres?(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):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üres?:=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=sehova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egyeleműfa(Elem):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Lefoglal(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,(</a:t>
            </a:r>
            <a:r>
              <a:rPr lang="hu-HU" altLang="hu-HU" sz="2400" dirty="0" err="1">
                <a:latin typeface="Courier New" panose="02070309020205020404" pitchFamily="49" charset="0"/>
              </a:rPr>
              <a:t>Elem,sehova,sehova</a:t>
            </a:r>
            <a:r>
              <a:rPr lang="hu-HU" altLang="hu-HU" sz="2400" dirty="0">
                <a:latin typeface="Courier New" panose="02070309020205020404" pitchFamily="49" charset="0"/>
              </a:rPr>
              <a:t>))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egyeleműfa:=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endParaRPr lang="hu-HU" altLang="hu-HU" sz="2400" dirty="0"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u-HU" altLang="hu-HU" sz="2400" dirty="0" smtClean="0">
                <a:latin typeface="Courier New" panose="02070309020205020404" pitchFamily="49" charset="0"/>
              </a:rPr>
              <a:t>Függvény </a:t>
            </a:r>
            <a:r>
              <a:rPr lang="hu-HU" altLang="hu-HU" sz="2400" dirty="0">
                <a:latin typeface="Courier New" panose="02070309020205020404" pitchFamily="49" charset="0"/>
              </a:rPr>
              <a:t>vége.</a:t>
            </a:r>
          </a:p>
        </p:txBody>
      </p:sp>
      <p:sp>
        <p:nvSpPr>
          <p:cNvPr id="2560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EF8849-EAB2-409F-9D91-B1CDB8F55A72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81" y="1916832"/>
            <a:ext cx="2332683" cy="23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2765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2765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27653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27654" name="Téglalap 9"/>
          <p:cNvSpPr>
            <a:spLocks noChangeArrowheads="1"/>
          </p:cNvSpPr>
          <p:nvPr/>
        </p:nvSpPr>
        <p:spPr bwMode="auto">
          <a:xfrm>
            <a:off x="179388" y="1989138"/>
            <a:ext cx="871378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Balrailleszt(bf,rf):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Tartalom(bf).bal:=rf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Jobbrailleszt(bf,rf):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Tartalom(bf).jobb:=rf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gyökérelem(bf):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gyökérelem:=Tartalom(bf).elem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2765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F726C5-7080-49D3-A93F-6781E45BD22D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81" y="1916832"/>
            <a:ext cx="2332683" cy="23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2969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2970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29701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29702" name="Téglalap 9"/>
          <p:cNvSpPr>
            <a:spLocks noChangeArrowheads="1"/>
          </p:cNvSpPr>
          <p:nvPr/>
        </p:nvSpPr>
        <p:spPr bwMode="auto">
          <a:xfrm>
            <a:off x="179388" y="1989138"/>
            <a:ext cx="871378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balgyerek(bf):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balgyerek:=Tartalom(bf).bal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jobbgyerek(bf):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jobbgyerek:=Tartalom(bf).jobb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Gyökérmódosít(bf,Elem):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Tartalom(bf).elem:=Elem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</p:txBody>
      </p:sp>
      <p:sp>
        <p:nvSpPr>
          <p:cNvPr id="29703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882D82-F6BC-4582-A28A-8816C8D6D5E5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81" y="1916832"/>
            <a:ext cx="2332683" cy="23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3174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174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8437" name="Téglalap 7"/>
          <p:cNvSpPr>
            <a:spLocks noChangeArrowheads="1"/>
          </p:cNvSpPr>
          <p:nvPr/>
        </p:nvSpPr>
        <p:spPr bwMode="auto">
          <a:xfrm>
            <a:off x="179388" y="1557338"/>
            <a:ext cx="8713787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Koncepció:</a:t>
            </a:r>
          </a:p>
          <a:p>
            <a:pPr marL="360363" lvl="1" indent="-3603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bináris fa egy sokaság, amelyben a sorrend speciális;</a:t>
            </a:r>
          </a:p>
          <a:p>
            <a:pPr marL="360363" lvl="1" indent="-3603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megvalósítás statikus láncolással;</a:t>
            </a:r>
          </a:p>
          <a:p>
            <a:pPr marL="360363" lvl="1" indent="-3603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ha törlést nem engedünk meg, akkor az új elemek csak a tömb végére kerülhetnek;</a:t>
            </a:r>
          </a:p>
          <a:p>
            <a:pPr marL="182563" lvl="1" indent="-1825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 </a:t>
            </a:r>
            <a:r>
              <a:rPr lang="hu-HU" sz="2800" dirty="0" smtClean="0">
                <a:sym typeface="Symbol" pitchFamily="18" charset="2"/>
              </a:rPr>
              <a:t> a </a:t>
            </a:r>
            <a:r>
              <a:rPr lang="hu-HU" sz="2800" dirty="0">
                <a:sym typeface="Symbol" pitchFamily="18" charset="2"/>
              </a:rPr>
              <a:t>műveletek a </a:t>
            </a:r>
            <a:r>
              <a:rPr lang="hu-HU" sz="2800" dirty="0" smtClean="0">
                <a:sym typeface="Symbol" pitchFamily="18" charset="2"/>
              </a:rPr>
              <a:t>struktúrában </a:t>
            </a:r>
            <a:r>
              <a:rPr lang="hu-HU" sz="2800" dirty="0">
                <a:sym typeface="Symbol" pitchFamily="18" charset="2"/>
              </a:rPr>
              <a:t>való </a:t>
            </a:r>
            <a:r>
              <a:rPr lang="hu-HU" sz="2800" dirty="0" smtClean="0">
                <a:sym typeface="Symbol" pitchFamily="18" charset="2"/>
              </a:rPr>
              <a:t>mozgást feltételeznek</a:t>
            </a:r>
            <a:r>
              <a:rPr lang="hu-HU" sz="2800" dirty="0">
                <a:sym typeface="Symbol" pitchFamily="18" charset="2"/>
              </a:rPr>
              <a:t>.</a:t>
            </a:r>
          </a:p>
        </p:txBody>
      </p:sp>
      <p:sp>
        <p:nvSpPr>
          <p:cNvPr id="31751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0F9304-3D61-4F30-BC46-86E0FA8917D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3174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174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8437" name="Téglalap 7"/>
          <p:cNvSpPr>
            <a:spLocks noChangeArrowheads="1"/>
          </p:cNvSpPr>
          <p:nvPr/>
        </p:nvSpPr>
        <p:spPr bwMode="auto">
          <a:xfrm>
            <a:off x="179388" y="1557338"/>
            <a:ext cx="8713787" cy="11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Koncepció</a:t>
            </a:r>
            <a:r>
              <a:rPr lang="hu-HU" sz="3200" dirty="0" smtClean="0">
                <a:sym typeface="Symbol" pitchFamily="18" charset="2"/>
              </a:rPr>
              <a:t>: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endParaRPr lang="hu-HU" sz="3200" dirty="0">
              <a:sym typeface="Symbol" pitchFamily="18" charset="2"/>
            </a:endParaRPr>
          </a:p>
        </p:txBody>
      </p:sp>
      <p:sp>
        <p:nvSpPr>
          <p:cNvPr id="31750" name="Téglalap 8"/>
          <p:cNvSpPr>
            <a:spLocks noChangeArrowheads="1"/>
          </p:cNvSpPr>
          <p:nvPr/>
        </p:nvSpPr>
        <p:spPr bwMode="auto">
          <a:xfrm>
            <a:off x="3203849" y="4113213"/>
            <a:ext cx="594015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 dirty="0">
                <a:latin typeface="Courier New" panose="02070309020205020404" pitchFamily="49" charset="0"/>
              </a:rPr>
              <a:t> Típus</a:t>
            </a:r>
            <a:r>
              <a:rPr lang="hu-HU" altLang="hu-HU" sz="2400" dirty="0">
                <a:latin typeface="Courier New" panose="02070309020205020404" pitchFamily="49" charset="0"/>
              </a:rPr>
              <a:t> </a:t>
            </a:r>
            <a:r>
              <a:rPr lang="hu-HU" altLang="hu-HU" sz="2400" dirty="0" err="1">
                <a:latin typeface="Courier New" panose="02070309020205020404" pitchFamily="49" charset="0"/>
              </a:rPr>
              <a:t>TBinfa</a:t>
            </a:r>
            <a:r>
              <a:rPr lang="hu-HU" altLang="hu-HU" sz="2400" dirty="0">
                <a:latin typeface="Courier New" panose="02070309020205020404" pitchFamily="49" charset="0"/>
              </a:rPr>
              <a:t>=</a:t>
            </a:r>
            <a:r>
              <a:rPr lang="hu-HU" altLang="hu-HU" sz="2400" b="1" dirty="0">
                <a:latin typeface="Courier New" panose="02070309020205020404" pitchFamily="49" charset="0"/>
              </a:rPr>
              <a:t>Rekord</a:t>
            </a:r>
            <a:r>
              <a:rPr lang="hu-HU" altLang="hu-HU" sz="2400" dirty="0">
                <a:latin typeface="Courier New" panose="02070309020205020404" pitchFamily="49" charset="0"/>
              </a:rPr>
              <a:t/>
            </a:r>
            <a:br>
              <a:rPr lang="hu-HU" altLang="hu-HU" sz="2400" dirty="0">
                <a:latin typeface="Courier New" panose="02070309020205020404" pitchFamily="49" charset="0"/>
              </a:rPr>
            </a:br>
            <a:r>
              <a:rPr lang="hu-HU" altLang="hu-HU" sz="2400" dirty="0">
                <a:latin typeface="Courier New" panose="02070309020205020404" pitchFamily="49" charset="0"/>
              </a:rPr>
              <a:t>   (</a:t>
            </a:r>
            <a:r>
              <a:rPr lang="hu-HU" altLang="hu-HU" sz="2400" dirty="0" err="1">
                <a:latin typeface="Courier New" panose="02070309020205020404" pitchFamily="49" charset="0"/>
              </a:rPr>
              <a:t>gyökér,akt,szabad</a:t>
            </a:r>
            <a:r>
              <a:rPr lang="hu-HU" altLang="hu-HU" sz="2400" dirty="0">
                <a:latin typeface="Courier New" panose="02070309020205020404" pitchFamily="49" charset="0"/>
              </a:rPr>
              <a:t>: 0..Max,</a:t>
            </a:r>
            <a:br>
              <a:rPr lang="hu-HU" altLang="hu-HU" sz="2400" dirty="0">
                <a:latin typeface="Courier New" panose="02070309020205020404" pitchFamily="49" charset="0"/>
              </a:rPr>
            </a:br>
            <a:r>
              <a:rPr lang="hu-HU" altLang="hu-HU" sz="2400" dirty="0">
                <a:latin typeface="Courier New" panose="02070309020205020404" pitchFamily="49" charset="0"/>
              </a:rPr>
              <a:t>    t: tömb(1..Max,TBinfaelem))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dirty="0" err="1">
                <a:latin typeface="Courier New" panose="02070309020205020404" pitchFamily="49" charset="0"/>
              </a:rPr>
              <a:t>Tbinfaelem</a:t>
            </a:r>
            <a:r>
              <a:rPr lang="hu-HU" altLang="hu-HU" sz="2400" dirty="0">
                <a:latin typeface="Courier New" panose="02070309020205020404" pitchFamily="49" charset="0"/>
              </a:rPr>
              <a:t>=</a:t>
            </a:r>
            <a:r>
              <a:rPr lang="hu-HU" altLang="hu-HU" sz="2400" b="1" dirty="0">
                <a:latin typeface="Courier New" panose="02070309020205020404" pitchFamily="49" charset="0"/>
              </a:rPr>
              <a:t>Rekord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(elem: </a:t>
            </a:r>
            <a:r>
              <a:rPr lang="hu-HU" altLang="hu-HU" sz="2400" dirty="0" err="1">
                <a:latin typeface="Courier New" panose="02070309020205020404" pitchFamily="49" charset="0"/>
              </a:rPr>
              <a:t>TElem</a:t>
            </a:r>
            <a:r>
              <a:rPr lang="hu-HU" altLang="hu-HU" sz="2400" dirty="0">
                <a:latin typeface="Courier New" panose="02070309020205020404" pitchFamily="49" charset="0"/>
              </a:rPr>
              <a:t>, </a:t>
            </a:r>
            <a:r>
              <a:rPr lang="hu-HU" altLang="hu-HU" sz="2400" dirty="0" err="1">
                <a:latin typeface="Courier New" panose="02070309020205020404" pitchFamily="49" charset="0"/>
              </a:rPr>
              <a:t>bal,jobb</a:t>
            </a:r>
            <a:r>
              <a:rPr lang="hu-HU" altLang="hu-HU" sz="2400" dirty="0">
                <a:latin typeface="Courier New" panose="02070309020205020404" pitchFamily="49" charset="0"/>
              </a:rPr>
              <a:t>: 0..Max)</a:t>
            </a:r>
          </a:p>
        </p:txBody>
      </p:sp>
      <p:sp>
        <p:nvSpPr>
          <p:cNvPr id="31751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3B4494-F3F3-4670-9274-93B82FB90CC9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99753"/>
              </p:ext>
            </p:extLst>
          </p:nvPr>
        </p:nvGraphicFramePr>
        <p:xfrm>
          <a:off x="1613694" y="2122749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672855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47766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801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elem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bal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jobb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87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érték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index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index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90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...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16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44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095547"/>
                  </a:ext>
                </a:extLst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86281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3379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379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3797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33798" name="Téglalap 9"/>
          <p:cNvSpPr>
            <a:spLocks noChangeArrowheads="1"/>
          </p:cNvSpPr>
          <p:nvPr/>
        </p:nvSpPr>
        <p:spPr bwMode="auto">
          <a:xfrm>
            <a:off x="179388" y="1989138"/>
            <a:ext cx="87137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Üres:Binfa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üres?(Binfa):Logikai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Egyeleműfa(Elem):Binfa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Balrailleszt(Binfa,Elem):Binfa</a:t>
            </a:r>
            <a:r>
              <a:rPr lang="hu-HU" altLang="hu-HU" sz="2400">
                <a:latin typeface="Courier New" panose="02070309020205020404" pitchFamily="49" charset="0"/>
                <a:sym typeface="Symbol" panose="05050102010706020507" pitchFamily="18" charset="2"/>
              </a:rPr>
              <a:t/>
            </a:r>
            <a:br>
              <a:rPr lang="hu-HU" altLang="hu-HU" sz="2400">
                <a:latin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sym typeface="Symbol" panose="05050102010706020507" pitchFamily="18" charset="2"/>
              </a:rPr>
              <a:t>	</a:t>
            </a:r>
            <a:r>
              <a:rPr lang="hu-HU" altLang="hu-HU" sz="2800">
                <a:sym typeface="Symbol" panose="05050102010706020507" pitchFamily="18" charset="2"/>
              </a:rPr>
              <a:t>előfeltétel: Binfa aktuális eleme nem üres, a bal része üres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Jobbrailleszt(Binfa,Elem):Binfa</a:t>
            </a:r>
            <a:r>
              <a:rPr lang="hu-HU" altLang="hu-HU" sz="2400">
                <a:latin typeface="Courier New" panose="02070309020205020404" pitchFamily="49" charset="0"/>
                <a:sym typeface="Symbol" panose="05050102010706020507" pitchFamily="18" charset="2"/>
              </a:rPr>
              <a:t/>
            </a:r>
            <a:br>
              <a:rPr lang="hu-HU" altLang="hu-HU" sz="2400">
                <a:latin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800">
                <a:sym typeface="Symbol" panose="05050102010706020507" pitchFamily="18" charset="2"/>
              </a:rPr>
              <a:t>  előfeltétel: Binfa aktuális eleme nem üres, a jobb része üres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Gyökérre(Binfa):Binfa</a:t>
            </a:r>
            <a:endParaRPr lang="hu-HU" altLang="hu-HU" sz="2400"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33799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1CBD33-3708-4155-B6A4-1850FECF6E47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584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5845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9388" y="1989138"/>
            <a:ext cx="8713787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elem(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Elem</a:t>
            </a:r>
            <a:r>
              <a:rPr lang="hu-HU" sz="2400" dirty="0">
                <a:latin typeface="Courier New" pitchFamily="49" charset="0"/>
              </a:rPr>
              <a:t/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	</a:t>
            </a:r>
            <a:r>
              <a:rPr lang="hu-HU" sz="2800" dirty="0">
                <a:latin typeface="+mn-lt"/>
                <a:sym typeface="Symbol" pitchFamily="18" charset="2"/>
              </a:rPr>
              <a:t>előfeltétel: </a:t>
            </a:r>
            <a:r>
              <a:rPr lang="hu-HU" sz="2800" dirty="0" err="1">
                <a:latin typeface="+mn-lt"/>
                <a:sym typeface="Symbol" pitchFamily="18" charset="2"/>
              </a:rPr>
              <a:t>Binfa</a:t>
            </a:r>
            <a:r>
              <a:rPr lang="hu-HU" sz="2800" dirty="0">
                <a:latin typeface="+mn-lt"/>
                <a:sym typeface="Symbol" pitchFamily="18" charset="2"/>
              </a:rPr>
              <a:t> aktuális eleme nem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Balra(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  <a:sym typeface="Symbol" pitchFamily="18" charset="2"/>
              </a:rPr>
              <a:t/>
            </a:r>
            <a:br>
              <a:rPr lang="hu-HU" sz="2400" dirty="0">
                <a:latin typeface="Courier New" pitchFamily="49" charset="0"/>
                <a:sym typeface="Symbol" pitchFamily="18" charset="2"/>
              </a:rPr>
            </a:br>
            <a:r>
              <a:rPr lang="hu-HU" sz="2800" dirty="0">
                <a:latin typeface="+mn-lt"/>
                <a:sym typeface="Symbol" pitchFamily="18" charset="2"/>
              </a:rPr>
              <a:t>  előfeltétel: </a:t>
            </a:r>
            <a:r>
              <a:rPr lang="hu-HU" sz="2800" dirty="0" err="1">
                <a:latin typeface="+mn-lt"/>
                <a:sym typeface="Symbol" pitchFamily="18" charset="2"/>
              </a:rPr>
              <a:t>Binfa</a:t>
            </a:r>
            <a:r>
              <a:rPr lang="hu-HU" sz="2800" dirty="0">
                <a:latin typeface="+mn-lt"/>
                <a:sym typeface="Symbol" pitchFamily="18" charset="2"/>
              </a:rPr>
              <a:t> </a:t>
            </a:r>
            <a:r>
              <a:rPr lang="hu-HU" sz="2800" dirty="0">
                <a:sym typeface="Symbol" pitchFamily="18" charset="2"/>
              </a:rPr>
              <a:t>aktuális eleme </a:t>
            </a:r>
            <a:r>
              <a:rPr lang="hu-HU" sz="2800" dirty="0">
                <a:latin typeface="+mn-lt"/>
                <a:sym typeface="Symbol" pitchFamily="18" charset="2"/>
              </a:rPr>
              <a:t>nem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Jobbra(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Binfa</a:t>
            </a:r>
            <a:endParaRPr lang="hu-HU" sz="2400" dirty="0">
              <a:latin typeface="Courier New" pitchFamily="49" charset="0"/>
              <a:sym typeface="Symbol" pitchFamily="18" charset="2"/>
            </a:endParaRPr>
          </a:p>
          <a:p>
            <a:pPr marL="952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800" dirty="0">
                <a:sym typeface="Symbol" pitchFamily="18" charset="2"/>
              </a:rPr>
              <a:t> előfeltétel: </a:t>
            </a:r>
            <a:r>
              <a:rPr lang="hu-HU" sz="2800" dirty="0" err="1">
                <a:sym typeface="Symbol" pitchFamily="18" charset="2"/>
              </a:rPr>
              <a:t>Binfa</a:t>
            </a:r>
            <a:r>
              <a:rPr lang="hu-HU" sz="2800" dirty="0">
                <a:sym typeface="Symbol" pitchFamily="18" charset="2"/>
              </a:rPr>
              <a:t> aktuális eleme nem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Módosít(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,Elem):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  <a:sym typeface="Symbol" pitchFamily="18" charset="2"/>
              </a:rPr>
              <a:t/>
            </a:r>
            <a:br>
              <a:rPr lang="hu-HU" sz="2400" dirty="0">
                <a:latin typeface="Courier New" pitchFamily="49" charset="0"/>
                <a:sym typeface="Symbol" pitchFamily="18" charset="2"/>
              </a:rPr>
            </a:br>
            <a:r>
              <a:rPr lang="hu-HU" sz="2800" dirty="0">
                <a:sym typeface="Symbol" pitchFamily="18" charset="2"/>
              </a:rPr>
              <a:t>  előfeltétel: </a:t>
            </a:r>
            <a:r>
              <a:rPr lang="hu-HU" sz="2800" dirty="0" err="1">
                <a:sym typeface="Symbol" pitchFamily="18" charset="2"/>
              </a:rPr>
              <a:t>Binfa</a:t>
            </a:r>
            <a:r>
              <a:rPr lang="hu-HU" sz="2800" dirty="0">
                <a:sym typeface="Symbol" pitchFamily="18" charset="2"/>
              </a:rPr>
              <a:t> aktuális eleme nem üres</a:t>
            </a:r>
          </a:p>
        </p:txBody>
      </p:sp>
      <p:sp>
        <p:nvSpPr>
          <p:cNvPr id="3584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9547E2-8846-4EBD-B030-B14717B09119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3789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789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7893" name="Téglalap 7"/>
          <p:cNvSpPr>
            <a:spLocks noChangeArrowheads="1"/>
          </p:cNvSpPr>
          <p:nvPr/>
        </p:nvSpPr>
        <p:spPr bwMode="auto">
          <a:xfrm>
            <a:off x="323850" y="134076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 dirty="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37894" name="Téglalap 9"/>
          <p:cNvSpPr>
            <a:spLocks noChangeArrowheads="1"/>
          </p:cNvSpPr>
          <p:nvPr/>
        </p:nvSpPr>
        <p:spPr bwMode="auto">
          <a:xfrm>
            <a:off x="179388" y="1700808"/>
            <a:ext cx="8713787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Üres(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</a:t>
            </a:r>
            <a:r>
              <a:rPr lang="hu-HU" altLang="hu-HU" sz="2400" dirty="0" err="1">
                <a:latin typeface="Courier New" panose="02070309020205020404" pitchFamily="49" charset="0"/>
              </a:rPr>
              <a:t>bf.gyökér</a:t>
            </a:r>
            <a:r>
              <a:rPr lang="hu-HU" altLang="hu-HU" sz="2400" dirty="0">
                <a:latin typeface="Courier New" panose="02070309020205020404" pitchFamily="49" charset="0"/>
              </a:rPr>
              <a:t>:=0; </a:t>
            </a:r>
            <a:r>
              <a:rPr lang="hu-HU" altLang="hu-HU" sz="2400" dirty="0" err="1">
                <a:latin typeface="Courier New" panose="02070309020205020404" pitchFamily="49" charset="0"/>
              </a:rPr>
              <a:t>bf.akt</a:t>
            </a:r>
            <a:r>
              <a:rPr lang="hu-HU" altLang="hu-HU" sz="2400" dirty="0">
                <a:latin typeface="Courier New" panose="02070309020205020404" pitchFamily="49" charset="0"/>
              </a:rPr>
              <a:t>:=0; </a:t>
            </a:r>
            <a:r>
              <a:rPr lang="hu-HU" altLang="hu-HU" sz="2400" dirty="0" err="1">
                <a:latin typeface="Courier New" panose="02070309020205020404" pitchFamily="49" charset="0"/>
              </a:rPr>
              <a:t>bf.szabad</a:t>
            </a:r>
            <a:r>
              <a:rPr lang="hu-HU" altLang="hu-HU" sz="2400" dirty="0">
                <a:latin typeface="Courier New" panose="02070309020205020404" pitchFamily="49" charset="0"/>
              </a:rPr>
              <a:t>:=1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Eljárás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üres?(</a:t>
            </a:r>
            <a:r>
              <a:rPr lang="hu-HU" altLang="hu-HU" sz="2400" dirty="0" err="1">
                <a:latin typeface="Courier New" panose="02070309020205020404" pitchFamily="49" charset="0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üres?:=</a:t>
            </a:r>
            <a:r>
              <a:rPr lang="hu-HU" altLang="hu-HU" sz="2400" dirty="0" err="1">
                <a:latin typeface="Courier New" panose="02070309020205020404" pitchFamily="49" charset="0"/>
              </a:rPr>
              <a:t>bf.gyökér</a:t>
            </a:r>
            <a:r>
              <a:rPr lang="hu-HU" altLang="hu-HU" sz="2400" dirty="0">
                <a:latin typeface="Courier New" panose="02070309020205020404" pitchFamily="49" charset="0"/>
              </a:rPr>
              <a:t>=0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Függvény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Egyeleműfa(</a:t>
            </a:r>
            <a:r>
              <a:rPr lang="hu-HU" altLang="hu-HU" sz="2400" dirty="0" err="1">
                <a:latin typeface="Courier New" panose="02070309020205020404" pitchFamily="49" charset="0"/>
              </a:rPr>
              <a:t>bf,Elem</a:t>
            </a:r>
            <a:r>
              <a:rPr lang="hu-HU" altLang="hu-HU" sz="2400" dirty="0">
                <a:latin typeface="Courier New" panose="02070309020205020404" pitchFamily="49" charset="0"/>
              </a:rPr>
              <a:t>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</a:t>
            </a:r>
            <a:r>
              <a:rPr lang="hu-HU" altLang="hu-HU" sz="2400" dirty="0" err="1">
                <a:latin typeface="Courier New" panose="02070309020205020404" pitchFamily="49" charset="0"/>
              </a:rPr>
              <a:t>bf.gyökér</a:t>
            </a:r>
            <a:r>
              <a:rPr lang="hu-HU" altLang="hu-HU" sz="2400" dirty="0">
                <a:latin typeface="Courier New" panose="02070309020205020404" pitchFamily="49" charset="0"/>
              </a:rPr>
              <a:t>:=1; </a:t>
            </a:r>
            <a:r>
              <a:rPr lang="hu-HU" altLang="hu-HU" sz="2400" dirty="0" err="1">
                <a:latin typeface="Courier New" panose="02070309020205020404" pitchFamily="49" charset="0"/>
              </a:rPr>
              <a:t>bf.akt</a:t>
            </a:r>
            <a:r>
              <a:rPr lang="hu-HU" altLang="hu-HU" sz="2400" dirty="0">
                <a:latin typeface="Courier New" panose="02070309020205020404" pitchFamily="49" charset="0"/>
              </a:rPr>
              <a:t>:=1; bf.t(1):=(Elem,0,0</a:t>
            </a:r>
            <a:r>
              <a:rPr lang="hu-HU" altLang="hu-HU" sz="2400" dirty="0" smtClean="0">
                <a:latin typeface="Courier New" panose="02070309020205020404" pitchFamily="49" charset="0"/>
              </a:rPr>
              <a:t>)</a:t>
            </a:r>
            <a:br>
              <a:rPr lang="hu-HU" altLang="hu-HU" sz="2400" dirty="0" smtClean="0">
                <a:latin typeface="Courier New" panose="02070309020205020404" pitchFamily="49" charset="0"/>
              </a:rPr>
            </a:br>
            <a:r>
              <a:rPr lang="hu-HU" altLang="hu-HU" sz="2400" dirty="0" smtClean="0">
                <a:latin typeface="Courier New" panose="02070309020205020404" pitchFamily="49" charset="0"/>
              </a:rPr>
              <a:t>  </a:t>
            </a:r>
            <a:r>
              <a:rPr lang="hu-HU" altLang="hu-HU" sz="2400" dirty="0" err="1" smtClean="0">
                <a:latin typeface="Courier New" panose="02070309020205020404" pitchFamily="49" charset="0"/>
              </a:rPr>
              <a:t>bf.szabad</a:t>
            </a:r>
            <a:r>
              <a:rPr lang="hu-HU" altLang="hu-HU" sz="2400" dirty="0" smtClean="0">
                <a:latin typeface="Courier New" panose="02070309020205020404" pitchFamily="49" charset="0"/>
              </a:rPr>
              <a:t>:=2</a:t>
            </a:r>
            <a:br>
              <a:rPr lang="hu-HU" altLang="hu-HU" sz="2400" dirty="0" smtClean="0">
                <a:latin typeface="Courier New" panose="02070309020205020404" pitchFamily="49" charset="0"/>
              </a:rPr>
            </a:br>
            <a:r>
              <a:rPr lang="hu-HU" altLang="hu-HU" sz="2400" dirty="0" smtClean="0">
                <a:latin typeface="Courier New" panose="02070309020205020404" pitchFamily="49" charset="0"/>
              </a:rPr>
              <a:t>Eljárás </a:t>
            </a:r>
            <a:r>
              <a:rPr lang="hu-HU" altLang="hu-HU" sz="2400" dirty="0">
                <a:latin typeface="Courier New" panose="02070309020205020404" pitchFamily="49" charset="0"/>
              </a:rPr>
              <a:t>vége.</a:t>
            </a:r>
          </a:p>
        </p:txBody>
      </p:sp>
      <p:sp>
        <p:nvSpPr>
          <p:cNvPr id="37895" name="Téglalap 8"/>
          <p:cNvSpPr>
            <a:spLocks noChangeArrowheads="1"/>
          </p:cNvSpPr>
          <p:nvPr/>
        </p:nvSpPr>
        <p:spPr bwMode="auto">
          <a:xfrm>
            <a:off x="3276600" y="5253038"/>
            <a:ext cx="504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Gyökérre(bf):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bf.akt:=bf.gyökér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</p:txBody>
      </p:sp>
      <p:sp>
        <p:nvSpPr>
          <p:cNvPr id="37896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99C0B5-E945-43DC-B71B-E23DE87C60DC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994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9941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39942" name="Téglalap 9"/>
          <p:cNvSpPr>
            <a:spLocks noChangeArrowheads="1"/>
          </p:cNvSpPr>
          <p:nvPr/>
        </p:nvSpPr>
        <p:spPr bwMode="auto">
          <a:xfrm>
            <a:off x="179388" y="1989138"/>
            <a:ext cx="896461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Balrailleszt(bf,Elem):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x:=bf.szabad; bf.akt:=x; bf.t(bf.akt).bal:=x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bf.t(x):=(Elem,0,0); bf.szabad:=bf.szabad+1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Jobbrailleszt(bf,Elem):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x:=bf.szabad; bf.akt:=x; bf.t(bf.akt).jobb:= x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bf.t(x):=(Elem,0,0); bf.szabad:=bf.szabad+1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</p:txBody>
      </p:sp>
      <p:sp>
        <p:nvSpPr>
          <p:cNvPr id="39943" name="Téglalap 8"/>
          <p:cNvSpPr>
            <a:spLocks noChangeArrowheads="1"/>
          </p:cNvSpPr>
          <p:nvPr/>
        </p:nvSpPr>
        <p:spPr bwMode="auto">
          <a:xfrm>
            <a:off x="3276600" y="5108575"/>
            <a:ext cx="504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elem(bf):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elem:=bf.t(bf.akt).elem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39944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EF7F1E-4E66-4010-98F1-36D5EEA604C5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4198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41989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41990" name="Téglalap 9"/>
          <p:cNvSpPr>
            <a:spLocks noChangeArrowheads="1"/>
          </p:cNvSpPr>
          <p:nvPr/>
        </p:nvSpPr>
        <p:spPr bwMode="auto">
          <a:xfrm>
            <a:off x="179388" y="1989138"/>
            <a:ext cx="871378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87325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Balra(bf):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bf.akt:=bf.t(bf.akt).bal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Jobbra(bf):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 bf.akt:=bf.t(bf.akt).jobb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Módosít(bf,Elem):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bf.t(bf.akt).elem:=Elem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</p:txBody>
      </p:sp>
      <p:sp>
        <p:nvSpPr>
          <p:cNvPr id="41991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61F946-F971-4085-A328-F669B1D2D4F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19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</a:t>
            </a:r>
          </a:p>
        </p:txBody>
      </p:sp>
      <p:sp>
        <p:nvSpPr>
          <p:cNvPr id="921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922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9221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9222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fa (bináris fa) rekurzív adatszerkezet: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endParaRPr lang="hu-HU" altLang="hu-HU" sz="2400">
              <a:sym typeface="Symbol" panose="05050102010706020507" pitchFamily="18" charset="2"/>
            </a:endParaRP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da-DK" altLang="hu-HU" sz="2400">
                <a:sym typeface="Symbol" panose="05050102010706020507" pitchFamily="18" charset="2"/>
              </a:rPr>
              <a:t>	 </a:t>
            </a:r>
            <a:r>
              <a:rPr lang="da-DK" altLang="hu-HU" sz="2400" i="1"/>
              <a:t>Üres</a:t>
            </a:r>
            <a:r>
              <a:rPr lang="da-DK" altLang="hu-HU" sz="2400"/>
              <a:t>Fa</a:t>
            </a:r>
            <a:br>
              <a:rPr lang="da-DK" altLang="hu-HU" sz="2400"/>
            </a:br>
            <a:r>
              <a:rPr lang="da-DK" altLang="hu-HU" sz="2400"/>
              <a:t>BinFa:= 	</a:t>
            </a:r>
            <a:r>
              <a:rPr lang="da-DK" altLang="hu-HU" sz="2400">
                <a:sym typeface="Symbol" panose="05050102010706020507" pitchFamily="18" charset="2"/>
              </a:rPr>
              <a:t></a:t>
            </a:r>
            <a:br>
              <a:rPr lang="da-DK" altLang="hu-HU" sz="2400">
                <a:sym typeface="Symbol" panose="05050102010706020507" pitchFamily="18" charset="2"/>
              </a:rPr>
            </a:br>
            <a:r>
              <a:rPr lang="da-DK" altLang="hu-HU" sz="2400">
                <a:sym typeface="Symbol" panose="05050102010706020507" pitchFamily="18" charset="2"/>
              </a:rPr>
              <a:t>	 </a:t>
            </a:r>
            <a:r>
              <a:rPr lang="hu-HU" altLang="hu-HU" sz="2400" i="1"/>
              <a:t>Rekord</a:t>
            </a:r>
            <a:r>
              <a:rPr lang="da-DK" altLang="hu-HU" sz="2400"/>
              <a:t>(Elem,BinFa,BinFa)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da-DK" altLang="hu-HU" sz="2400"/>
              <a:t> </a:t>
            </a:r>
            <a:r>
              <a:rPr lang="da-DK" altLang="hu-HU" sz="2400">
                <a:sym typeface="Symbol" panose="05050102010706020507" pitchFamily="18" charset="2"/>
              </a:rPr>
              <a:t>	 </a:t>
            </a:r>
            <a:r>
              <a:rPr lang="da-DK" altLang="hu-HU" sz="2400" i="1"/>
              <a:t>Üres</a:t>
            </a:r>
            <a:r>
              <a:rPr lang="da-DK" altLang="hu-HU" sz="2400"/>
              <a:t>Fa</a:t>
            </a:r>
            <a:br>
              <a:rPr lang="da-DK" altLang="hu-HU" sz="2400"/>
            </a:br>
            <a:r>
              <a:rPr lang="da-DK" altLang="hu-HU" sz="2400"/>
              <a:t>Fa    := 	</a:t>
            </a:r>
            <a:r>
              <a:rPr lang="da-DK" altLang="hu-HU" sz="2400">
                <a:sym typeface="Symbol" panose="05050102010706020507" pitchFamily="18" charset="2"/>
              </a:rPr>
              <a:t></a:t>
            </a:r>
            <a:br>
              <a:rPr lang="da-DK" altLang="hu-HU" sz="2400">
                <a:sym typeface="Symbol" panose="05050102010706020507" pitchFamily="18" charset="2"/>
              </a:rPr>
            </a:br>
            <a:r>
              <a:rPr lang="da-DK" altLang="hu-HU" sz="2400">
                <a:sym typeface="Symbol" panose="05050102010706020507" pitchFamily="18" charset="2"/>
              </a:rPr>
              <a:t>	 </a:t>
            </a:r>
            <a:r>
              <a:rPr lang="hu-HU" altLang="hu-HU" sz="2400" i="1"/>
              <a:t>Rekord</a:t>
            </a:r>
            <a:r>
              <a:rPr lang="da-DK" altLang="hu-HU" sz="2400"/>
              <a:t>(Elem,Fá</a:t>
            </a:r>
            <a:r>
              <a:rPr lang="da-DK" altLang="hu-HU" sz="2400" i="1">
                <a:solidFill>
                  <a:srgbClr val="FF0000"/>
                </a:solidFill>
              </a:rPr>
              <a:t>k</a:t>
            </a:r>
            <a:r>
              <a:rPr lang="da-DK" altLang="hu-HU" sz="2400"/>
              <a:t>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a-DK" altLang="hu-HU" sz="1800"/>
              <a:t> </a:t>
            </a:r>
            <a:endParaRPr lang="hu-HU" altLang="hu-HU" sz="18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907088" y="4292600"/>
            <a:ext cx="2481262" cy="1439863"/>
            <a:chOff x="1008" y="3072"/>
            <a:chExt cx="1200" cy="576"/>
          </a:xfrm>
        </p:grpSpPr>
        <p:sp>
          <p:nvSpPr>
            <p:cNvPr id="9226" name="AutoShape 7"/>
            <p:cNvSpPr>
              <a:spLocks noChangeArrowheads="1"/>
            </p:cNvSpPr>
            <p:nvPr/>
          </p:nvSpPr>
          <p:spPr bwMode="auto">
            <a:xfrm>
              <a:off x="1344" y="3072"/>
              <a:ext cx="144" cy="144"/>
            </a:xfrm>
            <a:prstGeom prst="flowChartConnector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hu-HU" altLang="hu-HU" sz="1800"/>
            </a:p>
          </p:txBody>
        </p:sp>
        <p:sp>
          <p:nvSpPr>
            <p:cNvPr id="9227" name="AutoShape 8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flowChartConnector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hu-HU" altLang="hu-HU" sz="1800"/>
            </a:p>
          </p:txBody>
        </p:sp>
        <p:sp>
          <p:nvSpPr>
            <p:cNvPr id="9228" name="AutoShape 9"/>
            <p:cNvSpPr>
              <a:spLocks noChangeArrowheads="1"/>
            </p:cNvSpPr>
            <p:nvPr/>
          </p:nvSpPr>
          <p:spPr bwMode="auto">
            <a:xfrm>
              <a:off x="1680" y="3216"/>
              <a:ext cx="144" cy="144"/>
            </a:xfrm>
            <a:prstGeom prst="flowChartConnector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hu-HU" altLang="hu-HU" sz="1800"/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>
              <a:off x="1200" y="3504"/>
              <a:ext cx="144" cy="144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/>
              <a:endParaRPr lang="hu-HU" altLang="hu-HU" sz="1800">
                <a:solidFill>
                  <a:schemeClr val="bg2"/>
                </a:solidFill>
              </a:endParaRPr>
            </a:p>
          </p:txBody>
        </p:sp>
        <p:sp>
          <p:nvSpPr>
            <p:cNvPr id="9230" name="AutoShape 11"/>
            <p:cNvSpPr>
              <a:spLocks noChangeArrowheads="1"/>
            </p:cNvSpPr>
            <p:nvPr/>
          </p:nvSpPr>
          <p:spPr bwMode="auto">
            <a:xfrm>
              <a:off x="1488" y="3504"/>
              <a:ext cx="144" cy="144"/>
            </a:xfrm>
            <a:prstGeom prst="flowChartConnector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hu-HU" altLang="hu-HU" sz="1800"/>
            </a:p>
          </p:txBody>
        </p:sp>
        <p:sp>
          <p:nvSpPr>
            <p:cNvPr id="9231" name="AutoShape 12"/>
            <p:cNvSpPr>
              <a:spLocks noChangeArrowheads="1"/>
            </p:cNvSpPr>
            <p:nvPr/>
          </p:nvSpPr>
          <p:spPr bwMode="auto">
            <a:xfrm>
              <a:off x="2064" y="3504"/>
              <a:ext cx="144" cy="144"/>
            </a:xfrm>
            <a:prstGeom prst="flowChartConnector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hu-HU" altLang="hu-HU" sz="1800"/>
            </a:p>
          </p:txBody>
        </p:sp>
        <p:cxnSp>
          <p:nvCxnSpPr>
            <p:cNvPr id="9232" name="AutoShape 13"/>
            <p:cNvCxnSpPr>
              <a:cxnSpLocks noChangeShapeType="1"/>
              <a:stCxn id="9226" idx="2"/>
              <a:endCxn id="9227" idx="7"/>
            </p:cNvCxnSpPr>
            <p:nvPr/>
          </p:nvCxnSpPr>
          <p:spPr bwMode="auto">
            <a:xfrm flipH="1">
              <a:off x="1131" y="3144"/>
              <a:ext cx="213" cy="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3" name="AutoShape 14"/>
            <p:cNvCxnSpPr>
              <a:cxnSpLocks noChangeShapeType="1"/>
              <a:stCxn id="9228" idx="1"/>
              <a:endCxn id="9226" idx="6"/>
            </p:cNvCxnSpPr>
            <p:nvPr/>
          </p:nvCxnSpPr>
          <p:spPr bwMode="auto">
            <a:xfrm flipH="1" flipV="1">
              <a:off x="1488" y="3144"/>
              <a:ext cx="213" cy="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AutoShape 15"/>
            <p:cNvCxnSpPr>
              <a:cxnSpLocks noChangeShapeType="1"/>
              <a:stCxn id="9231" idx="1"/>
              <a:endCxn id="9228" idx="5"/>
            </p:cNvCxnSpPr>
            <p:nvPr/>
          </p:nvCxnSpPr>
          <p:spPr bwMode="auto">
            <a:xfrm flipH="1" flipV="1">
              <a:off x="1803" y="3339"/>
              <a:ext cx="282" cy="1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AutoShape 16"/>
            <p:cNvCxnSpPr>
              <a:cxnSpLocks noChangeShapeType="1"/>
              <a:stCxn id="9229" idx="1"/>
              <a:endCxn id="9227" idx="5"/>
            </p:cNvCxnSpPr>
            <p:nvPr/>
          </p:nvCxnSpPr>
          <p:spPr bwMode="auto">
            <a:xfrm flipH="1" flipV="1">
              <a:off x="1131" y="3339"/>
              <a:ext cx="90" cy="1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6" name="AutoShape 17"/>
            <p:cNvCxnSpPr>
              <a:cxnSpLocks noChangeShapeType="1"/>
              <a:stCxn id="9230" idx="0"/>
              <a:endCxn id="9228" idx="3"/>
            </p:cNvCxnSpPr>
            <p:nvPr/>
          </p:nvCxnSpPr>
          <p:spPr bwMode="auto">
            <a:xfrm flipV="1">
              <a:off x="1560" y="3339"/>
              <a:ext cx="141" cy="16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4" name="Dátum helye 2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02DD7B-44B6-4716-8585-BBD1A1B5325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4403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4403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" name="Téglalap 7"/>
          <p:cNvSpPr/>
          <p:nvPr/>
        </p:nvSpPr>
        <p:spPr>
          <a:xfrm>
            <a:off x="323850" y="1557338"/>
            <a:ext cx="8569325" cy="2733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Megjegyzések: 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statikus láncolással megvalósított bináris fa (aktuális elemmel és gyökérelemmel) dinamikus láncolással is menne. 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dinamikus láncolással megvalósított bináris fa az értékmegosztás miatt statikus láncolással nem működne.</a:t>
            </a:r>
          </a:p>
        </p:txBody>
      </p:sp>
      <p:sp>
        <p:nvSpPr>
          <p:cNvPr id="44038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33F435-B4AD-47B3-B06D-2EAFFE88537D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statikus láncolás</a:t>
            </a:r>
          </a:p>
        </p:txBody>
      </p:sp>
      <p:sp>
        <p:nvSpPr>
          <p:cNvPr id="4608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4608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46085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>
                <a:sym typeface="Symbol" panose="05050102010706020507" pitchFamily="18" charset="2"/>
              </a:rPr>
              <a:t>Módosítás: a bináris fa egyes elemei tartalmazhatják a fölöttük levő elem azonosítóját is.</a:t>
            </a:r>
          </a:p>
        </p:txBody>
      </p:sp>
      <p:sp>
        <p:nvSpPr>
          <p:cNvPr id="46086" name="Téglalap 8"/>
          <p:cNvSpPr>
            <a:spLocks noChangeArrowheads="1"/>
          </p:cNvSpPr>
          <p:nvPr/>
        </p:nvSpPr>
        <p:spPr bwMode="auto">
          <a:xfrm>
            <a:off x="1692275" y="2708275"/>
            <a:ext cx="57594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 dirty="0">
                <a:latin typeface="Courier New" panose="02070309020205020404" pitchFamily="49" charset="0"/>
              </a:rPr>
              <a:t>Típus</a:t>
            </a:r>
            <a:r>
              <a:rPr lang="hu-HU" altLang="hu-HU" sz="2400" dirty="0">
                <a:latin typeface="Courier New" panose="02070309020205020404" pitchFamily="49" charset="0"/>
              </a:rPr>
              <a:t> </a:t>
            </a:r>
            <a:r>
              <a:rPr lang="hu-HU" altLang="hu-HU" sz="2400" dirty="0" err="1">
                <a:latin typeface="Courier New" panose="02070309020205020404" pitchFamily="49" charset="0"/>
              </a:rPr>
              <a:t>TBinfa</a:t>
            </a:r>
            <a:r>
              <a:rPr lang="hu-HU" altLang="hu-HU" sz="2400" dirty="0">
                <a:latin typeface="Courier New" panose="02070309020205020404" pitchFamily="49" charset="0"/>
              </a:rPr>
              <a:t>=</a:t>
            </a:r>
            <a:r>
              <a:rPr lang="hu-HU" altLang="hu-HU" sz="2400" b="1" dirty="0">
                <a:latin typeface="Courier New" panose="02070309020205020404" pitchFamily="49" charset="0"/>
              </a:rPr>
              <a:t>Rekord</a:t>
            </a:r>
            <a:r>
              <a:rPr lang="hu-HU" altLang="hu-HU" sz="2400" dirty="0">
                <a:latin typeface="Courier New" panose="02070309020205020404" pitchFamily="49" charset="0"/>
              </a:rPr>
              <a:t/>
            </a:r>
            <a:br>
              <a:rPr lang="hu-HU" altLang="hu-HU" sz="2400" dirty="0">
                <a:latin typeface="Courier New" panose="02070309020205020404" pitchFamily="49" charset="0"/>
              </a:rPr>
            </a:br>
            <a:r>
              <a:rPr lang="hu-HU" altLang="hu-HU" sz="2400" dirty="0">
                <a:latin typeface="Courier New" panose="02070309020205020404" pitchFamily="49" charset="0"/>
              </a:rPr>
              <a:t>  (</a:t>
            </a:r>
            <a:r>
              <a:rPr lang="hu-HU" altLang="hu-HU" sz="2400" dirty="0" err="1">
                <a:latin typeface="Courier New" panose="02070309020205020404" pitchFamily="49" charset="0"/>
              </a:rPr>
              <a:t>gyökér,akt</a:t>
            </a:r>
            <a:r>
              <a:rPr lang="hu-HU" altLang="hu-HU" sz="2400" dirty="0">
                <a:latin typeface="Courier New" panose="02070309020205020404" pitchFamily="49" charset="0"/>
              </a:rPr>
              <a:t>: 0..Max,</a:t>
            </a:r>
            <a:br>
              <a:rPr lang="hu-HU" altLang="hu-HU" sz="2400" dirty="0">
                <a:latin typeface="Courier New" panose="02070309020205020404" pitchFamily="49" charset="0"/>
              </a:rPr>
            </a:br>
            <a:r>
              <a:rPr lang="hu-HU" altLang="hu-HU" sz="2400" dirty="0">
                <a:latin typeface="Courier New" panose="02070309020205020404" pitchFamily="49" charset="0"/>
              </a:rPr>
              <a:t>   t: tömb(1..Max,TBinfaelem))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dirty="0" err="1">
                <a:latin typeface="Courier New" panose="02070309020205020404" pitchFamily="49" charset="0"/>
              </a:rPr>
              <a:t>Tbinfaelem</a:t>
            </a:r>
            <a:r>
              <a:rPr lang="hu-HU" altLang="hu-HU" sz="2400" dirty="0">
                <a:latin typeface="Courier New" panose="02070309020205020404" pitchFamily="49" charset="0"/>
              </a:rPr>
              <a:t>=</a:t>
            </a:r>
            <a:r>
              <a:rPr lang="hu-HU" altLang="hu-HU" sz="2400" b="1" dirty="0">
                <a:latin typeface="Courier New" panose="02070309020205020404" pitchFamily="49" charset="0"/>
              </a:rPr>
              <a:t>Rekord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(elem: </a:t>
            </a:r>
            <a:r>
              <a:rPr lang="hu-HU" altLang="hu-HU" sz="2400" dirty="0" err="1">
                <a:latin typeface="Courier New" panose="02070309020205020404" pitchFamily="49" charset="0"/>
              </a:rPr>
              <a:t>TElem</a:t>
            </a:r>
            <a:r>
              <a:rPr lang="hu-HU" altLang="hu-HU" sz="2400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 </a:t>
            </a:r>
            <a:r>
              <a:rPr lang="hu-HU" altLang="hu-HU" sz="2400" dirty="0" err="1">
                <a:latin typeface="Courier New" panose="02070309020205020404" pitchFamily="49" charset="0"/>
              </a:rPr>
              <a:t>bal,jobb,</a:t>
            </a:r>
            <a:r>
              <a:rPr lang="hu-HU" altLang="hu-HU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szülő</a:t>
            </a:r>
            <a:r>
              <a:rPr lang="hu-HU" altLang="hu-HU" sz="2400" dirty="0">
                <a:latin typeface="Courier New" panose="02070309020205020404" pitchFamily="49" charset="0"/>
              </a:rPr>
              <a:t>: 0..Max)</a:t>
            </a:r>
          </a:p>
        </p:txBody>
      </p:sp>
      <p:sp>
        <p:nvSpPr>
          <p:cNvPr id="4608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48072C-766E-479B-8091-AA3B71A0B4C0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4813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4813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48133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>
                <a:sym typeface="Symbol" panose="05050102010706020507" pitchFamily="18" charset="2"/>
              </a:rPr>
              <a:t>Módosítás: a bináris fa egyes elemei tartalmazhatják a fölöttük levő elem azonosítóját is – dinamikus láncolással.</a:t>
            </a:r>
          </a:p>
        </p:txBody>
      </p:sp>
      <p:sp>
        <p:nvSpPr>
          <p:cNvPr id="48134" name="Téglalap 8"/>
          <p:cNvSpPr>
            <a:spLocks noChangeArrowheads="1"/>
          </p:cNvSpPr>
          <p:nvPr/>
        </p:nvSpPr>
        <p:spPr bwMode="auto">
          <a:xfrm>
            <a:off x="179387" y="2348880"/>
            <a:ext cx="8745537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 dirty="0">
                <a:latin typeface="Courier New" panose="02070309020205020404" pitchFamily="49" charset="0"/>
              </a:rPr>
              <a:t>Típus</a:t>
            </a:r>
            <a:r>
              <a:rPr lang="hu-HU" altLang="hu-HU" sz="2400" dirty="0">
                <a:latin typeface="Courier New" panose="02070309020205020404" pitchFamily="49" charset="0"/>
              </a:rPr>
              <a:t> </a:t>
            </a:r>
            <a:r>
              <a:rPr lang="hu-HU" altLang="hu-HU" sz="2400" dirty="0" err="1">
                <a:latin typeface="Courier New" panose="02070309020205020404" pitchFamily="49" charset="0"/>
              </a:rPr>
              <a:t>TBinfa</a:t>
            </a:r>
            <a:r>
              <a:rPr lang="hu-HU" altLang="hu-HU" sz="2400" dirty="0">
                <a:latin typeface="Courier New" panose="02070309020205020404" pitchFamily="49" charset="0"/>
              </a:rPr>
              <a:t>=</a:t>
            </a:r>
            <a:r>
              <a:rPr lang="hu-HU" altLang="hu-HU" sz="2400" b="1" dirty="0">
                <a:latin typeface="Courier New" panose="02070309020205020404" pitchFamily="49" charset="0"/>
              </a:rPr>
              <a:t>Rekord</a:t>
            </a:r>
            <a:r>
              <a:rPr lang="hu-HU" altLang="hu-HU" sz="2400" dirty="0">
                <a:latin typeface="Courier New" panose="02070309020205020404" pitchFamily="49" charset="0"/>
              </a:rPr>
              <a:t/>
            </a:r>
            <a:br>
              <a:rPr lang="hu-HU" altLang="hu-HU" sz="2400" dirty="0">
                <a:latin typeface="Courier New" panose="02070309020205020404" pitchFamily="49" charset="0"/>
              </a:rPr>
            </a:br>
            <a:r>
              <a:rPr lang="hu-HU" altLang="hu-HU" sz="2400" dirty="0">
                <a:latin typeface="Courier New" panose="02070309020205020404" pitchFamily="49" charset="0"/>
              </a:rPr>
              <a:t>  (</a:t>
            </a:r>
            <a:r>
              <a:rPr lang="hu-HU" altLang="hu-HU" sz="2400" dirty="0" err="1">
                <a:latin typeface="Courier New" panose="02070309020205020404" pitchFamily="49" charset="0"/>
              </a:rPr>
              <a:t>gyökér,akt</a:t>
            </a:r>
            <a:r>
              <a:rPr lang="hu-HU" altLang="hu-HU" sz="2400" dirty="0">
                <a:latin typeface="Courier New" panose="02070309020205020404" pitchFamily="49" charset="0"/>
              </a:rPr>
              <a:t>: </a:t>
            </a:r>
            <a:r>
              <a:rPr lang="hu-HU" altLang="hu-HU" sz="2400" dirty="0" err="1">
                <a:latin typeface="Courier New" panose="02070309020205020404" pitchFamily="49" charset="0"/>
              </a:rPr>
              <a:t>TBinfaelem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'Mutató</a:t>
            </a:r>
            <a:r>
              <a:rPr lang="hu-HU" altLang="hu-HU" sz="24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dirty="0" err="1">
                <a:latin typeface="Courier New" panose="02070309020205020404" pitchFamily="49" charset="0"/>
              </a:rPr>
              <a:t>TBinfaelem</a:t>
            </a:r>
            <a:r>
              <a:rPr lang="hu-HU" altLang="hu-HU" sz="2400" dirty="0">
                <a:latin typeface="Courier New" panose="02070309020205020404" pitchFamily="49" charset="0"/>
              </a:rPr>
              <a:t>=</a:t>
            </a:r>
            <a:r>
              <a:rPr lang="hu-HU" altLang="hu-HU" sz="2400" b="1" dirty="0">
                <a:latin typeface="Courier New" panose="02070309020205020404" pitchFamily="49" charset="0"/>
              </a:rPr>
              <a:t>Rekord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(elem: </a:t>
            </a:r>
            <a:r>
              <a:rPr lang="hu-HU" altLang="hu-HU" sz="2400" dirty="0" err="1">
                <a:latin typeface="Courier New" panose="02070309020205020404" pitchFamily="49" charset="0"/>
              </a:rPr>
              <a:t>TElem</a:t>
            </a:r>
            <a:r>
              <a:rPr lang="hu-HU" altLang="hu-HU" sz="2400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</a:rPr>
              <a:t>   </a:t>
            </a:r>
            <a:r>
              <a:rPr lang="hu-HU" altLang="hu-HU" sz="2400" dirty="0" err="1">
                <a:latin typeface="Courier New" panose="02070309020205020404" pitchFamily="49" charset="0"/>
              </a:rPr>
              <a:t>bal,jobb,</a:t>
            </a:r>
            <a:r>
              <a:rPr lang="hu-HU" altLang="hu-HU" sz="2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szülő</a:t>
            </a:r>
            <a:r>
              <a:rPr lang="hu-HU" altLang="hu-HU" sz="2400" dirty="0">
                <a:latin typeface="Courier New" panose="02070309020205020404" pitchFamily="49" charset="0"/>
              </a:rPr>
              <a:t>: </a:t>
            </a:r>
            <a:r>
              <a:rPr lang="hu-HU" altLang="hu-HU" sz="2400" dirty="0" err="1">
                <a:latin typeface="Courier New" panose="02070309020205020404" pitchFamily="49" charset="0"/>
              </a:rPr>
              <a:t>TBinfaelem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'Mutató</a:t>
            </a:r>
            <a:r>
              <a:rPr lang="hu-HU" altLang="hu-HU" sz="2400" dirty="0" smtClean="0">
                <a:latin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hu-HU" altLang="hu-HU" sz="2400" dirty="0" err="1" smtClean="0">
                <a:latin typeface="Courier New" panose="02070309020205020404" pitchFamily="49" charset="0"/>
              </a:rPr>
              <a:t>Balrailleszt</a:t>
            </a:r>
            <a:r>
              <a:rPr lang="hu-HU" altLang="hu-HU" sz="2400" dirty="0" smtClean="0">
                <a:latin typeface="Courier New" panose="02070309020205020404" pitchFamily="49" charset="0"/>
              </a:rPr>
              <a:t>(</a:t>
            </a:r>
            <a:r>
              <a:rPr lang="hu-HU" altLang="hu-HU" sz="2400" dirty="0" err="1" smtClean="0">
                <a:latin typeface="Courier New" panose="02070309020205020404" pitchFamily="49" charset="0"/>
              </a:rPr>
              <a:t>bf,rf</a:t>
            </a:r>
            <a:r>
              <a:rPr lang="hu-HU" altLang="hu-HU" sz="2400" dirty="0" smtClean="0">
                <a:latin typeface="Courier New" panose="02070309020205020404" pitchFamily="49" charset="0"/>
              </a:rPr>
              <a:t>):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2400" dirty="0" smtClean="0">
                <a:latin typeface="Courier New" panose="02070309020205020404" pitchFamily="49" charset="0"/>
              </a:rPr>
              <a:t>  Tartalom(</a:t>
            </a:r>
            <a:r>
              <a:rPr lang="hu-HU" altLang="hu-HU" sz="2400" dirty="0" err="1" smtClean="0">
                <a:latin typeface="Courier New" panose="02070309020205020404" pitchFamily="49" charset="0"/>
              </a:rPr>
              <a:t>bf</a:t>
            </a:r>
            <a:r>
              <a:rPr lang="hu-HU" altLang="hu-HU" sz="2400" dirty="0" smtClean="0">
                <a:latin typeface="Courier New" panose="02070309020205020404" pitchFamily="49" charset="0"/>
              </a:rPr>
              <a:t>).bal:=</a:t>
            </a:r>
            <a:r>
              <a:rPr lang="hu-HU" altLang="hu-HU" sz="2400" dirty="0" err="1" smtClean="0">
                <a:latin typeface="Courier New" panose="02070309020205020404" pitchFamily="49" charset="0"/>
              </a:rPr>
              <a:t>rf</a:t>
            </a:r>
            <a:r>
              <a:rPr lang="hu-HU" altLang="hu-HU" sz="2400" dirty="0" smtClean="0">
                <a:latin typeface="Courier New" panose="02070309020205020404" pitchFamily="49" charset="0"/>
              </a:rPr>
              <a:t>; </a:t>
            </a:r>
            <a:r>
              <a:rPr lang="hu-HU" altLang="hu-HU" sz="240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Tartalom(</a:t>
            </a:r>
            <a:r>
              <a:rPr lang="hu-HU" altLang="hu-HU" sz="240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rf</a:t>
            </a:r>
            <a:r>
              <a:rPr lang="hu-HU" altLang="hu-HU" sz="240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).szülő:=</a:t>
            </a:r>
            <a:r>
              <a:rPr lang="hu-HU" altLang="hu-HU" sz="240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bf</a:t>
            </a:r>
            <a:endParaRPr lang="hu-HU" altLang="hu-HU" sz="2400" dirty="0" smtClean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2400" dirty="0" smtClean="0">
                <a:latin typeface="Courier New" panose="02070309020205020404" pitchFamily="49" charset="0"/>
              </a:rPr>
              <a:t>Eljárás vége.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hu-HU" altLang="hu-HU" sz="2400" dirty="0">
              <a:latin typeface="Courier New" panose="02070309020205020404" pitchFamily="49" charset="0"/>
            </a:endParaRPr>
          </a:p>
        </p:txBody>
      </p:sp>
      <p:sp>
        <p:nvSpPr>
          <p:cNvPr id="4813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E3726F-9E40-4760-8EB5-A9C4047D9138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új műveletek</a:t>
            </a:r>
          </a:p>
        </p:txBody>
      </p:sp>
      <p:sp>
        <p:nvSpPr>
          <p:cNvPr id="5017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5018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" name="Téglalap 7"/>
          <p:cNvSpPr/>
          <p:nvPr/>
        </p:nvSpPr>
        <p:spPr>
          <a:xfrm>
            <a:off x="323850" y="1557338"/>
            <a:ext cx="8569325" cy="3360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Fa bejárások: </a:t>
            </a:r>
            <a:r>
              <a:rPr lang="hu-HU" sz="3200" dirty="0" err="1">
                <a:sym typeface="Symbol" pitchFamily="18" charset="2"/>
              </a:rPr>
              <a:t>Bal-közép-jobb</a:t>
            </a:r>
            <a:endParaRPr lang="hu-HU" sz="3200" dirty="0">
              <a:sym typeface="Symbol" pitchFamily="18" charset="2"/>
            </a:endParaRP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BKJ(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Ha nem üres?(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 akkor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BKJ(balgyerek(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Ki: gyökérelem(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BKJ(jobbgyerek(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Elágazás vége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Eljárás vége.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latin typeface="+mn-lt"/>
                <a:cs typeface="Courier New" pitchFamily="49" charset="0"/>
                <a:sym typeface="Symbol" pitchFamily="18" charset="2"/>
              </a:rPr>
              <a:t>Alkalmazás: rendezőfa</a:t>
            </a:r>
          </a:p>
        </p:txBody>
      </p:sp>
      <p:grpSp>
        <p:nvGrpSpPr>
          <p:cNvPr id="50182" name="Group 2055"/>
          <p:cNvGrpSpPr>
            <a:grpSpLocks/>
          </p:cNvGrpSpPr>
          <p:nvPr/>
        </p:nvGrpSpPr>
        <p:grpSpPr bwMode="auto">
          <a:xfrm>
            <a:off x="6538913" y="4937125"/>
            <a:ext cx="2209800" cy="1371600"/>
            <a:chOff x="2400" y="336"/>
            <a:chExt cx="2115" cy="1395"/>
          </a:xfrm>
        </p:grpSpPr>
        <p:sp>
          <p:nvSpPr>
            <p:cNvPr id="50188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50189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50190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0191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50192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50193" name="AutoShape 2061"/>
            <p:cNvCxnSpPr>
              <a:cxnSpLocks noChangeShapeType="1"/>
              <a:stCxn id="50188" idx="1"/>
              <a:endCxn id="50190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AutoShape 2062"/>
            <p:cNvCxnSpPr>
              <a:cxnSpLocks noChangeShapeType="1"/>
              <a:stCxn id="50190" idx="1"/>
              <a:endCxn id="50191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AutoShape 2063"/>
            <p:cNvCxnSpPr>
              <a:cxnSpLocks noChangeShapeType="1"/>
              <a:stCxn id="50190" idx="3"/>
              <a:endCxn id="50192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AutoShape 2064"/>
            <p:cNvCxnSpPr>
              <a:cxnSpLocks noChangeShapeType="1"/>
              <a:stCxn id="50188" idx="3"/>
              <a:endCxn id="50189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197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50198" name="Rectangle 2066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50199" name="AutoShape 2067"/>
            <p:cNvCxnSpPr>
              <a:cxnSpLocks noChangeShapeType="1"/>
              <a:stCxn id="50197" idx="1"/>
              <a:endCxn id="50198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00" name="AutoShape 2068"/>
            <p:cNvCxnSpPr>
              <a:cxnSpLocks noChangeShapeType="1"/>
              <a:stCxn id="50197" idx="3"/>
              <a:endCxn id="50188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Ellipszis 22"/>
          <p:cNvSpPr/>
          <p:nvPr/>
        </p:nvSpPr>
        <p:spPr>
          <a:xfrm>
            <a:off x="6372225" y="5157788"/>
            <a:ext cx="576263" cy="6477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7019925" y="4797425"/>
            <a:ext cx="576263" cy="50323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5" name="Ellipszis 24"/>
          <p:cNvSpPr/>
          <p:nvPr/>
        </p:nvSpPr>
        <p:spPr>
          <a:xfrm>
            <a:off x="6875463" y="5229225"/>
            <a:ext cx="2268537" cy="1584325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0186" name="Dátum helye 2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1D5267-7C67-47E4-966B-D8163AA203D1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új műveletek</a:t>
            </a:r>
          </a:p>
        </p:txBody>
      </p:sp>
      <p:sp>
        <p:nvSpPr>
          <p:cNvPr id="5222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5222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52229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Fa bejárások: Közép-bal-jobb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KBJ(bf):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nem üres?(bf) akkor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Ki: gyökérelem(bf)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KBJ(balgyerek(bf))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KBJ(jobbgyerek(bf))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hu-HU" altLang="hu-HU"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grpSp>
        <p:nvGrpSpPr>
          <p:cNvPr id="52230" name="Group 2055"/>
          <p:cNvGrpSpPr>
            <a:grpSpLocks/>
          </p:cNvGrpSpPr>
          <p:nvPr/>
        </p:nvGrpSpPr>
        <p:grpSpPr bwMode="auto">
          <a:xfrm>
            <a:off x="6538913" y="4937125"/>
            <a:ext cx="2209800" cy="1371600"/>
            <a:chOff x="2400" y="336"/>
            <a:chExt cx="2115" cy="1395"/>
          </a:xfrm>
        </p:grpSpPr>
        <p:sp>
          <p:nvSpPr>
            <p:cNvPr id="52236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52237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52238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2239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52240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52241" name="AutoShape 2061"/>
            <p:cNvCxnSpPr>
              <a:cxnSpLocks noChangeShapeType="1"/>
              <a:stCxn id="52236" idx="1"/>
              <a:endCxn id="52238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2" name="AutoShape 2062"/>
            <p:cNvCxnSpPr>
              <a:cxnSpLocks noChangeShapeType="1"/>
              <a:stCxn id="52238" idx="1"/>
              <a:endCxn id="52239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3" name="AutoShape 2063"/>
            <p:cNvCxnSpPr>
              <a:cxnSpLocks noChangeShapeType="1"/>
              <a:stCxn id="52238" idx="3"/>
              <a:endCxn id="52240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4" name="AutoShape 2064"/>
            <p:cNvCxnSpPr>
              <a:cxnSpLocks noChangeShapeType="1"/>
              <a:stCxn id="52236" idx="3"/>
              <a:endCxn id="52237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5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52246" name="Rectangle 2066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52247" name="AutoShape 2067"/>
            <p:cNvCxnSpPr>
              <a:cxnSpLocks noChangeShapeType="1"/>
              <a:stCxn id="52245" idx="1"/>
              <a:endCxn id="52246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8" name="AutoShape 2068"/>
            <p:cNvCxnSpPr>
              <a:cxnSpLocks noChangeShapeType="1"/>
              <a:stCxn id="52245" idx="3"/>
              <a:endCxn id="52236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Ellipszis 21"/>
          <p:cNvSpPr/>
          <p:nvPr/>
        </p:nvSpPr>
        <p:spPr>
          <a:xfrm>
            <a:off x="7019925" y="4797425"/>
            <a:ext cx="576263" cy="50323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6372225" y="5157788"/>
            <a:ext cx="576263" cy="6477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6875463" y="5229225"/>
            <a:ext cx="2268537" cy="1584325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2234" name="Dátum helye 24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AD17D4-0840-486A-8429-E377B645641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új műveletek</a:t>
            </a:r>
          </a:p>
        </p:txBody>
      </p:sp>
      <p:sp>
        <p:nvSpPr>
          <p:cNvPr id="5427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5427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54277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 dirty="0">
                <a:sym typeface="Symbol" panose="05050102010706020507" pitchFamily="18" charset="2"/>
              </a:rPr>
              <a:t>Fa bejárások: Bal-jobb-közép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BJK(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nem üres?(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akkor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BJK(balgyerek(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BJK(jobbgyerek(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Ki: gyökérelem(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dirty="0">
                <a:cs typeface="Courier New" panose="02070309020205020404" pitchFamily="49" charset="0"/>
                <a:sym typeface="Symbol" panose="05050102010706020507" pitchFamily="18" charset="2"/>
              </a:rPr>
              <a:t>Alkalmazás: Fa </a:t>
            </a:r>
            <a:r>
              <a:rPr lang="hu-HU" altLang="hu-HU" dirty="0" smtClean="0">
                <a:cs typeface="Courier New" panose="02070309020205020404" pitchFamily="49" charset="0"/>
                <a:sym typeface="Symbol" panose="05050102010706020507" pitchFamily="18" charset="2"/>
              </a:rPr>
              <a:t>törlése, elemszáma</a:t>
            </a:r>
            <a:r>
              <a:rPr lang="hu-HU" altLang="hu-HU" dirty="0">
                <a:cs typeface="Courier New" panose="02070309020205020404" pitchFamily="49" charset="0"/>
                <a:sym typeface="Symbol" panose="05050102010706020507" pitchFamily="18" charset="2"/>
              </a:rPr>
              <a:t>, magassága, ...</a:t>
            </a:r>
          </a:p>
        </p:txBody>
      </p:sp>
      <p:grpSp>
        <p:nvGrpSpPr>
          <p:cNvPr id="54278" name="Group 2055"/>
          <p:cNvGrpSpPr>
            <a:grpSpLocks/>
          </p:cNvGrpSpPr>
          <p:nvPr/>
        </p:nvGrpSpPr>
        <p:grpSpPr bwMode="auto">
          <a:xfrm>
            <a:off x="6538913" y="4937125"/>
            <a:ext cx="2209800" cy="1371600"/>
            <a:chOff x="2400" y="336"/>
            <a:chExt cx="2115" cy="1395"/>
          </a:xfrm>
        </p:grpSpPr>
        <p:sp>
          <p:nvSpPr>
            <p:cNvPr id="54284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54285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54286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4287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54288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54289" name="AutoShape 2061"/>
            <p:cNvCxnSpPr>
              <a:cxnSpLocks noChangeShapeType="1"/>
              <a:stCxn id="54284" idx="1"/>
              <a:endCxn id="54286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0" name="AutoShape 2062"/>
            <p:cNvCxnSpPr>
              <a:cxnSpLocks noChangeShapeType="1"/>
              <a:stCxn id="54286" idx="1"/>
              <a:endCxn id="54287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1" name="AutoShape 2063"/>
            <p:cNvCxnSpPr>
              <a:cxnSpLocks noChangeShapeType="1"/>
              <a:stCxn id="54286" idx="3"/>
              <a:endCxn id="54288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AutoShape 2064"/>
            <p:cNvCxnSpPr>
              <a:cxnSpLocks noChangeShapeType="1"/>
              <a:stCxn id="54284" idx="3"/>
              <a:endCxn id="54285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3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54294" name="Rectangle 2066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54295" name="AutoShape 2067"/>
            <p:cNvCxnSpPr>
              <a:cxnSpLocks noChangeShapeType="1"/>
              <a:stCxn id="54293" idx="1"/>
              <a:endCxn id="54294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2068"/>
            <p:cNvCxnSpPr>
              <a:cxnSpLocks noChangeShapeType="1"/>
              <a:stCxn id="54293" idx="3"/>
              <a:endCxn id="54284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Ellipszis 21"/>
          <p:cNvSpPr/>
          <p:nvPr/>
        </p:nvSpPr>
        <p:spPr>
          <a:xfrm>
            <a:off x="6372225" y="5157788"/>
            <a:ext cx="576263" cy="64770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6875463" y="5229225"/>
            <a:ext cx="2268537" cy="1584325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7019925" y="4797425"/>
            <a:ext cx="576263" cy="50323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4282" name="Dátum helye 24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6C9AA1-A9A0-428D-9990-AA28823D1E6A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új műveletek</a:t>
            </a:r>
          </a:p>
        </p:txBody>
      </p:sp>
      <p:sp>
        <p:nvSpPr>
          <p:cNvPr id="6656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6564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608C7E-3DEE-45F0-B5BB-86B5882F56FD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66565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6566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66567" name="Téglalap 20"/>
          <p:cNvSpPr>
            <a:spLocks noChangeArrowheads="1"/>
          </p:cNvSpPr>
          <p:nvPr/>
        </p:nvSpPr>
        <p:spPr bwMode="auto">
          <a:xfrm>
            <a:off x="323850" y="1484313"/>
            <a:ext cx="86010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hu-HU" altLang="hu-HU" sz="2800" dirty="0">
                <a:cs typeface="Courier New" panose="02070309020205020404" pitchFamily="49" charset="0"/>
              </a:rPr>
              <a:t>Az egyszerű kifejezésfa egy bináris fa, amelynek leveleiben az adatok, nem levélelemeiben pedig a műveletek szerepelnek.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hu-HU" altLang="hu-HU" sz="2800" dirty="0">
                <a:cs typeface="Courier New" panose="02070309020205020404" pitchFamily="49" charset="0"/>
              </a:rPr>
              <a:t>Minden műveletnek pontosan 2 paramétere van.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hu-HU" altLang="hu-HU" sz="2800" dirty="0">
                <a:cs typeface="Courier New" panose="02070309020205020404" pitchFamily="49" charset="0"/>
              </a:rPr>
              <a:t>Példa:</a:t>
            </a:r>
            <a:r>
              <a:rPr lang="hu-HU" altLang="hu-HU" sz="2400" dirty="0">
                <a:cs typeface="Courier New" panose="02070309020205020404" pitchFamily="49" charset="0"/>
              </a:rPr>
              <a:t> 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b/2+a*x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 dirty="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hu-HU" altLang="hu-HU" sz="2800" i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63938" y="3373438"/>
            <a:ext cx="4205287" cy="1639887"/>
            <a:chOff x="1164" y="720"/>
            <a:chExt cx="2196" cy="1011"/>
          </a:xfrm>
        </p:grpSpPr>
        <p:sp>
          <p:nvSpPr>
            <p:cNvPr id="66570" name="Rectangle 5"/>
            <p:cNvSpPr>
              <a:spLocks noChangeArrowheads="1"/>
            </p:cNvSpPr>
            <p:nvPr/>
          </p:nvSpPr>
          <p:spPr bwMode="auto">
            <a:xfrm>
              <a:off x="2067" y="720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+</a:t>
              </a:r>
            </a:p>
          </p:txBody>
        </p:sp>
        <p:sp>
          <p:nvSpPr>
            <p:cNvPr id="66571" name="Rectangle 6"/>
            <p:cNvSpPr>
              <a:spLocks noChangeArrowheads="1"/>
            </p:cNvSpPr>
            <p:nvPr/>
          </p:nvSpPr>
          <p:spPr bwMode="auto">
            <a:xfrm>
              <a:off x="2670" y="1104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*</a:t>
              </a:r>
            </a:p>
          </p:txBody>
        </p:sp>
        <p:sp>
          <p:nvSpPr>
            <p:cNvPr id="66572" name="Rectangle 7"/>
            <p:cNvSpPr>
              <a:spLocks noChangeArrowheads="1"/>
            </p:cNvSpPr>
            <p:nvPr/>
          </p:nvSpPr>
          <p:spPr bwMode="auto">
            <a:xfrm>
              <a:off x="1548" y="1104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/</a:t>
              </a:r>
            </a:p>
          </p:txBody>
        </p:sp>
        <p:sp>
          <p:nvSpPr>
            <p:cNvPr id="66573" name="Rectangle 8"/>
            <p:cNvSpPr>
              <a:spLocks noChangeArrowheads="1"/>
            </p:cNvSpPr>
            <p:nvPr/>
          </p:nvSpPr>
          <p:spPr bwMode="auto">
            <a:xfrm>
              <a:off x="116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66574" name="Rectangle 9"/>
            <p:cNvSpPr>
              <a:spLocks noChangeArrowheads="1"/>
            </p:cNvSpPr>
            <p:nvPr/>
          </p:nvSpPr>
          <p:spPr bwMode="auto">
            <a:xfrm>
              <a:off x="197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66575" name="AutoShape 10"/>
            <p:cNvCxnSpPr>
              <a:cxnSpLocks noChangeShapeType="1"/>
              <a:stCxn id="66570" idx="1"/>
              <a:endCxn id="66572" idx="0"/>
            </p:cNvCxnSpPr>
            <p:nvPr/>
          </p:nvCxnSpPr>
          <p:spPr bwMode="auto">
            <a:xfrm rot="10800000" flipV="1">
              <a:off x="1696" y="842"/>
              <a:ext cx="371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6" name="AutoShape 11"/>
            <p:cNvCxnSpPr>
              <a:cxnSpLocks noChangeShapeType="1"/>
              <a:stCxn id="66572" idx="1"/>
              <a:endCxn id="66573" idx="0"/>
            </p:cNvCxnSpPr>
            <p:nvPr/>
          </p:nvCxnSpPr>
          <p:spPr bwMode="auto">
            <a:xfrm rot="10800000" flipV="1">
              <a:off x="1284" y="1226"/>
              <a:ext cx="264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7" name="AutoShape 12"/>
            <p:cNvCxnSpPr>
              <a:cxnSpLocks noChangeShapeType="1"/>
              <a:stCxn id="66572" idx="3"/>
              <a:endCxn id="66574" idx="0"/>
            </p:cNvCxnSpPr>
            <p:nvPr/>
          </p:nvCxnSpPr>
          <p:spPr bwMode="auto">
            <a:xfrm>
              <a:off x="1843" y="1226"/>
              <a:ext cx="248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8" name="AutoShape 13"/>
            <p:cNvCxnSpPr>
              <a:cxnSpLocks noChangeShapeType="1"/>
              <a:stCxn id="66570" idx="3"/>
              <a:endCxn id="66571" idx="0"/>
            </p:cNvCxnSpPr>
            <p:nvPr/>
          </p:nvCxnSpPr>
          <p:spPr bwMode="auto">
            <a:xfrm>
              <a:off x="2362" y="842"/>
              <a:ext cx="456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9" name="Rectangle 15"/>
            <p:cNvSpPr>
              <a:spLocks noChangeArrowheads="1"/>
            </p:cNvSpPr>
            <p:nvPr/>
          </p:nvSpPr>
          <p:spPr bwMode="auto">
            <a:xfrm>
              <a:off x="2295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a</a:t>
              </a:r>
            </a:p>
          </p:txBody>
        </p:sp>
        <p:cxnSp>
          <p:nvCxnSpPr>
            <p:cNvPr id="66580" name="AutoShape 16"/>
            <p:cNvCxnSpPr>
              <a:cxnSpLocks noChangeShapeType="1"/>
              <a:stCxn id="66571" idx="1"/>
              <a:endCxn id="66579" idx="0"/>
            </p:cNvCxnSpPr>
            <p:nvPr/>
          </p:nvCxnSpPr>
          <p:spPr bwMode="auto">
            <a:xfrm rot="10800000" flipV="1">
              <a:off x="2415" y="1226"/>
              <a:ext cx="255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81" name="Rectangle 18"/>
            <p:cNvSpPr>
              <a:spLocks noChangeArrowheads="1"/>
            </p:cNvSpPr>
            <p:nvPr/>
          </p:nvSpPr>
          <p:spPr bwMode="auto">
            <a:xfrm>
              <a:off x="3120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x</a:t>
              </a:r>
            </a:p>
          </p:txBody>
        </p:sp>
        <p:cxnSp>
          <p:nvCxnSpPr>
            <p:cNvPr id="66582" name="AutoShape 19"/>
            <p:cNvCxnSpPr>
              <a:cxnSpLocks noChangeShapeType="1"/>
              <a:stCxn id="66571" idx="3"/>
              <a:endCxn id="66581" idx="0"/>
            </p:cNvCxnSpPr>
            <p:nvPr/>
          </p:nvCxnSpPr>
          <p:spPr bwMode="auto">
            <a:xfrm>
              <a:off x="2965" y="1226"/>
              <a:ext cx="275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41271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új műveletek</a:t>
            </a:r>
          </a:p>
        </p:txBody>
      </p:sp>
      <p:sp>
        <p:nvSpPr>
          <p:cNvPr id="6861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8612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B10C7F-819E-46D6-B31B-731BB3617C45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68613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8614" name="Téglalap 7"/>
          <p:cNvSpPr>
            <a:spLocks noChangeArrowheads="1"/>
          </p:cNvSpPr>
          <p:nvPr/>
        </p:nvSpPr>
        <p:spPr bwMode="auto">
          <a:xfrm>
            <a:off x="323850" y="1557338"/>
            <a:ext cx="86010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>
                <a:sym typeface="Symbol" panose="05050102010706020507" pitchFamily="18" charset="2"/>
              </a:rPr>
              <a:t>Bal-jobb-közép bejárás alkalmazása – kifejezésfa kiértékelése: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BJK(bf):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nem üres?(balgyerek(bf)) akkor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a:=BJK(balgyerek(bf))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b:=BJK(jobbgyerek(bf))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BJK:=művelet(gyökérelem(bf),a,b)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különben BJK:=gyökérelem(bf)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7163" y="4525963"/>
            <a:ext cx="4205287" cy="1639887"/>
            <a:chOff x="1164" y="720"/>
            <a:chExt cx="2196" cy="1011"/>
          </a:xfrm>
        </p:grpSpPr>
        <p:sp>
          <p:nvSpPr>
            <p:cNvPr id="68617" name="Rectangle 5"/>
            <p:cNvSpPr>
              <a:spLocks noChangeArrowheads="1"/>
            </p:cNvSpPr>
            <p:nvPr/>
          </p:nvSpPr>
          <p:spPr bwMode="auto">
            <a:xfrm>
              <a:off x="2067" y="720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+</a:t>
              </a:r>
            </a:p>
          </p:txBody>
        </p:sp>
        <p:sp>
          <p:nvSpPr>
            <p:cNvPr id="68618" name="Rectangle 6"/>
            <p:cNvSpPr>
              <a:spLocks noChangeArrowheads="1"/>
            </p:cNvSpPr>
            <p:nvPr/>
          </p:nvSpPr>
          <p:spPr bwMode="auto">
            <a:xfrm>
              <a:off x="2670" y="1104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*</a:t>
              </a:r>
            </a:p>
          </p:txBody>
        </p:sp>
        <p:sp>
          <p:nvSpPr>
            <p:cNvPr id="68619" name="Rectangle 7"/>
            <p:cNvSpPr>
              <a:spLocks noChangeArrowheads="1"/>
            </p:cNvSpPr>
            <p:nvPr/>
          </p:nvSpPr>
          <p:spPr bwMode="auto">
            <a:xfrm>
              <a:off x="1548" y="1104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/</a:t>
              </a:r>
            </a:p>
          </p:txBody>
        </p:sp>
        <p:sp>
          <p:nvSpPr>
            <p:cNvPr id="68620" name="Rectangle 8"/>
            <p:cNvSpPr>
              <a:spLocks noChangeArrowheads="1"/>
            </p:cNvSpPr>
            <p:nvPr/>
          </p:nvSpPr>
          <p:spPr bwMode="auto">
            <a:xfrm>
              <a:off x="116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68621" name="Rectangle 9"/>
            <p:cNvSpPr>
              <a:spLocks noChangeArrowheads="1"/>
            </p:cNvSpPr>
            <p:nvPr/>
          </p:nvSpPr>
          <p:spPr bwMode="auto">
            <a:xfrm>
              <a:off x="197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68622" name="AutoShape 10"/>
            <p:cNvCxnSpPr>
              <a:cxnSpLocks noChangeShapeType="1"/>
              <a:stCxn id="68617" idx="1"/>
              <a:endCxn id="68619" idx="0"/>
            </p:cNvCxnSpPr>
            <p:nvPr/>
          </p:nvCxnSpPr>
          <p:spPr bwMode="auto">
            <a:xfrm rot="10800000" flipV="1">
              <a:off x="1696" y="842"/>
              <a:ext cx="371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3" name="AutoShape 11"/>
            <p:cNvCxnSpPr>
              <a:cxnSpLocks noChangeShapeType="1"/>
              <a:stCxn id="68619" idx="1"/>
              <a:endCxn id="68620" idx="0"/>
            </p:cNvCxnSpPr>
            <p:nvPr/>
          </p:nvCxnSpPr>
          <p:spPr bwMode="auto">
            <a:xfrm rot="10800000" flipV="1">
              <a:off x="1284" y="1226"/>
              <a:ext cx="264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4" name="AutoShape 12"/>
            <p:cNvCxnSpPr>
              <a:cxnSpLocks noChangeShapeType="1"/>
              <a:stCxn id="68619" idx="3"/>
              <a:endCxn id="68621" idx="0"/>
            </p:cNvCxnSpPr>
            <p:nvPr/>
          </p:nvCxnSpPr>
          <p:spPr bwMode="auto">
            <a:xfrm>
              <a:off x="1843" y="1226"/>
              <a:ext cx="248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5" name="AutoShape 13"/>
            <p:cNvCxnSpPr>
              <a:cxnSpLocks noChangeShapeType="1"/>
              <a:stCxn id="68617" idx="3"/>
              <a:endCxn id="68618" idx="0"/>
            </p:cNvCxnSpPr>
            <p:nvPr/>
          </p:nvCxnSpPr>
          <p:spPr bwMode="auto">
            <a:xfrm>
              <a:off x="2362" y="842"/>
              <a:ext cx="456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6" name="Rectangle 15"/>
            <p:cNvSpPr>
              <a:spLocks noChangeArrowheads="1"/>
            </p:cNvSpPr>
            <p:nvPr/>
          </p:nvSpPr>
          <p:spPr bwMode="auto">
            <a:xfrm>
              <a:off x="2295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a</a:t>
              </a:r>
            </a:p>
          </p:txBody>
        </p:sp>
        <p:cxnSp>
          <p:nvCxnSpPr>
            <p:cNvPr id="68627" name="AutoShape 16"/>
            <p:cNvCxnSpPr>
              <a:cxnSpLocks noChangeShapeType="1"/>
              <a:stCxn id="68618" idx="1"/>
              <a:endCxn id="68626" idx="0"/>
            </p:cNvCxnSpPr>
            <p:nvPr/>
          </p:nvCxnSpPr>
          <p:spPr bwMode="auto">
            <a:xfrm rot="10800000" flipV="1">
              <a:off x="2415" y="1226"/>
              <a:ext cx="255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8" name="Rectangle 18"/>
            <p:cNvSpPr>
              <a:spLocks noChangeArrowheads="1"/>
            </p:cNvSpPr>
            <p:nvPr/>
          </p:nvSpPr>
          <p:spPr bwMode="auto">
            <a:xfrm>
              <a:off x="3120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x</a:t>
              </a:r>
            </a:p>
          </p:txBody>
        </p:sp>
        <p:cxnSp>
          <p:nvCxnSpPr>
            <p:cNvPr id="68629" name="AutoShape 19"/>
            <p:cNvCxnSpPr>
              <a:cxnSpLocks noChangeShapeType="1"/>
              <a:stCxn id="68618" idx="3"/>
              <a:endCxn id="68628" idx="0"/>
            </p:cNvCxnSpPr>
            <p:nvPr/>
          </p:nvCxnSpPr>
          <p:spPr bwMode="auto">
            <a:xfrm>
              <a:off x="2965" y="1226"/>
              <a:ext cx="275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47085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új műveletek</a:t>
            </a:r>
          </a:p>
        </p:txBody>
      </p:sp>
      <p:sp>
        <p:nvSpPr>
          <p:cNvPr id="5632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5632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56325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Fa törlése (dinamikus láncolással)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Törlés(bf):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nem üres?(bf) akkor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Törlés(balgyerek(bf))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Törlés(jobbgyerek(bf))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Gyökértörlés(bf)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</p:txBody>
      </p:sp>
      <p:sp>
        <p:nvSpPr>
          <p:cNvPr id="56326" name="Téglalap 8"/>
          <p:cNvSpPr>
            <a:spLocks noChangeArrowheads="1"/>
          </p:cNvSpPr>
          <p:nvPr/>
        </p:nvSpPr>
        <p:spPr bwMode="auto">
          <a:xfrm>
            <a:off x="3276600" y="4643438"/>
            <a:ext cx="56515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Gyökértörlés(bf):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Felszabadít(bf); bf:=sehova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</p:txBody>
      </p:sp>
      <p:grpSp>
        <p:nvGrpSpPr>
          <p:cNvPr id="2" name="Group 2055"/>
          <p:cNvGrpSpPr>
            <a:grpSpLocks/>
          </p:cNvGrpSpPr>
          <p:nvPr/>
        </p:nvGrpSpPr>
        <p:grpSpPr bwMode="auto">
          <a:xfrm>
            <a:off x="6754813" y="1409700"/>
            <a:ext cx="2209800" cy="1371600"/>
            <a:chOff x="2400" y="336"/>
            <a:chExt cx="2115" cy="1395"/>
          </a:xfrm>
        </p:grpSpPr>
        <p:sp>
          <p:nvSpPr>
            <p:cNvPr id="56343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56344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56345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6346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56347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56348" name="AutoShape 2061"/>
            <p:cNvCxnSpPr>
              <a:cxnSpLocks noChangeShapeType="1"/>
              <a:stCxn id="56343" idx="1"/>
              <a:endCxn id="56345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9" name="AutoShape 2062"/>
            <p:cNvCxnSpPr>
              <a:cxnSpLocks noChangeShapeType="1"/>
              <a:stCxn id="56345" idx="1"/>
              <a:endCxn id="56346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0" name="AutoShape 2063"/>
            <p:cNvCxnSpPr>
              <a:cxnSpLocks noChangeShapeType="1"/>
              <a:stCxn id="56345" idx="3"/>
              <a:endCxn id="56347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1" name="AutoShape 2064"/>
            <p:cNvCxnSpPr>
              <a:cxnSpLocks noChangeShapeType="1"/>
              <a:stCxn id="56343" idx="3"/>
              <a:endCxn id="56344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2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56353" name="Rectangle 2066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56354" name="AutoShape 2067"/>
            <p:cNvCxnSpPr>
              <a:cxnSpLocks noChangeShapeType="1"/>
              <a:stCxn id="56352" idx="1"/>
              <a:endCxn id="56353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5" name="AutoShape 2068"/>
            <p:cNvCxnSpPr>
              <a:cxnSpLocks noChangeShapeType="1"/>
              <a:stCxn id="56352" idx="3"/>
              <a:endCxn id="56343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055"/>
          <p:cNvGrpSpPr>
            <a:grpSpLocks/>
          </p:cNvGrpSpPr>
          <p:nvPr/>
        </p:nvGrpSpPr>
        <p:grpSpPr bwMode="auto">
          <a:xfrm>
            <a:off x="7218363" y="1412875"/>
            <a:ext cx="1746250" cy="1371600"/>
            <a:chOff x="2844" y="336"/>
            <a:chExt cx="1671" cy="1395"/>
          </a:xfrm>
        </p:grpSpPr>
        <p:sp>
          <p:nvSpPr>
            <p:cNvPr id="56332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56333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56334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6335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56336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56337" name="AutoShape 2061"/>
            <p:cNvCxnSpPr>
              <a:cxnSpLocks noChangeShapeType="1"/>
              <a:stCxn id="56332" idx="1"/>
              <a:endCxn id="56334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AutoShape 2062"/>
            <p:cNvCxnSpPr>
              <a:cxnSpLocks noChangeShapeType="1"/>
              <a:stCxn id="56334" idx="1"/>
              <a:endCxn id="56335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9" name="AutoShape 2063"/>
            <p:cNvCxnSpPr>
              <a:cxnSpLocks noChangeShapeType="1"/>
              <a:stCxn id="56334" idx="3"/>
              <a:endCxn id="56336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0" name="AutoShape 2064"/>
            <p:cNvCxnSpPr>
              <a:cxnSpLocks noChangeShapeType="1"/>
              <a:stCxn id="56332" idx="3"/>
              <a:endCxn id="56333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1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56342" name="AutoShape 2068"/>
            <p:cNvCxnSpPr>
              <a:cxnSpLocks noChangeShapeType="1"/>
              <a:stCxn id="56341" idx="3"/>
              <a:endCxn id="56332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Rectangle 2065"/>
          <p:cNvSpPr>
            <a:spLocks noChangeArrowheads="1"/>
          </p:cNvSpPr>
          <p:nvPr/>
        </p:nvSpPr>
        <p:spPr bwMode="auto">
          <a:xfrm>
            <a:off x="7345363" y="1412875"/>
            <a:ext cx="250825" cy="238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kumimoji="1" lang="hu-HU" altLang="hu-HU" sz="16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56330" name="Dátum helye 35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C8F655-5909-4A4E-B495-44159F394CA8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5837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5837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58373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8" name="Téglalap 7"/>
          <p:cNvSpPr/>
          <p:nvPr/>
        </p:nvSpPr>
        <p:spPr>
          <a:xfrm>
            <a:off x="323850" y="1557338"/>
            <a:ext cx="8569325" cy="3527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Közös tulajdonságok:</a:t>
            </a:r>
            <a:endParaRPr lang="hu-HU" sz="2400" dirty="0">
              <a:sym typeface="Symbol" pitchFamily="18" charset="2"/>
            </a:endParaRP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gyökérelem (vagy kulcsértéke) nagyobb vagy egyenlő minden tőle balra levő elemnél.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gyökérelem (vagy kulcsértéke) kisebb vagy egyenlő minden tőle jobbra levő elemnél.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Keresőfa specialitása: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Nincs két azonos (kulcsú) elem.</a:t>
            </a:r>
          </a:p>
        </p:txBody>
      </p:sp>
      <p:pic>
        <p:nvPicPr>
          <p:cNvPr id="583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137025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2D68D-4913-4A43-9B50-565F6B22815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29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fa: példák</a:t>
            </a:r>
          </a:p>
        </p:txBody>
      </p:sp>
      <p:sp>
        <p:nvSpPr>
          <p:cNvPr id="1126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126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1269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270" name="Téglalap 20"/>
          <p:cNvSpPr>
            <a:spLocks noChangeArrowheads="1"/>
          </p:cNvSpPr>
          <p:nvPr/>
        </p:nvSpPr>
        <p:spPr bwMode="auto">
          <a:xfrm>
            <a:off x="539750" y="1484313"/>
            <a:ext cx="770413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sin(b(i)+a*x)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GB" altLang="hu-HU" sz="2400">
                <a:latin typeface="Courier New" panose="02070309020205020404" pitchFamily="49" charset="0"/>
              </a:rPr>
              <a:t>x:=</a:t>
            </a:r>
            <a:r>
              <a:rPr lang="hu-HU" altLang="hu-HU" sz="2400">
                <a:latin typeface="Courier New" panose="02070309020205020404" pitchFamily="49" charset="0"/>
              </a:rPr>
              <a:t>(</a:t>
            </a:r>
            <a:r>
              <a:rPr lang="en-GB" altLang="hu-HU" sz="2400">
                <a:latin typeface="Courier New" panose="02070309020205020404" pitchFamily="49" charset="0"/>
              </a:rPr>
              <a:t>a+2</a:t>
            </a:r>
            <a:r>
              <a:rPr lang="hu-HU" altLang="hu-HU" sz="2400">
                <a:latin typeface="Courier New" panose="02070309020205020404" pitchFamily="49" charset="0"/>
              </a:rPr>
              <a:t>)</a:t>
            </a:r>
            <a:r>
              <a:rPr lang="en-GB" altLang="hu-HU" sz="2400">
                <a:latin typeface="Courier New" panose="02070309020205020404" pitchFamily="49" charset="0"/>
              </a:rPr>
              <a:t>*b</a:t>
            </a:r>
            <a:endParaRPr lang="hu-HU" altLang="hu-HU" sz="2400" i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40200" y="1700213"/>
            <a:ext cx="4205288" cy="2160587"/>
            <a:chOff x="1164" y="399"/>
            <a:chExt cx="2196" cy="1332"/>
          </a:xfrm>
        </p:grpSpPr>
        <p:sp>
          <p:nvSpPr>
            <p:cNvPr id="11288" name="Rectangle 5"/>
            <p:cNvSpPr>
              <a:spLocks noChangeArrowheads="1"/>
            </p:cNvSpPr>
            <p:nvPr/>
          </p:nvSpPr>
          <p:spPr bwMode="auto">
            <a:xfrm>
              <a:off x="2067" y="720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+</a:t>
              </a:r>
            </a:p>
          </p:txBody>
        </p:sp>
        <p:sp>
          <p:nvSpPr>
            <p:cNvPr id="11289" name="Rectangle 6"/>
            <p:cNvSpPr>
              <a:spLocks noChangeArrowheads="1"/>
            </p:cNvSpPr>
            <p:nvPr/>
          </p:nvSpPr>
          <p:spPr bwMode="auto">
            <a:xfrm>
              <a:off x="2670" y="1104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*</a:t>
              </a:r>
            </a:p>
          </p:txBody>
        </p:sp>
        <p:sp>
          <p:nvSpPr>
            <p:cNvPr id="11290" name="Rectangle 7"/>
            <p:cNvSpPr>
              <a:spLocks noChangeArrowheads="1"/>
            </p:cNvSpPr>
            <p:nvPr/>
          </p:nvSpPr>
          <p:spPr bwMode="auto">
            <a:xfrm>
              <a:off x="1548" y="1104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Ind</a:t>
              </a:r>
            </a:p>
          </p:txBody>
        </p:sp>
        <p:sp>
          <p:nvSpPr>
            <p:cNvPr id="11291" name="Rectangle 8"/>
            <p:cNvSpPr>
              <a:spLocks noChangeArrowheads="1"/>
            </p:cNvSpPr>
            <p:nvPr/>
          </p:nvSpPr>
          <p:spPr bwMode="auto">
            <a:xfrm>
              <a:off x="116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1292" name="Rectangle 9"/>
            <p:cNvSpPr>
              <a:spLocks noChangeArrowheads="1"/>
            </p:cNvSpPr>
            <p:nvPr/>
          </p:nvSpPr>
          <p:spPr bwMode="auto">
            <a:xfrm>
              <a:off x="197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i</a:t>
              </a:r>
            </a:p>
          </p:txBody>
        </p:sp>
        <p:cxnSp>
          <p:nvCxnSpPr>
            <p:cNvPr id="11293" name="AutoShape 10"/>
            <p:cNvCxnSpPr>
              <a:cxnSpLocks noChangeShapeType="1"/>
              <a:stCxn id="11288" idx="1"/>
              <a:endCxn id="11290" idx="0"/>
            </p:cNvCxnSpPr>
            <p:nvPr/>
          </p:nvCxnSpPr>
          <p:spPr bwMode="auto">
            <a:xfrm rot="10800000" flipV="1">
              <a:off x="1696" y="842"/>
              <a:ext cx="371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4" name="AutoShape 11"/>
            <p:cNvCxnSpPr>
              <a:cxnSpLocks noChangeShapeType="1"/>
              <a:stCxn id="11290" idx="1"/>
              <a:endCxn id="11291" idx="0"/>
            </p:cNvCxnSpPr>
            <p:nvPr/>
          </p:nvCxnSpPr>
          <p:spPr bwMode="auto">
            <a:xfrm rot="10800000" flipV="1">
              <a:off x="1284" y="1226"/>
              <a:ext cx="264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5" name="AutoShape 12"/>
            <p:cNvCxnSpPr>
              <a:cxnSpLocks noChangeShapeType="1"/>
              <a:stCxn id="11290" idx="3"/>
              <a:endCxn id="11292" idx="0"/>
            </p:cNvCxnSpPr>
            <p:nvPr/>
          </p:nvCxnSpPr>
          <p:spPr bwMode="auto">
            <a:xfrm>
              <a:off x="1843" y="1226"/>
              <a:ext cx="248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6" name="AutoShape 13"/>
            <p:cNvCxnSpPr>
              <a:cxnSpLocks noChangeShapeType="1"/>
              <a:stCxn id="11288" idx="3"/>
              <a:endCxn id="11289" idx="0"/>
            </p:cNvCxnSpPr>
            <p:nvPr/>
          </p:nvCxnSpPr>
          <p:spPr bwMode="auto">
            <a:xfrm>
              <a:off x="2362" y="842"/>
              <a:ext cx="456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7" name="Rectangle 14"/>
            <p:cNvSpPr>
              <a:spLocks noChangeArrowheads="1"/>
            </p:cNvSpPr>
            <p:nvPr/>
          </p:nvSpPr>
          <p:spPr bwMode="auto">
            <a:xfrm>
              <a:off x="1206" y="399"/>
              <a:ext cx="295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solidFill>
                    <a:srgbClr val="FF3300"/>
                  </a:solidFill>
                  <a:latin typeface="Courier New" panose="02070309020205020404" pitchFamily="49" charset="0"/>
                </a:rPr>
                <a:t>Sin</a:t>
              </a:r>
            </a:p>
          </p:txBody>
        </p:sp>
        <p:sp>
          <p:nvSpPr>
            <p:cNvPr id="11298" name="Rectangle 15"/>
            <p:cNvSpPr>
              <a:spLocks noChangeArrowheads="1"/>
            </p:cNvSpPr>
            <p:nvPr/>
          </p:nvSpPr>
          <p:spPr bwMode="auto">
            <a:xfrm>
              <a:off x="2295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a</a:t>
              </a:r>
            </a:p>
          </p:txBody>
        </p:sp>
        <p:cxnSp>
          <p:nvCxnSpPr>
            <p:cNvPr id="11299" name="AutoShape 16"/>
            <p:cNvCxnSpPr>
              <a:cxnSpLocks noChangeShapeType="1"/>
              <a:stCxn id="11289" idx="1"/>
              <a:endCxn id="11298" idx="0"/>
            </p:cNvCxnSpPr>
            <p:nvPr/>
          </p:nvCxnSpPr>
          <p:spPr bwMode="auto">
            <a:xfrm rot="10800000" flipV="1">
              <a:off x="2415" y="1226"/>
              <a:ext cx="255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0" name="AutoShape 17"/>
            <p:cNvCxnSpPr>
              <a:cxnSpLocks noChangeShapeType="1"/>
              <a:stCxn id="11297" idx="3"/>
              <a:endCxn id="11288" idx="0"/>
            </p:cNvCxnSpPr>
            <p:nvPr/>
          </p:nvCxnSpPr>
          <p:spPr bwMode="auto">
            <a:xfrm>
              <a:off x="1501" y="521"/>
              <a:ext cx="714" cy="19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1" name="Rectangle 18"/>
            <p:cNvSpPr>
              <a:spLocks noChangeArrowheads="1"/>
            </p:cNvSpPr>
            <p:nvPr/>
          </p:nvSpPr>
          <p:spPr bwMode="auto">
            <a:xfrm>
              <a:off x="3120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x</a:t>
              </a:r>
            </a:p>
          </p:txBody>
        </p:sp>
        <p:cxnSp>
          <p:nvCxnSpPr>
            <p:cNvPr id="11302" name="AutoShape 19"/>
            <p:cNvCxnSpPr>
              <a:cxnSpLocks noChangeShapeType="1"/>
              <a:stCxn id="11289" idx="3"/>
              <a:endCxn id="11301" idx="0"/>
            </p:cNvCxnSpPr>
            <p:nvPr/>
          </p:nvCxnSpPr>
          <p:spPr bwMode="auto">
            <a:xfrm>
              <a:off x="2965" y="1226"/>
              <a:ext cx="275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635375" y="4179888"/>
            <a:ext cx="3816350" cy="2057400"/>
            <a:chOff x="2400" y="336"/>
            <a:chExt cx="2115" cy="1395"/>
          </a:xfrm>
        </p:grpSpPr>
        <p:sp>
          <p:nvSpPr>
            <p:cNvPr id="11275" name="Rectangle 21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*</a:t>
              </a:r>
            </a:p>
          </p:txBody>
        </p:sp>
        <p:sp>
          <p:nvSpPr>
            <p:cNvPr id="11276" name="Rectangle 22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1277" name="Rectangle 23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 b="1">
                  <a:solidFill>
                    <a:srgbClr val="FF3300"/>
                  </a:solidFill>
                  <a:latin typeface="Courier New" panose="02070309020205020404" pitchFamily="49" charset="0"/>
                </a:rPr>
                <a:t>+</a:t>
              </a:r>
            </a:p>
          </p:txBody>
        </p:sp>
        <p:sp>
          <p:nvSpPr>
            <p:cNvPr id="11278" name="Rectangle 24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1279" name="Rectangle 25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1280" name="AutoShape 26"/>
            <p:cNvCxnSpPr>
              <a:cxnSpLocks noChangeShapeType="1"/>
              <a:stCxn id="11275" idx="1"/>
              <a:endCxn id="11277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27"/>
            <p:cNvCxnSpPr>
              <a:cxnSpLocks noChangeShapeType="1"/>
              <a:stCxn id="11277" idx="1"/>
              <a:endCxn id="11278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28"/>
            <p:cNvCxnSpPr>
              <a:cxnSpLocks noChangeShapeType="1"/>
              <a:stCxn id="11277" idx="3"/>
              <a:endCxn id="11279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29"/>
            <p:cNvCxnSpPr>
              <a:cxnSpLocks noChangeShapeType="1"/>
              <a:stCxn id="11275" idx="3"/>
              <a:endCxn id="11276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4" name="Rectangle 30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solidFill>
                    <a:srgbClr val="FF3300"/>
                  </a:solidFill>
                  <a:latin typeface="Courier New" panose="02070309020205020404" pitchFamily="49" charset="0"/>
                </a:rPr>
                <a:t>:=</a:t>
              </a:r>
            </a:p>
          </p:txBody>
        </p:sp>
        <p:sp>
          <p:nvSpPr>
            <p:cNvPr id="11285" name="Rectangle 31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x</a:t>
              </a:r>
            </a:p>
          </p:txBody>
        </p:sp>
        <p:cxnSp>
          <p:nvCxnSpPr>
            <p:cNvPr id="11286" name="AutoShape 32"/>
            <p:cNvCxnSpPr>
              <a:cxnSpLocks noChangeShapeType="1"/>
              <a:stCxn id="11284" idx="1"/>
              <a:endCxn id="11285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33"/>
            <p:cNvCxnSpPr>
              <a:cxnSpLocks noChangeShapeType="1"/>
              <a:stCxn id="11284" idx="3"/>
              <a:endCxn id="11275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73" name="Dátum helye 3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CD72D3-18EC-47E6-BE35-F329BE3DD1B5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6041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042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0421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8" name="Téglalap 7"/>
          <p:cNvSpPr/>
          <p:nvPr/>
        </p:nvSpPr>
        <p:spPr>
          <a:xfrm>
            <a:off x="323850" y="1340768"/>
            <a:ext cx="85693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keresőfa új műveletei:</a:t>
            </a:r>
            <a:endParaRPr lang="hu-HU" sz="2400" dirty="0">
              <a:sym typeface="Symbol" pitchFamily="18" charset="2"/>
            </a:endParaRP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keresés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beillesztés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törlés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 smtClean="0">
                <a:sym typeface="Symbol" pitchFamily="18" charset="2"/>
              </a:rPr>
              <a:t>kiegyensúlyozás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Megjegyzés: Ha egy halmazra az </a:t>
            </a:r>
            <a:r>
              <a:rPr lang="hu-HU" sz="2800" i="1" dirty="0">
                <a:sym typeface="Symbol" pitchFamily="18" charset="2"/>
              </a:rPr>
              <a:t>eleme?</a:t>
            </a:r>
            <a:r>
              <a:rPr lang="hu-HU" sz="2800" dirty="0">
                <a:sym typeface="Symbol" pitchFamily="18" charset="2"/>
              </a:rPr>
              <a:t>, </a:t>
            </a:r>
            <a:r>
              <a:rPr lang="hu-HU" sz="2800" i="1" dirty="0">
                <a:sym typeface="Symbol" pitchFamily="18" charset="2"/>
              </a:rPr>
              <a:t>elem hozzávétele</a:t>
            </a:r>
            <a:r>
              <a:rPr lang="hu-HU" sz="2800" dirty="0">
                <a:sym typeface="Symbol" pitchFamily="18" charset="2"/>
              </a:rPr>
              <a:t>, illetve </a:t>
            </a:r>
            <a:r>
              <a:rPr lang="hu-HU" sz="2800" i="1" dirty="0">
                <a:sym typeface="Symbol" pitchFamily="18" charset="2"/>
              </a:rPr>
              <a:t>elem törlése</a:t>
            </a:r>
            <a:r>
              <a:rPr lang="hu-HU" sz="2800" dirty="0">
                <a:sym typeface="Symbol" pitchFamily="18" charset="2"/>
              </a:rPr>
              <a:t> művelet szükséges, akkor a halmazt ábrázolhatjuk keresőfával – azaz megkaptuk a halmaz típus egy újabb ábrázolását!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endParaRPr lang="hu-HU" sz="2800" dirty="0">
              <a:sym typeface="Symbol" pitchFamily="18" charset="2"/>
            </a:endParaRPr>
          </a:p>
        </p:txBody>
      </p:sp>
      <p:sp>
        <p:nvSpPr>
          <p:cNvPr id="60423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AA4CAA-33E0-4404-ACF7-454023A2AB4D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62468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2469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2470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62471" name="Téglalap 7"/>
          <p:cNvSpPr>
            <a:spLocks noChangeArrowheads="1"/>
          </p:cNvSpPr>
          <p:nvPr/>
        </p:nvSpPr>
        <p:spPr bwMode="auto">
          <a:xfrm>
            <a:off x="71438" y="1412875"/>
            <a:ext cx="907256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Keresés(k,kf):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Üres?(kf)esetén	Keresés:=kf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k&lt;gyökérelem(kf).kulcs 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Keresés:=Keresés(k,balgyerek(kf))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k&gt;gyökérelem(kf).kulcs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Keresés:=Keresés(k,jobbgyerek(kf))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k=gyökérelem(kf).kulcs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Keresés:=kf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 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4292600"/>
            <a:ext cx="12573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41B18F-71C9-4EA0-AA61-79964B30E3C5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6451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451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4517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64518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Beillesztés(e,kf):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Üres?(kf)esetén kf:=egyeleműfa(e) 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e.kulcs&lt;gyökérelem(kf).kulcs 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Beillesztés(e,balgyerek(kf))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e.kulcs&gt;gyökérelem(kf).kulcs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Beillesztés(e,jobbgyerek(kf))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 </a:t>
            </a:r>
          </a:p>
        </p:txBody>
      </p:sp>
      <p:pic>
        <p:nvPicPr>
          <p:cNvPr id="645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076700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4365625"/>
            <a:ext cx="711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217B6B-12A8-4229-B00E-B629275D9FE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7412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008234-04F9-4C64-B076-5F77520A4D42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17413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7414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7415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b="1">
                <a:cs typeface="Courier New" panose="02070309020205020404" pitchFamily="49" charset="0"/>
                <a:sym typeface="Symbol" panose="05050102010706020507" pitchFamily="18" charset="2"/>
              </a:rPr>
              <a:t>Törlés</a:t>
            </a:r>
          </a:p>
        </p:txBody>
      </p:sp>
      <p:graphicFrame>
        <p:nvGraphicFramePr>
          <p:cNvPr id="17416" name="Objektum 1"/>
          <p:cNvGraphicFramePr>
            <a:graphicFrameLocks noChangeAspect="1"/>
          </p:cNvGraphicFramePr>
          <p:nvPr/>
        </p:nvGraphicFramePr>
        <p:xfrm>
          <a:off x="-3175" y="2924175"/>
          <a:ext cx="3265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0" name="CorelDRAW" r:id="rId4" imgW="3264976" imgH="2459935" progId="CorelDraw.Graphic.20">
                  <p:embed/>
                </p:oleObj>
              </mc:Choice>
              <mc:Fallback>
                <p:oleObj name="CorelDRAW" r:id="rId4" imgW="3264976" imgH="2459935" progId="CorelDraw.Graphic.20">
                  <p:embed/>
                  <p:pic>
                    <p:nvPicPr>
                      <p:cNvPr id="17416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2924175"/>
                        <a:ext cx="3265488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7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68725"/>
            <a:ext cx="31162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8" name="Objektum 4"/>
          <p:cNvGraphicFramePr>
            <a:graphicFrameLocks noChangeAspect="1"/>
          </p:cNvGraphicFramePr>
          <p:nvPr/>
        </p:nvGraphicFramePr>
        <p:xfrm>
          <a:off x="3611563" y="1628775"/>
          <a:ext cx="28321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CorelDRAW" r:id="rId7" imgW="2832746" imgH="2305458" progId="CorelDraw.Graphic.20">
                  <p:embed/>
                </p:oleObj>
              </mc:Choice>
              <mc:Fallback>
                <p:oleObj name="CorelDRAW" r:id="rId7" imgW="2832746" imgH="2305458" progId="CorelDraw.Graphic.20">
                  <p:embed/>
                  <p:pic>
                    <p:nvPicPr>
                      <p:cNvPr id="17418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1628775"/>
                        <a:ext cx="28321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05687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6656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656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6565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66566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Törlés(k,kf):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k&lt;gyökérelem(kf).kulcs 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Törlés(k,balgyerek(kf))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k&gt;gyökérelem(kf).kulcs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Törlés(k,jobbgyerek(kf))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k=gyökérelem(kf).kulcs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Gyökértörlés(k,kf)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 </a:t>
            </a:r>
          </a:p>
        </p:txBody>
      </p:sp>
      <p:sp>
        <p:nvSpPr>
          <p:cNvPr id="6656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8745A-12A4-40E2-BD6C-E7A361F2C158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6861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6861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68613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68614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  <a:tab pos="4286250" algn="l"/>
                <a:tab pos="48577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2">
              <a:spcBef>
                <a:spcPct val="10000"/>
              </a:spcBef>
              <a:spcAft>
                <a:spcPts val="300"/>
              </a:spcAft>
              <a:buFontTx/>
              <a:buNone/>
            </a:pPr>
            <a:r>
              <a:rPr lang="da-DK" altLang="hu-HU" sz="3200"/>
              <a:t>A megoldandó estek: a törlendő</a:t>
            </a:r>
          </a:p>
          <a:p>
            <a:pPr lvl="3">
              <a:spcBef>
                <a:spcPct val="10000"/>
              </a:spcBef>
              <a:spcAft>
                <a:spcPts val="300"/>
              </a:spcAft>
            </a:pPr>
            <a:r>
              <a:rPr lang="da-DK" altLang="hu-HU" sz="2800"/>
              <a:t>levélelem</a:t>
            </a:r>
          </a:p>
          <a:p>
            <a:pPr lvl="3">
              <a:spcBef>
                <a:spcPct val="10000"/>
              </a:spcBef>
              <a:spcAft>
                <a:spcPts val="300"/>
              </a:spcAft>
            </a:pPr>
            <a:r>
              <a:rPr lang="da-DK" altLang="hu-HU" sz="2800"/>
              <a:t>nincs jobboldali részfája</a:t>
            </a:r>
          </a:p>
          <a:p>
            <a:pPr lvl="3">
              <a:spcBef>
                <a:spcPct val="10000"/>
              </a:spcBef>
              <a:spcAft>
                <a:spcPts val="300"/>
              </a:spcAft>
            </a:pPr>
            <a:r>
              <a:rPr lang="da-DK" altLang="hu-HU" sz="2800"/>
              <a:t>nincs baloldali részfája</a:t>
            </a:r>
          </a:p>
          <a:p>
            <a:pPr lvl="3">
              <a:spcBef>
                <a:spcPct val="10000"/>
              </a:spcBef>
              <a:spcAft>
                <a:spcPts val="300"/>
              </a:spcAft>
            </a:pPr>
            <a:r>
              <a:rPr lang="da-DK" altLang="hu-HU" sz="2800"/>
              <a:t>egyik részfája sem üres</a:t>
            </a:r>
          </a:p>
        </p:txBody>
      </p:sp>
      <p:sp>
        <p:nvSpPr>
          <p:cNvPr id="6861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F37C56-526D-4B0F-AEED-10438E7BF1CF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graphicFrame>
        <p:nvGraphicFramePr>
          <p:cNvPr id="9" name="Objektum 1"/>
          <p:cNvGraphicFramePr>
            <a:graphicFrameLocks noChangeAspect="1"/>
          </p:cNvGraphicFramePr>
          <p:nvPr/>
        </p:nvGraphicFramePr>
        <p:xfrm>
          <a:off x="4787900" y="2708275"/>
          <a:ext cx="28321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CorelDRAW" r:id="rId4" imgW="2832746" imgH="2305458" progId="CorelDraw.Graphic.20">
                  <p:embed/>
                </p:oleObj>
              </mc:Choice>
              <mc:Fallback>
                <p:oleObj name="CorelDRAW" r:id="rId4" imgW="2832746" imgH="2305458" progId="CorelDraw.Graphic.20">
                  <p:embed/>
                  <p:pic>
                    <p:nvPicPr>
                      <p:cNvPr id="21512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708275"/>
                        <a:ext cx="28321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137025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keresés</a:t>
            </a:r>
          </a:p>
        </p:txBody>
      </p:sp>
      <p:sp>
        <p:nvSpPr>
          <p:cNvPr id="31748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1749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E01E7A-1A74-40DB-B27E-DBA26A3EA957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3175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1751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27655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keresőfa műveletei módosítása:</a:t>
            </a:r>
          </a:p>
          <a:p>
            <a:pPr marL="268288" lvl="1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legkisebb elem – a fa </a:t>
            </a:r>
            <a:r>
              <a:rPr lang="hu-HU" altLang="hu-HU" sz="2800" dirty="0" err="1">
                <a:sym typeface="Symbol" pitchFamily="18" charset="2"/>
              </a:rPr>
              <a:t>legbaloldalibb</a:t>
            </a:r>
            <a:r>
              <a:rPr lang="hu-HU" altLang="hu-HU" sz="2800" dirty="0">
                <a:sym typeface="Symbol" pitchFamily="18" charset="2"/>
              </a:rPr>
              <a:t> eleme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minimum(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):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p:=kf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Ciklus amíg nem üres?(balgyerek(p))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p:=balgyerek(p)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Ciklus vége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minimum:=p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Függvény vége.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endParaRPr lang="hu-HU" altLang="hu-HU" sz="2400" dirty="0">
              <a:sym typeface="Symbol" pitchFamily="18" charset="2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840793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137025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keresés</a:t>
            </a:r>
          </a:p>
        </p:txBody>
      </p:sp>
      <p:sp>
        <p:nvSpPr>
          <p:cNvPr id="33796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3797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C2DC5A-6BE1-4C57-B58E-A541DCAC5E9F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3379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3799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27655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keresőfa műveletei módosítása:</a:t>
            </a:r>
          </a:p>
          <a:p>
            <a:pPr marL="268288" lvl="1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Adott elemet követő elem (ismerni kell minden elemre a szülőt is): </a:t>
            </a:r>
          </a:p>
          <a:p>
            <a:pPr marL="725488" lvl="2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Ha van jobb-gyereke, akkor a jobboldali ág </a:t>
            </a:r>
            <a:r>
              <a:rPr lang="hu-HU" altLang="hu-HU" sz="2800" dirty="0" err="1">
                <a:sym typeface="Symbol" pitchFamily="18" charset="2"/>
              </a:rPr>
              <a:t>legbaloldalibb</a:t>
            </a:r>
            <a:r>
              <a:rPr lang="hu-HU" altLang="hu-HU" sz="2800" dirty="0">
                <a:sym typeface="Symbol" pitchFamily="18" charset="2"/>
              </a:rPr>
              <a:t> eleme (pl. 30 </a:t>
            </a:r>
            <a:r>
              <a:rPr lang="hu-HU" altLang="hu-HU" sz="2800" dirty="0">
                <a:sym typeface="Symbol"/>
              </a:rPr>
              <a:t> 35)</a:t>
            </a:r>
            <a:r>
              <a:rPr lang="hu-HU" altLang="hu-HU" sz="2800" dirty="0">
                <a:sym typeface="Symbol" pitchFamily="18" charset="2"/>
              </a:rPr>
              <a:t>.</a:t>
            </a:r>
          </a:p>
          <a:p>
            <a:pPr marL="725488" lvl="2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Ha nincs jobb-gyereke, akkor az utolsó </a:t>
            </a:r>
            <a:br>
              <a:rPr lang="hu-HU" altLang="hu-HU" sz="2800" dirty="0">
                <a:sym typeface="Symbol" pitchFamily="18" charset="2"/>
              </a:rPr>
            </a:br>
            <a:r>
              <a:rPr lang="hu-HU" altLang="hu-HU" sz="2800" dirty="0">
                <a:sym typeface="Symbol" pitchFamily="18" charset="2"/>
              </a:rPr>
              <a:t>szülő, ahol keresésnél balra léptünk </a:t>
            </a:r>
            <a:br>
              <a:rPr lang="hu-HU" altLang="hu-HU" sz="2800" dirty="0">
                <a:sym typeface="Symbol" pitchFamily="18" charset="2"/>
              </a:rPr>
            </a:br>
            <a:r>
              <a:rPr lang="hu-HU" altLang="hu-HU" sz="2800" dirty="0">
                <a:sym typeface="Symbol" pitchFamily="18" charset="2"/>
              </a:rPr>
              <a:t>(pl. 28 </a:t>
            </a:r>
            <a:r>
              <a:rPr lang="hu-HU" altLang="hu-HU" sz="2800" dirty="0">
                <a:sym typeface="Symbol"/>
              </a:rPr>
              <a:t> 30).</a:t>
            </a:r>
            <a:endParaRPr lang="da-DK" altLang="hu-HU" sz="2800" dirty="0">
              <a:sym typeface="Symbol" pitchFamily="18" charset="2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400610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137025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keresés</a:t>
            </a:r>
          </a:p>
        </p:txBody>
      </p:sp>
      <p:sp>
        <p:nvSpPr>
          <p:cNvPr id="35844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5845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C4670-147B-450E-AB93-A39151D7239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3584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5847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35848" name="Téglalap 7"/>
          <p:cNvSpPr>
            <a:spLocks noChangeArrowheads="1"/>
          </p:cNvSpPr>
          <p:nvPr/>
        </p:nvSpPr>
        <p:spPr bwMode="auto">
          <a:xfrm>
            <a:off x="0" y="1557338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következő(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):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Ha nem üres?(jobbgyerek(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akkor következő:=minimum(jobbgyerek(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különben s:=szülő(kf)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hu-HU" altLang="hu-HU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Ciklus amíg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s≠sehova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és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=jobbgyerek(s)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</a:t>
            </a:r>
            <a:r>
              <a:rPr lang="hu-HU" altLang="hu-HU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:=s; s:=szülő(s)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hu-HU" altLang="hu-HU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Ciklus vége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hu-HU" altLang="hu-HU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következő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:=s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endParaRPr lang="hu-HU" altLang="hu-HU" sz="2400" dirty="0">
              <a:sym typeface="Symbol" panose="05050102010706020507" pitchFamily="18" charset="2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787903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137025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keresés</a:t>
            </a:r>
          </a:p>
        </p:txBody>
      </p:sp>
      <p:sp>
        <p:nvSpPr>
          <p:cNvPr id="37892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7893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D9FC5A-38C3-499D-9F4E-E6E6761CE147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3789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7895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27655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keresőfa műveletei módosítása:</a:t>
            </a:r>
          </a:p>
          <a:p>
            <a:pPr marL="268288" lvl="1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Adott értéket követő elem (ismerni kell minden elemre a szülőt is): </a:t>
            </a:r>
          </a:p>
          <a:p>
            <a:pPr marL="725488" lvl="2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Ha balra lépünk ki a fából, akkor amelyik elemből kiléptünk (pl. 21 </a:t>
            </a:r>
            <a:r>
              <a:rPr lang="hu-HU" altLang="hu-HU" sz="2800" dirty="0">
                <a:sym typeface="Symbol"/>
              </a:rPr>
              <a:t> 22)</a:t>
            </a:r>
            <a:r>
              <a:rPr lang="hu-HU" altLang="hu-HU" sz="2800" dirty="0">
                <a:sym typeface="Symbol" pitchFamily="18" charset="2"/>
              </a:rPr>
              <a:t>.</a:t>
            </a:r>
          </a:p>
          <a:p>
            <a:pPr marL="725488" lvl="2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Ha jobbra lépünk ki a fából, akkor az </a:t>
            </a:r>
            <a:br>
              <a:rPr lang="hu-HU" altLang="hu-HU" sz="2800" dirty="0">
                <a:sym typeface="Symbol" pitchFamily="18" charset="2"/>
              </a:rPr>
            </a:br>
            <a:r>
              <a:rPr lang="hu-HU" altLang="hu-HU" sz="2800" dirty="0">
                <a:sym typeface="Symbol" pitchFamily="18" charset="2"/>
              </a:rPr>
              <a:t>utolsó szülő, ahol keresésnél balra </a:t>
            </a:r>
            <a:br>
              <a:rPr lang="hu-HU" altLang="hu-HU" sz="2800" dirty="0">
                <a:sym typeface="Symbol" pitchFamily="18" charset="2"/>
              </a:rPr>
            </a:br>
            <a:r>
              <a:rPr lang="hu-HU" altLang="hu-HU" sz="2800" dirty="0">
                <a:sym typeface="Symbol" pitchFamily="18" charset="2"/>
              </a:rPr>
              <a:t>léptünk (pl. 29 </a:t>
            </a:r>
            <a:r>
              <a:rPr lang="hu-HU" altLang="hu-HU" sz="2800" dirty="0">
                <a:sym typeface="Symbol"/>
              </a:rPr>
              <a:t> 30).</a:t>
            </a:r>
            <a:endParaRPr lang="da-DK" altLang="hu-HU" sz="2800" dirty="0">
              <a:sym typeface="Symbol" pitchFamily="18" charset="2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39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57073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fa: példák</a:t>
            </a:r>
          </a:p>
        </p:txBody>
      </p:sp>
      <p:sp>
        <p:nvSpPr>
          <p:cNvPr id="1331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331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3317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3318" name="Téglalap 20"/>
          <p:cNvSpPr>
            <a:spLocks noChangeArrowheads="1"/>
          </p:cNvSpPr>
          <p:nvPr/>
        </p:nvSpPr>
        <p:spPr bwMode="auto">
          <a:xfrm>
            <a:off x="539750" y="1484313"/>
            <a:ext cx="770413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hu-HU" altLang="hu-HU" i="1"/>
              <a:t>John Ronald Reuel Tolkien családfája</a:t>
            </a:r>
            <a:endParaRPr lang="hu-HU" altLang="hu-HU"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hu-HU" altLang="hu-HU" sz="2800" i="1"/>
          </a:p>
        </p:txBody>
      </p:sp>
      <p:pic>
        <p:nvPicPr>
          <p:cNvPr id="13319" name="Picture 10" descr="tolkfamtre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74850"/>
            <a:ext cx="8489950" cy="426243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4CA503-C9E9-4DA5-B579-168A82BCF0D0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kiválogatás</a:t>
            </a: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39940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C260C-6E0D-48AF-856A-6B7FA638C2FB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39941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39942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27655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A és B közötti összes elem kiválogatása egy sorba, </a:t>
            </a:r>
            <a:r>
              <a:rPr lang="hu-HU" altLang="hu-HU" sz="2800" dirty="0" err="1">
                <a:sym typeface="Symbol" pitchFamily="18" charset="2"/>
              </a:rPr>
              <a:t>növekvően</a:t>
            </a:r>
            <a:r>
              <a:rPr lang="hu-HU" altLang="hu-HU" sz="2800" dirty="0">
                <a:sym typeface="Symbol" pitchFamily="18" charset="2"/>
              </a:rPr>
              <a:t>.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 smtClean="0">
                <a:sym typeface="Symbol" pitchFamily="18" charset="2"/>
              </a:rPr>
              <a:t>Esetek (a gyökérelemhez képest):</a:t>
            </a:r>
            <a:endParaRPr lang="hu-HU" altLang="hu-HU" sz="2800" dirty="0">
              <a:sym typeface="Symbol" pitchFamily="18" charset="2"/>
            </a:endParaRPr>
          </a:p>
          <a:p>
            <a:pPr lvl="1" indent="-4572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10..25</a:t>
            </a:r>
          </a:p>
          <a:p>
            <a:pPr lvl="1" indent="-4572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15..30</a:t>
            </a:r>
          </a:p>
          <a:p>
            <a:pPr lvl="1" indent="-4572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40..50</a:t>
            </a:r>
          </a:p>
          <a:p>
            <a:pPr lvl="1" indent="-4572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30..45</a:t>
            </a:r>
          </a:p>
          <a:p>
            <a:pPr lvl="1" indent="-4572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20..40</a:t>
            </a:r>
            <a:endParaRPr lang="da-DK" altLang="hu-HU" sz="2400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pic>
        <p:nvPicPr>
          <p:cNvPr id="399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137025"/>
            <a:ext cx="2933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81711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kiválogatás</a:t>
            </a:r>
          </a:p>
        </p:txBody>
      </p: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41988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468835-E12F-459E-B7D9-22291B772D83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41989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27655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keresőfa műveletei módosítása:</a:t>
            </a:r>
          </a:p>
          <a:p>
            <a:pPr marL="268288" lvl="1" indent="-2682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altLang="hu-HU" sz="2800" dirty="0">
                <a:sym typeface="Symbol" pitchFamily="18" charset="2"/>
              </a:rPr>
              <a:t>A és B közötti összes elem kiválogatása egy sorba, </a:t>
            </a:r>
            <a:r>
              <a:rPr lang="hu-HU" altLang="hu-HU" sz="2800" dirty="0" err="1">
                <a:sym typeface="Symbol" pitchFamily="18" charset="2"/>
              </a:rPr>
              <a:t>növekvően</a:t>
            </a:r>
            <a:r>
              <a:rPr lang="hu-HU" altLang="hu-HU" sz="2800" dirty="0">
                <a:sym typeface="Symbol" pitchFamily="18" charset="2"/>
              </a:rPr>
              <a:t>.</a:t>
            </a:r>
            <a:endParaRPr lang="da-DK" altLang="hu-HU" sz="2800" dirty="0">
              <a:sym typeface="Symbol" pitchFamily="18" charset="2"/>
            </a:endParaRP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Kiválogatás(a,b,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):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Ha nem üres?(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 akkor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Ha b&lt;gyökérelem(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).kulcs akkor 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Kiválogatás(a,b,balgyerek(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különben ha a&gt;gyökérelem(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).kulcs akkor 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Kiválogatás(a,b,jobbgyerek(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különben ha b=gyökérelem(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).kulcs akkor 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Kiválogatás(a,b,balgyerek(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Sorba(gyökérelem(</a:t>
            </a:r>
            <a:r>
              <a:rPr lang="hu-HU" alt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kf</a:t>
            </a: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     ...</a:t>
            </a:r>
            <a:br>
              <a:rPr lang="hu-HU" alt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endParaRPr lang="hu-HU" altLang="hu-HU" sz="2400" dirty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57" y="4992552"/>
            <a:ext cx="1701090" cy="13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615201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  <a:br>
              <a:rPr lang="hu-HU" altLang="hu-HU" smtClean="0"/>
            </a:br>
            <a:r>
              <a:rPr lang="hu-HU" altLang="hu-HU" smtClean="0"/>
              <a:t>kiválogatás</a:t>
            </a:r>
          </a:p>
        </p:txBody>
      </p:sp>
      <p:sp>
        <p:nvSpPr>
          <p:cNvPr id="4403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44036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960F5E-C1D9-4636-9CC0-9A00F1A62C51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44037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44038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44039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különben ha a=gyökérelem(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).kulcs akkor 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Sorba(gyökérelem(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Kiválogatás(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a,b,jobbgyerek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különben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Kiválogatás(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a,gyökérelem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).kulcs,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     balgyerek(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Sorba(gyökérelem(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Kiválogatás(gyökérelem(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).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kulcs,b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      jobbgyerek(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Elágazások vége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519512" cy="2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527525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7475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7475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" name="Téglalap 7"/>
          <p:cNvSpPr/>
          <p:nvPr/>
        </p:nvSpPr>
        <p:spPr>
          <a:xfrm>
            <a:off x="71438" y="1557338"/>
            <a:ext cx="9072562" cy="2806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cs typeface="Courier New" pitchFamily="49" charset="0"/>
                <a:sym typeface="Symbol" pitchFamily="18" charset="2"/>
              </a:rPr>
              <a:t>A rendezőfa új műveletei: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cs typeface="Courier New" pitchFamily="49" charset="0"/>
                <a:sym typeface="Symbol" pitchFamily="18" charset="2"/>
              </a:rPr>
              <a:t>beillesztés (majdnem azonos a keresőfával – de itt lehetnek egyforma értékű elemek)</a:t>
            </a:r>
          </a:p>
          <a:p>
            <a:pPr marL="357188" lvl="1" indent="-357188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 err="1">
                <a:cs typeface="Courier New" pitchFamily="49" charset="0"/>
                <a:sym typeface="Symbol" pitchFamily="18" charset="2"/>
              </a:rPr>
              <a:t>BKJ-bejárás</a:t>
            </a:r>
            <a:endParaRPr lang="hu-HU" sz="2800" dirty="0">
              <a:cs typeface="Courier New" pitchFamily="49" charset="0"/>
              <a:sym typeface="Symbol" pitchFamily="18" charset="2"/>
            </a:endParaRP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cs typeface="Courier New" pitchFamily="49" charset="0"/>
                <a:sym typeface="Symbol" pitchFamily="18" charset="2"/>
              </a:rPr>
              <a:t>Megjegyzés: Itt törlés művelet nincs, a fát egyszer építjük fel, bejárjuk, majd a tejes fát törölhetjük.</a:t>
            </a:r>
          </a:p>
        </p:txBody>
      </p:sp>
      <p:sp>
        <p:nvSpPr>
          <p:cNvPr id="74758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80F907-9F74-4F7C-AE83-B01F3EDFEA4D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Kereső- és rendezőfák</a:t>
            </a:r>
          </a:p>
        </p:txBody>
      </p:sp>
      <p:sp>
        <p:nvSpPr>
          <p:cNvPr id="7680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7680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76805" name="Rectangle 26"/>
          <p:cNvSpPr>
            <a:spLocks noChangeArrowheads="1"/>
          </p:cNvSpPr>
          <p:nvPr/>
        </p:nvSpPr>
        <p:spPr bwMode="auto">
          <a:xfrm>
            <a:off x="3276600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76806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Beillesztés(e,kf):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Üres?(kf) esetén kf:=egyeleműfa(e)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e.kulcs</a:t>
            </a:r>
            <a:r>
              <a:rPr lang="hu-HU" altLang="hu-HU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≤</a:t>
            </a: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gyökérelem(kf).kulcs 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Beillesztés(e,balgyerek(kf))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e.kulcs&gt;gyökérelem(kf).kulcs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esetén Beillesztés(e,jobbgyerek(kf))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Elágazás vége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 </a:t>
            </a:r>
          </a:p>
        </p:txBody>
      </p:sp>
      <p:sp>
        <p:nvSpPr>
          <p:cNvPr id="7680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D8895E-B868-453E-90C2-00B7B06786E3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Fák</a:t>
            </a:r>
          </a:p>
        </p:txBody>
      </p:sp>
      <p:sp>
        <p:nvSpPr>
          <p:cNvPr id="7885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7885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" name="Téglalap 7"/>
          <p:cNvSpPr/>
          <p:nvPr/>
        </p:nvSpPr>
        <p:spPr>
          <a:xfrm>
            <a:off x="71438" y="1557338"/>
            <a:ext cx="9072562" cy="4081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latin typeface="+mn-lt"/>
                <a:cs typeface="Courier New" pitchFamily="49" charset="0"/>
                <a:sym typeface="Symbol" pitchFamily="18" charset="2"/>
              </a:rPr>
              <a:t>Néhány speciális fa művelet: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elemszám(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Ha üres?(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 akkor elemszám:=0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különben elemszám:=1+elemszám(balgyerek(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))+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          elemszám(jobbgyerek(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Függvény vége.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magas(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Ha üres?(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 akkor magas:=0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különben magas:=1+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max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(magas(balgyerek(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)),</a:t>
            </a:r>
            <a:b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           magas(jobbgyerek(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Függvény vége.</a:t>
            </a:r>
          </a:p>
        </p:txBody>
      </p:sp>
      <p:sp>
        <p:nvSpPr>
          <p:cNvPr id="78854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C51629-0B13-4B31-B783-838323B0798C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grpSp>
        <p:nvGrpSpPr>
          <p:cNvPr id="9" name="Group 2055"/>
          <p:cNvGrpSpPr>
            <a:grpSpLocks/>
          </p:cNvGrpSpPr>
          <p:nvPr/>
        </p:nvGrpSpPr>
        <p:grpSpPr bwMode="auto">
          <a:xfrm>
            <a:off x="6683375" y="1412875"/>
            <a:ext cx="2209800" cy="1371600"/>
            <a:chOff x="2400" y="336"/>
            <a:chExt cx="2115" cy="1395"/>
          </a:xfrm>
        </p:grpSpPr>
        <p:sp>
          <p:nvSpPr>
            <p:cNvPr id="10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11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12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13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4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5" name="AutoShape 2061"/>
            <p:cNvCxnSpPr>
              <a:cxnSpLocks noChangeShapeType="1"/>
              <a:stCxn id="10" idx="1"/>
              <a:endCxn id="12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062"/>
            <p:cNvCxnSpPr>
              <a:cxnSpLocks noChangeShapeType="1"/>
              <a:stCxn id="12" idx="1"/>
              <a:endCxn id="13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063"/>
            <p:cNvCxnSpPr>
              <a:cxnSpLocks noChangeShapeType="1"/>
              <a:stCxn id="12" idx="3"/>
              <a:endCxn id="14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064"/>
            <p:cNvCxnSpPr>
              <a:cxnSpLocks noChangeShapeType="1"/>
              <a:stCxn id="10" idx="3"/>
              <a:endCxn id="11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20" name="Rectangle 2066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1" name="AutoShape 2067"/>
            <p:cNvCxnSpPr>
              <a:cxnSpLocks noChangeShapeType="1"/>
              <a:stCxn id="19" idx="1"/>
              <a:endCxn id="20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068"/>
            <p:cNvCxnSpPr>
              <a:cxnSpLocks noChangeShapeType="1"/>
              <a:stCxn id="19" idx="3"/>
              <a:endCxn id="10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Fák</a:t>
            </a:r>
          </a:p>
        </p:txBody>
      </p:sp>
      <p:sp>
        <p:nvSpPr>
          <p:cNvPr id="8089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8090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0901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szélesség(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bf,szint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nem üres?(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akkor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sz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(szint):=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sz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(szint)+1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szélesség(balgyerek(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),szint+1)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szélesség(jobbgyerek(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),szint+1)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széles(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bf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szélesség(bf,0);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max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:=0;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Ciklus i=1-től magas(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fb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)-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ig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/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Ha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sz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(i)&gt;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sz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max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akkor </a:t>
            </a:r>
            <a:r>
              <a:rPr lang="hu-HU" altLang="hu-HU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max</a:t>
            </a: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:=i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Ciklus vége</a:t>
            </a:r>
            <a:b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</p:txBody>
      </p:sp>
      <p:sp>
        <p:nvSpPr>
          <p:cNvPr id="80902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59D2B3-2478-4E08-9584-E43B2DE732E1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grpSp>
        <p:nvGrpSpPr>
          <p:cNvPr id="8" name="Group 2055"/>
          <p:cNvGrpSpPr>
            <a:grpSpLocks/>
          </p:cNvGrpSpPr>
          <p:nvPr/>
        </p:nvGrpSpPr>
        <p:grpSpPr bwMode="auto">
          <a:xfrm>
            <a:off x="6478797" y="3653631"/>
            <a:ext cx="2209800" cy="1371600"/>
            <a:chOff x="2400" y="336"/>
            <a:chExt cx="2115" cy="1395"/>
          </a:xfrm>
        </p:grpSpPr>
        <p:sp>
          <p:nvSpPr>
            <p:cNvPr id="9" name="Rectangle 2056"/>
            <p:cNvSpPr>
              <a:spLocks noChangeArrowheads="1"/>
            </p:cNvSpPr>
            <p:nvPr/>
          </p:nvSpPr>
          <p:spPr bwMode="auto">
            <a:xfrm>
              <a:off x="3747" y="720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10" name="Rectangle 2057"/>
            <p:cNvSpPr>
              <a:spLocks noChangeArrowheads="1"/>
            </p:cNvSpPr>
            <p:nvPr/>
          </p:nvSpPr>
          <p:spPr bwMode="auto">
            <a:xfrm>
              <a:off x="4275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11" name="Rectangle 2058"/>
            <p:cNvSpPr>
              <a:spLocks noChangeArrowheads="1"/>
            </p:cNvSpPr>
            <p:nvPr/>
          </p:nvSpPr>
          <p:spPr bwMode="auto">
            <a:xfrm>
              <a:off x="3228" y="1104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80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12" name="Rectangle 2059"/>
            <p:cNvSpPr>
              <a:spLocks noChangeArrowheads="1"/>
            </p:cNvSpPr>
            <p:nvPr/>
          </p:nvSpPr>
          <p:spPr bwMode="auto">
            <a:xfrm>
              <a:off x="2844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3" name="Rectangle 2060"/>
            <p:cNvSpPr>
              <a:spLocks noChangeArrowheads="1"/>
            </p:cNvSpPr>
            <p:nvPr/>
          </p:nvSpPr>
          <p:spPr bwMode="auto">
            <a:xfrm>
              <a:off x="3651" y="148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14" name="AutoShape 2061"/>
            <p:cNvCxnSpPr>
              <a:cxnSpLocks noChangeShapeType="1"/>
              <a:stCxn id="9" idx="1"/>
              <a:endCxn id="11" idx="0"/>
            </p:cNvCxnSpPr>
            <p:nvPr/>
          </p:nvCxnSpPr>
          <p:spPr bwMode="auto">
            <a:xfrm rot="10800000" flipV="1">
              <a:off x="3348" y="842"/>
              <a:ext cx="399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062"/>
            <p:cNvCxnSpPr>
              <a:cxnSpLocks noChangeShapeType="1"/>
              <a:stCxn id="11" idx="1"/>
              <a:endCxn id="12" idx="0"/>
            </p:cNvCxnSpPr>
            <p:nvPr/>
          </p:nvCxnSpPr>
          <p:spPr bwMode="auto">
            <a:xfrm rot="10800000" flipV="1">
              <a:off x="2964" y="1226"/>
              <a:ext cx="264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063"/>
            <p:cNvCxnSpPr>
              <a:cxnSpLocks noChangeShapeType="1"/>
              <a:stCxn id="11" idx="3"/>
              <a:endCxn id="13" idx="0"/>
            </p:cNvCxnSpPr>
            <p:nvPr/>
          </p:nvCxnSpPr>
          <p:spPr bwMode="auto">
            <a:xfrm>
              <a:off x="3468" y="1226"/>
              <a:ext cx="303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064"/>
            <p:cNvCxnSpPr>
              <a:cxnSpLocks noChangeShapeType="1"/>
              <a:stCxn id="9" idx="3"/>
              <a:endCxn id="10" idx="0"/>
            </p:cNvCxnSpPr>
            <p:nvPr/>
          </p:nvCxnSpPr>
          <p:spPr bwMode="auto">
            <a:xfrm>
              <a:off x="3987" y="842"/>
              <a:ext cx="408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2065"/>
            <p:cNvSpPr>
              <a:spLocks noChangeArrowheads="1"/>
            </p:cNvSpPr>
            <p:nvPr/>
          </p:nvSpPr>
          <p:spPr bwMode="auto">
            <a:xfrm>
              <a:off x="2976" y="336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19" name="Rectangle 2066"/>
            <p:cNvSpPr>
              <a:spLocks noChangeArrowheads="1"/>
            </p:cNvSpPr>
            <p:nvPr/>
          </p:nvSpPr>
          <p:spPr bwMode="auto">
            <a:xfrm>
              <a:off x="2400" y="768"/>
              <a:ext cx="240" cy="2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600" b="1">
                  <a:latin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20" name="AutoShape 2067"/>
            <p:cNvCxnSpPr>
              <a:cxnSpLocks noChangeShapeType="1"/>
              <a:stCxn id="18" idx="1"/>
              <a:endCxn id="19" idx="0"/>
            </p:cNvCxnSpPr>
            <p:nvPr/>
          </p:nvCxnSpPr>
          <p:spPr bwMode="auto">
            <a:xfrm rot="10800000" flipV="1">
              <a:off x="2520" y="458"/>
              <a:ext cx="456" cy="31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068"/>
            <p:cNvCxnSpPr>
              <a:cxnSpLocks noChangeShapeType="1"/>
              <a:stCxn id="18" idx="3"/>
              <a:endCxn id="9" idx="0"/>
            </p:cNvCxnSpPr>
            <p:nvPr/>
          </p:nvCxnSpPr>
          <p:spPr bwMode="auto">
            <a:xfrm>
              <a:off x="3216" y="458"/>
              <a:ext cx="651" cy="26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Fák</a:t>
            </a:r>
          </a:p>
        </p:txBody>
      </p:sp>
      <p:sp>
        <p:nvSpPr>
          <p:cNvPr id="8294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8294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" name="Téglalap 7"/>
          <p:cNvSpPr/>
          <p:nvPr/>
        </p:nvSpPr>
        <p:spPr>
          <a:xfrm>
            <a:off x="71438" y="1557338"/>
            <a:ext cx="9072562" cy="399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latin typeface="+mn-lt"/>
                <a:cs typeface="Courier New" pitchFamily="49" charset="0"/>
                <a:sym typeface="Symbol" pitchFamily="18" charset="2"/>
              </a:rPr>
              <a:t>Bal- és </a:t>
            </a:r>
            <a:r>
              <a:rPr lang="hu-HU" sz="2800" dirty="0" err="1">
                <a:latin typeface="+mn-lt"/>
                <a:cs typeface="Courier New" pitchFamily="49" charset="0"/>
                <a:sym typeface="Symbol" pitchFamily="18" charset="2"/>
              </a:rPr>
              <a:t>jobbgyerekszám</a:t>
            </a:r>
            <a:r>
              <a:rPr lang="hu-HU" sz="2800" dirty="0">
                <a:latin typeface="+mn-lt"/>
                <a:cs typeface="Courier New" pitchFamily="49" charset="0"/>
                <a:sym typeface="Symbol" pitchFamily="18" charset="2"/>
              </a:rPr>
              <a:t> közötti különbségek maximuma: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különbség(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):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Ha üres?(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 akkor különbség:=0</a:t>
            </a:r>
            <a:b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különben</a:t>
            </a:r>
            <a:b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különbség:=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max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abs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(elemszám(balgyerek(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))-</a:t>
            </a:r>
            <a:b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          elemszám(jobbgyerek(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fb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)),</a:t>
            </a:r>
            <a:b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      különbség(balgyerek(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)),</a:t>
            </a:r>
            <a:b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           különbség(jobbgyerek(</a:t>
            </a:r>
            <a:r>
              <a:rPr lang="hu-HU" sz="2400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bf</a:t>
            </a: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))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Függvény vége.</a:t>
            </a: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endParaRPr lang="hu-HU" sz="2800" dirty="0">
              <a:latin typeface="+mn-lt"/>
              <a:cs typeface="Courier New" pitchFamily="49" charset="0"/>
              <a:sym typeface="Symbol" pitchFamily="18" charset="2"/>
            </a:endParaRPr>
          </a:p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latin typeface="+mn-lt"/>
                <a:cs typeface="Courier New" pitchFamily="49" charset="0"/>
                <a:sym typeface="Symbol" pitchFamily="18" charset="2"/>
              </a:rPr>
              <a:t>Nagyon lassú megoldás a többszörös rekurzió miatt.</a:t>
            </a:r>
          </a:p>
        </p:txBody>
      </p:sp>
      <p:sp>
        <p:nvSpPr>
          <p:cNvPr id="82950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9A8B70-90B5-4DD9-82CA-447DC25C6851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Fák</a:t>
            </a:r>
          </a:p>
        </p:txBody>
      </p:sp>
      <p:sp>
        <p:nvSpPr>
          <p:cNvPr id="8499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8499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4997" name="Téglalap 7"/>
          <p:cNvSpPr>
            <a:spLocks noChangeArrowheads="1"/>
          </p:cNvSpPr>
          <p:nvPr/>
        </p:nvSpPr>
        <p:spPr bwMode="auto">
          <a:xfrm>
            <a:off x="71438" y="1557338"/>
            <a:ext cx="9072562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különbség(bf,db):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üres?(bf) akkor különbség:=0; db:=0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különben a:=különbség(balgyerek(bf),db1)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b:=különbség(jobbgyerek(bf),db2)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db:=db1+db2+1</a:t>
            </a:r>
            <a:b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  különbség:=max(abs(db1-db2),a,b)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Függvény vége.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hu-HU" altLang="hu-HU" sz="240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84998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724F83-ADDE-4344-A5AE-80A62B1664D2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Kérdezőfa</a:t>
            </a:r>
          </a:p>
        </p:txBody>
      </p:sp>
      <p:sp>
        <p:nvSpPr>
          <p:cNvPr id="6147" name="Rectangle 26"/>
          <p:cNvSpPr>
            <a:spLocks noChangeArrowheads="1"/>
          </p:cNvSpPr>
          <p:nvPr/>
        </p:nvSpPr>
        <p:spPr bwMode="auto">
          <a:xfrm>
            <a:off x="107950" y="1412875"/>
            <a:ext cx="8964613" cy="412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defRPr/>
            </a:pPr>
            <a:r>
              <a:rPr lang="hu-HU" sz="2800" dirty="0"/>
              <a:t>A </a:t>
            </a:r>
            <a:r>
              <a:rPr lang="hu-HU" sz="2800" dirty="0" err="1"/>
              <a:t>kérdezőfa</a:t>
            </a:r>
            <a:r>
              <a:rPr lang="hu-HU" sz="2800" dirty="0"/>
              <a:t> egy olyan bináris fa, amelyre teljesülnek az alábbi tulajdonságok: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A fának n levele van, amelyek balról jobbra sorrendben az 1,…,n számokat tartalmazzák.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A fának n-1 belső pontja van, mindegyiknek </a:t>
            </a:r>
            <a:r>
              <a:rPr lang="hu-HU" sz="2800"/>
              <a:t>2 gyereke. </a:t>
            </a:r>
            <a:endParaRPr lang="hu-HU" sz="2800" dirty="0"/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Minden p belső pont a p bal-részfájában levő levélértékek maximumát tartalmazza.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Minden kérdéshez költségek tartoznak, vagy a kérdések száma korlátozott vagy a nem válaszok száma korlátozott...</a:t>
            </a:r>
          </a:p>
        </p:txBody>
      </p:sp>
      <p:sp>
        <p:nvSpPr>
          <p:cNvPr id="8704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7045" name="Téglalap 7"/>
          <p:cNvSpPr>
            <a:spLocks noChangeArrowheads="1"/>
          </p:cNvSpPr>
          <p:nvPr/>
        </p:nvSpPr>
        <p:spPr bwMode="auto">
          <a:xfrm>
            <a:off x="71438" y="1484313"/>
            <a:ext cx="90725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hu-HU" altLang="hu-HU" sz="240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87046" name="Rectangle 26"/>
          <p:cNvSpPr>
            <a:spLocks noChangeArrowheads="1"/>
          </p:cNvSpPr>
          <p:nvPr/>
        </p:nvSpPr>
        <p:spPr bwMode="auto">
          <a:xfrm>
            <a:off x="3276600" y="5570538"/>
            <a:ext cx="5688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 A kérdezőfát úgy építjük fel, hogy a kérdések összköltsége minimális legyen!</a:t>
            </a:r>
          </a:p>
        </p:txBody>
      </p:sp>
      <p:sp>
        <p:nvSpPr>
          <p:cNvPr id="8704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19D233-0F9F-4C5C-9E5E-A0B6233E058F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49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</a:t>
            </a:r>
          </a:p>
        </p:txBody>
      </p:sp>
      <p:sp>
        <p:nvSpPr>
          <p:cNvPr id="1536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536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" name="Téglalap 7"/>
          <p:cNvSpPr/>
          <p:nvPr/>
        </p:nvSpPr>
        <p:spPr>
          <a:xfrm>
            <a:off x="323850" y="1557338"/>
            <a:ext cx="8569325" cy="3895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fa (bináris fa) rekurzív adatszerkezet jellemzői: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sokaság: azonos típusú elemekből áll;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akár 0 db elemet tartalmazhat;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Üres: rekurzív „</a:t>
            </a:r>
            <a:r>
              <a:rPr lang="hu-HU" sz="2800" dirty="0" err="1">
                <a:sym typeface="Symbol" pitchFamily="18" charset="2"/>
              </a:rPr>
              <a:t>nullelem</a:t>
            </a:r>
            <a:r>
              <a:rPr lang="hu-HU" sz="2800" dirty="0">
                <a:sym typeface="Symbol" pitchFamily="18" charset="2"/>
              </a:rPr>
              <a:t>”, kitüntetett konstans;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Fraktál (=önhasonlóság) tulajdonság: a részei ugyanolyan szerkezetűek, mint az egész;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nem lineárisan rendezett (azaz nem sorozatféle): bármely elemének 0, 1, 2… (közvetlen) rákövetkezője lehet; </a:t>
            </a: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3276600" y="5510213"/>
            <a:ext cx="58674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altLang="hu-HU">
                <a:sym typeface="Symbol" panose="05050102010706020507" pitchFamily="18" charset="2"/>
              </a:rPr>
              <a:t>minden elemnek legfeljebb egy (köz-vetlen) előzője van.</a:t>
            </a:r>
          </a:p>
        </p:txBody>
      </p:sp>
      <p:sp>
        <p:nvSpPr>
          <p:cNvPr id="1536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D652D1-D9CB-448B-B40D-BB6AB55739F6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Kérdezőfa</a:t>
            </a:r>
          </a:p>
        </p:txBody>
      </p:sp>
      <p:sp>
        <p:nvSpPr>
          <p:cNvPr id="6147" name="Rectangle 26"/>
          <p:cNvSpPr>
            <a:spLocks noChangeArrowheads="1"/>
          </p:cNvSpPr>
          <p:nvPr/>
        </p:nvSpPr>
        <p:spPr bwMode="auto">
          <a:xfrm>
            <a:off x="107950" y="1412875"/>
            <a:ext cx="8964613" cy="458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defRPr/>
            </a:pPr>
            <a:r>
              <a:rPr lang="hu-HU" sz="2800" dirty="0"/>
              <a:t>A </a:t>
            </a:r>
            <a:r>
              <a:rPr lang="hu-HU" sz="2800" dirty="0" err="1"/>
              <a:t>kérdezőfa</a:t>
            </a:r>
            <a:r>
              <a:rPr lang="hu-HU" sz="2800" dirty="0"/>
              <a:t> használata: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Induljunk ki a fa gyökeréből (az 1-es elemből)!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Amíg az aktuális pont nem levél, kérdezzünk rá az aktuális ponthoz tartozó értékre (a keresett érték ≤</a:t>
            </a:r>
            <a:r>
              <a:rPr lang="hu-HU" sz="2800" dirty="0" err="1"/>
              <a:t>-e</a:t>
            </a:r>
            <a:r>
              <a:rPr lang="hu-HU" sz="2800" dirty="0"/>
              <a:t> nála)!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Ha a válasz igen, akkor lépjünk a fában balra, egyébként pedig jobbra!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800" dirty="0"/>
              <a:t>Statikus láncolással: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</a:rPr>
              <a:t>Típus </a:t>
            </a:r>
            <a:r>
              <a:rPr lang="hu-HU" sz="2400" dirty="0" err="1">
                <a:latin typeface="Courier New" pitchFamily="49" charset="0"/>
                <a:cs typeface="Courier New" pitchFamily="49" charset="0"/>
              </a:rPr>
              <a:t>Kérdezőfa</a:t>
            </a:r>
            <a:r>
              <a:rPr lang="hu-HU" sz="2400" dirty="0">
                <a:latin typeface="Courier New" pitchFamily="49" charset="0"/>
                <a:cs typeface="Courier New" pitchFamily="49" charset="0"/>
              </a:rPr>
              <a:t>=Tömb(1..Max,Faelem)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</a:rPr>
              <a:t>      Faelem=Rekord(érték,ár: Egész,</a:t>
            </a:r>
          </a:p>
          <a:p>
            <a:pPr marL="355600" indent="-355600">
              <a:lnSpc>
                <a:spcPct val="96000"/>
              </a:lnSpc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  <a:cs typeface="Courier New" pitchFamily="49" charset="0"/>
              </a:rPr>
              <a:t>                    bal,jobb: 0..max)</a:t>
            </a:r>
          </a:p>
        </p:txBody>
      </p:sp>
      <p:sp>
        <p:nvSpPr>
          <p:cNvPr id="8909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89093" name="Téglalap 7"/>
          <p:cNvSpPr>
            <a:spLocks noChangeArrowheads="1"/>
          </p:cNvSpPr>
          <p:nvPr/>
        </p:nvSpPr>
        <p:spPr bwMode="auto">
          <a:xfrm>
            <a:off x="71438" y="1484313"/>
            <a:ext cx="90725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hu-HU" altLang="hu-HU" sz="240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89094" name="Rectangle 26"/>
          <p:cNvSpPr>
            <a:spLocks noChangeArrowheads="1"/>
          </p:cNvSpPr>
          <p:nvPr/>
        </p:nvSpPr>
        <p:spPr bwMode="auto">
          <a:xfrm>
            <a:off x="3276600" y="5300663"/>
            <a:ext cx="568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 </a:t>
            </a:r>
          </a:p>
        </p:txBody>
      </p:sp>
      <p:sp>
        <p:nvSpPr>
          <p:cNvPr id="8909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11FA2F-1993-4C93-B861-F9CBFBBA154C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Kérdezőfa</a:t>
            </a:r>
          </a:p>
        </p:txBody>
      </p:sp>
      <p:sp>
        <p:nvSpPr>
          <p:cNvPr id="91139" name="Rectangle 26"/>
          <p:cNvSpPr>
            <a:spLocks noChangeArrowheads="1"/>
          </p:cNvSpPr>
          <p:nvPr/>
        </p:nvSpPr>
        <p:spPr bwMode="auto">
          <a:xfrm>
            <a:off x="107950" y="1412875"/>
            <a:ext cx="89646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Kérdés(kf,p,S):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  p:=1; S:=0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  Ciklus amíg kf(p).bal&gt;0 {vagy kf(p.jobb)&gt;0}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    S:=S+kf(p).érték; Be: V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    Ha V="igen" akkor p:=kf(p).bal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             különben p:=kf(p).jobb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  Ciklus vége</a:t>
            </a:r>
          </a:p>
          <a:p>
            <a:pPr>
              <a:lnSpc>
                <a:spcPct val="96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  <a:cs typeface="Courier New" panose="02070309020205020404" pitchFamily="49" charset="0"/>
              </a:rPr>
              <a:t>Eljárás vége.</a:t>
            </a:r>
          </a:p>
        </p:txBody>
      </p:sp>
      <p:sp>
        <p:nvSpPr>
          <p:cNvPr id="9114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91141" name="Téglalap 7"/>
          <p:cNvSpPr>
            <a:spLocks noChangeArrowheads="1"/>
          </p:cNvSpPr>
          <p:nvPr/>
        </p:nvSpPr>
        <p:spPr bwMode="auto">
          <a:xfrm>
            <a:off x="71438" y="1484313"/>
            <a:ext cx="90725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hu-HU" altLang="hu-HU" sz="240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91142" name="Rectangle 26"/>
          <p:cNvSpPr>
            <a:spLocks noChangeArrowheads="1"/>
          </p:cNvSpPr>
          <p:nvPr/>
        </p:nvSpPr>
        <p:spPr bwMode="auto">
          <a:xfrm>
            <a:off x="3276600" y="5300663"/>
            <a:ext cx="568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 </a:t>
            </a:r>
          </a:p>
        </p:txBody>
      </p:sp>
      <p:sp>
        <p:nvSpPr>
          <p:cNvPr id="91143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73A091-0A9C-46CB-A854-D020C113CE7C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Kérdezőfa</a:t>
            </a:r>
          </a:p>
        </p:txBody>
      </p:sp>
      <p:sp>
        <p:nvSpPr>
          <p:cNvPr id="93187" name="Rectangle 26"/>
          <p:cNvSpPr>
            <a:spLocks noChangeArrowheads="1"/>
          </p:cNvSpPr>
          <p:nvPr/>
        </p:nvSpPr>
        <p:spPr bwMode="auto">
          <a:xfrm>
            <a:off x="107950" y="1412875"/>
            <a:ext cx="8964613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800">
                <a:cs typeface="Courier New" panose="02070309020205020404" pitchFamily="49" charset="0"/>
              </a:rPr>
              <a:t>Kérdezőfa előállítása kérdésköltségek esetén:</a:t>
            </a:r>
          </a:p>
          <a:p>
            <a:r>
              <a:rPr lang="hu-HU" altLang="hu-HU" sz="2800"/>
              <a:t>Jelölje K(x) a kérdez</a:t>
            </a:r>
            <a:r>
              <a:rPr lang="hu-HU" altLang="hu-HU" sz="2800">
                <a:cs typeface="Courier New" panose="02070309020205020404" pitchFamily="49" charset="0"/>
              </a:rPr>
              <a:t>őf</a:t>
            </a:r>
            <a:r>
              <a:rPr lang="hu-HU" altLang="hu-HU" sz="2800"/>
              <a:t>ában a gyökért</a:t>
            </a:r>
            <a:r>
              <a:rPr lang="hu-HU" altLang="hu-HU" sz="2800">
                <a:cs typeface="Courier New" panose="02070309020205020404" pitchFamily="49" charset="0"/>
              </a:rPr>
              <a:t>ő</a:t>
            </a:r>
            <a:r>
              <a:rPr lang="hu-HU" altLang="hu-HU" sz="2800"/>
              <a:t>l az x levélig haladó úton a bels</a:t>
            </a:r>
            <a:r>
              <a:rPr lang="hu-HU" altLang="hu-HU" sz="2800">
                <a:cs typeface="Courier New" panose="02070309020205020404" pitchFamily="49" charset="0"/>
              </a:rPr>
              <a:t>ő</a:t>
            </a:r>
            <a:r>
              <a:rPr lang="hu-HU" altLang="hu-HU" sz="2800"/>
              <a:t> pontok kérdéseihez értékek összegét.</a:t>
            </a:r>
          </a:p>
          <a:p>
            <a:r>
              <a:rPr lang="hu-HU" altLang="hu-HU" sz="2800"/>
              <a:t>Ha a gondolt szám x, akkor a kitalálásának költsége K(x).</a:t>
            </a:r>
          </a:p>
          <a:p>
            <a:r>
              <a:rPr lang="hu-HU" altLang="hu-HU" sz="2800"/>
              <a:t>Az a kérdez</a:t>
            </a:r>
            <a:r>
              <a:rPr lang="hu-HU" altLang="hu-HU" sz="2800">
                <a:cs typeface="Courier New" panose="02070309020205020404" pitchFamily="49" charset="0"/>
              </a:rPr>
              <a:t>ő</a:t>
            </a:r>
            <a:r>
              <a:rPr lang="hu-HU" altLang="hu-HU" sz="2800"/>
              <a:t>fa optimális, amelyre a K(x) értékek maximuma a lehet</a:t>
            </a:r>
            <a:r>
              <a:rPr lang="hu-HU" altLang="hu-HU" sz="2800">
                <a:cs typeface="Courier New" panose="02070309020205020404" pitchFamily="49" charset="0"/>
              </a:rPr>
              <a:t>ő</a:t>
            </a:r>
            <a:r>
              <a:rPr lang="hu-HU" altLang="hu-HU" sz="2800"/>
              <a:t> legkisebb.</a:t>
            </a:r>
            <a:endParaRPr lang="hu-HU" altLang="hu-HU" sz="2800">
              <a:cs typeface="Courier New" panose="02070309020205020404" pitchFamily="49" charset="0"/>
            </a:endParaRPr>
          </a:p>
        </p:txBody>
      </p:sp>
      <p:sp>
        <p:nvSpPr>
          <p:cNvPr id="9318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93189" name="Téglalap 7"/>
          <p:cNvSpPr>
            <a:spLocks noChangeArrowheads="1"/>
          </p:cNvSpPr>
          <p:nvPr/>
        </p:nvSpPr>
        <p:spPr bwMode="auto">
          <a:xfrm>
            <a:off x="71438" y="1484313"/>
            <a:ext cx="90725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hu-HU" altLang="hu-HU" sz="240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93190" name="Rectangle 26"/>
          <p:cNvSpPr>
            <a:spLocks noChangeArrowheads="1"/>
          </p:cNvSpPr>
          <p:nvPr/>
        </p:nvSpPr>
        <p:spPr bwMode="auto">
          <a:xfrm>
            <a:off x="3276600" y="5300663"/>
            <a:ext cx="5688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 A kérdezőfa előállítása: </a:t>
            </a:r>
            <a:br>
              <a:rPr lang="hu-HU" altLang="hu-HU" sz="2800"/>
            </a:br>
            <a:r>
              <a:rPr lang="hu-HU" altLang="hu-HU" sz="2800"/>
              <a:t>             </a:t>
            </a:r>
            <a:r>
              <a:rPr lang="hu-HU" altLang="hu-HU" sz="2800" b="1"/>
              <a:t>dinamikus progarmozás</a:t>
            </a:r>
            <a:r>
              <a:rPr lang="hu-HU" altLang="hu-HU" sz="2800"/>
              <a:t>!</a:t>
            </a:r>
          </a:p>
        </p:txBody>
      </p:sp>
      <p:sp>
        <p:nvSpPr>
          <p:cNvPr id="93191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DECE4-91F0-4C46-B4F4-58EEF882BEB8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9523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9523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95237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8" name="Téglalap 7"/>
          <p:cNvSpPr/>
          <p:nvPr/>
        </p:nvSpPr>
        <p:spPr>
          <a:xfrm>
            <a:off x="323850" y="1557338"/>
            <a:ext cx="8569325" cy="3895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A fa rekurzív adatszerkezet jellemzői: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sokaság: azonos típusú elemekből áll;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akár 0 db elemet tartalmazhat;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Üres: rekurzív „</a:t>
            </a:r>
            <a:r>
              <a:rPr lang="hu-HU" sz="2800" dirty="0" err="1">
                <a:sym typeface="Symbol" pitchFamily="18" charset="2"/>
              </a:rPr>
              <a:t>nullelem</a:t>
            </a:r>
            <a:r>
              <a:rPr lang="hu-HU" sz="2800" dirty="0">
                <a:sym typeface="Symbol" pitchFamily="18" charset="2"/>
              </a:rPr>
              <a:t>”, kitüntetett konstans;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Fraktál (=önhasonlóság) tulajdonság: a részei ugyanolyan szerkezetűek, mint az egész;</a:t>
            </a:r>
          </a:p>
          <a:p>
            <a:pPr marL="355600" lvl="1" indent="-355600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nem lineárisan rendezett (azaz nem sorozatféle): bármely elemének 0, 1, 2… (közvetlen) rákövetkezője lehet; </a:t>
            </a:r>
          </a:p>
        </p:txBody>
      </p:sp>
      <p:sp>
        <p:nvSpPr>
          <p:cNvPr id="95239" name="Rectangle 26"/>
          <p:cNvSpPr>
            <a:spLocks noChangeArrowheads="1"/>
          </p:cNvSpPr>
          <p:nvPr/>
        </p:nvSpPr>
        <p:spPr bwMode="auto">
          <a:xfrm>
            <a:off x="3276600" y="5445125"/>
            <a:ext cx="5867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altLang="hu-HU">
                <a:sym typeface="Symbol" panose="05050102010706020507" pitchFamily="18" charset="2"/>
              </a:rPr>
              <a:t>minden elemnek legfeljebb egy (köz-vetlen) előzője van.</a:t>
            </a:r>
          </a:p>
        </p:txBody>
      </p:sp>
      <p:sp>
        <p:nvSpPr>
          <p:cNvPr id="95240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7AC75D-B8DE-4900-8C99-D6ADEE00DA56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9728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9728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97285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97286" name="Téglalap 9"/>
          <p:cNvSpPr>
            <a:spLocks noChangeArrowheads="1"/>
          </p:cNvSpPr>
          <p:nvPr/>
        </p:nvSpPr>
        <p:spPr bwMode="auto">
          <a:xfrm>
            <a:off x="323850" y="1412875"/>
            <a:ext cx="85693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>
                <a:sym typeface="Symbol" panose="05050102010706020507" pitchFamily="18" charset="2"/>
              </a:rPr>
              <a:t>A fa rekurzív adatszerkezet ábrázolása: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>
                <a:latin typeface="Courier New" panose="02070309020205020404" pitchFamily="49" charset="0"/>
              </a:rPr>
              <a:t>Típus</a:t>
            </a:r>
            <a:r>
              <a:rPr lang="hu-HU" altLang="hu-HU" sz="2400">
                <a:latin typeface="Courier New" panose="02070309020205020404" pitchFamily="49" charset="0"/>
              </a:rPr>
              <a:t> TFa=</a:t>
            </a:r>
            <a:r>
              <a:rPr lang="hu-HU" altLang="hu-HU" sz="2400" b="1">
                <a:latin typeface="Courier New" panose="02070309020205020404" pitchFamily="49" charset="0"/>
              </a:rPr>
              <a:t>Rekord</a:t>
            </a:r>
            <a:r>
              <a:rPr lang="hu-HU" altLang="hu-HU" sz="2400">
                <a:latin typeface="Courier New" panose="02070309020205020404" pitchFamily="49" charset="0"/>
              </a:rPr>
              <a:t/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	(elem: TElem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	 ágak: </a:t>
            </a:r>
            <a:r>
              <a:rPr lang="hu-HU" altLang="hu-HU" sz="2400" b="1">
                <a:latin typeface="Courier New" panose="02070309020205020404" pitchFamily="49" charset="0"/>
              </a:rPr>
              <a:t>Sorozat</a:t>
            </a:r>
            <a:r>
              <a:rPr lang="hu-HU" altLang="hu-HU" sz="2400">
                <a:latin typeface="Courier New" panose="02070309020205020404" pitchFamily="49" charset="0"/>
              </a:rPr>
              <a:t>(TFa))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Egy  speciális változat (ágszám felső korláttal):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>
                <a:latin typeface="Courier New" panose="02070309020205020404" pitchFamily="49" charset="0"/>
              </a:rPr>
              <a:t>Típus</a:t>
            </a:r>
            <a:r>
              <a:rPr lang="hu-HU" altLang="hu-HU" sz="2400">
                <a:latin typeface="Courier New" panose="02070309020205020404" pitchFamily="49" charset="0"/>
              </a:rPr>
              <a:t> TFa=</a:t>
            </a:r>
            <a:r>
              <a:rPr lang="hu-HU" altLang="hu-HU" sz="2400" b="1">
                <a:latin typeface="Courier New" panose="02070309020205020404" pitchFamily="49" charset="0"/>
              </a:rPr>
              <a:t>Rekord</a:t>
            </a:r>
            <a:r>
              <a:rPr lang="hu-HU" altLang="hu-HU" sz="2400">
                <a:latin typeface="Courier New" panose="02070309020205020404" pitchFamily="49" charset="0"/>
              </a:rPr>
              <a:t/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          (elem: TElem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           db: Egész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           ág: </a:t>
            </a:r>
            <a:r>
              <a:rPr lang="hu-HU" altLang="hu-HU" sz="2400" b="1">
                <a:latin typeface="Courier New" panose="02070309020205020404" pitchFamily="49" charset="0"/>
              </a:rPr>
              <a:t>Tömb</a:t>
            </a:r>
            <a:r>
              <a:rPr lang="hu-HU" altLang="hu-HU" sz="2400">
                <a:latin typeface="Courier New" panose="02070309020205020404" pitchFamily="49" charset="0"/>
              </a:rPr>
              <a:t>(1..Max,TFa)) </a:t>
            </a:r>
          </a:p>
        </p:txBody>
      </p:sp>
      <p:sp>
        <p:nvSpPr>
          <p:cNvPr id="9728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8BA011-DE38-46BC-B72B-F25F9853E7D0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9933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9933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99333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99334" name="Téglalap 9"/>
          <p:cNvSpPr>
            <a:spLocks noChangeArrowheads="1"/>
          </p:cNvSpPr>
          <p:nvPr/>
        </p:nvSpPr>
        <p:spPr bwMode="auto">
          <a:xfrm>
            <a:off x="323850" y="1412875"/>
            <a:ext cx="85693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fa rekurzív adatszerkezet műveletei: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Üres:Fa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üres?(Fa):Logikai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Egyeleműfa(Elem):Fa 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gyerekszám(Fa):Egész 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Beilleszt(Fa,Fa):Fa 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Gyökérelem(Fa):Elem 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Gyökérmódosít(Fa,Elem):Fa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Gyerek(Fa,Egész):Fa</a:t>
            </a:r>
          </a:p>
        </p:txBody>
      </p:sp>
      <p:sp>
        <p:nvSpPr>
          <p:cNvPr id="9933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08450C-AE76-4858-AB8C-D1A4718E03B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10137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0138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01381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01382" name="Téglalap 9"/>
          <p:cNvSpPr>
            <a:spLocks noChangeArrowheads="1"/>
          </p:cNvSpPr>
          <p:nvPr/>
        </p:nvSpPr>
        <p:spPr bwMode="auto">
          <a:xfrm>
            <a:off x="323850" y="1412875"/>
            <a:ext cx="85693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fa műveletei megvalósítása dinamikus láncolással: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Üres(f):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f:=sehova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üres?(f):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üres?:=(f=sehova)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Egyeleműfa(e):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  Lefoglal(f,(e,Üressorozat)); Egyeleműfa:=f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101383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25D241-07F9-4452-89A8-87C488B11191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10342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0342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03429" name="Rectangle 26"/>
          <p:cNvSpPr>
            <a:spLocks noChangeArrowheads="1"/>
          </p:cNvSpPr>
          <p:nvPr/>
        </p:nvSpPr>
        <p:spPr bwMode="auto">
          <a:xfrm>
            <a:off x="3241675" y="5300663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i="1">
                <a:latin typeface="Courier New" panose="02070309020205020404" pitchFamily="49" charset="0"/>
              </a:rPr>
              <a:t>gyerekszám(f):</a:t>
            </a:r>
            <a:br>
              <a:rPr lang="hu-HU" altLang="hu-HU" sz="2400" i="1">
                <a:latin typeface="Courier New" panose="02070309020205020404" pitchFamily="49" charset="0"/>
              </a:rPr>
            </a:br>
            <a:r>
              <a:rPr lang="hu-HU" altLang="hu-HU" sz="2400" i="1">
                <a:latin typeface="Courier New" panose="02070309020205020404" pitchFamily="49" charset="0"/>
              </a:rPr>
              <a:t>  gyerekszám:=Tartalom(f).db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i="1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103430" name="Téglalap 9"/>
          <p:cNvSpPr>
            <a:spLocks noChangeArrowheads="1"/>
          </p:cNvSpPr>
          <p:nvPr/>
        </p:nvSpPr>
        <p:spPr bwMode="auto">
          <a:xfrm>
            <a:off x="323850" y="1412875"/>
            <a:ext cx="85693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fa műveletei megvalósítása dinamikus láncolással: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gyerekszám(f):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  gyerekszám:=Elemszám(Tartalom(f).ágak)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Gyökérelem(f):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  Gyökérelem:=Tartalom(f).elem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Gyökérmódosít(f,e):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  Tartalom(f).elem:=e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>
                <a:latin typeface="Courier New" panose="02070309020205020404" pitchFamily="49" charset="0"/>
              </a:rPr>
              <a:t>Eljárás vége.</a:t>
            </a:r>
          </a:p>
        </p:txBody>
      </p:sp>
      <p:sp>
        <p:nvSpPr>
          <p:cNvPr id="103431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114EFA-B67F-4ACF-A1FE-E2F1BC57740A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10547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0547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05477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Sorozattal ábrázolva: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Beilleszt(mire,mit):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Tartalom(mire).ágak:=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     Végére(Tartalom(mire).ágak,mit)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Eljárás vége.</a:t>
            </a:r>
          </a:p>
          <a:p>
            <a:pPr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Gyerek(f,i):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Ha i≤Elemszám(Tartalom(f).ágak) 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akkor Gyerek:=Tartalom(f).ágak(i)</a:t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  különben Gyerek:=Üres </a:t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Függvény vége.</a:t>
            </a:r>
          </a:p>
        </p:txBody>
      </p:sp>
      <p:sp>
        <p:nvSpPr>
          <p:cNvPr id="105479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82DBEB-A0A7-4EFB-9D04-60AE6582385F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</a:t>
            </a:r>
          </a:p>
        </p:txBody>
      </p:sp>
      <p:sp>
        <p:nvSpPr>
          <p:cNvPr id="10752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0752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07525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Tömbbel ábrázolva: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Beilleszt(mire,mit):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Tartalom(mire).db:=Tartalom(mire).db+1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Tartalom(mire).ág(Tartalom(mire).db):=mit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Eljárás vége.</a:t>
            </a:r>
          </a:p>
          <a:p>
            <a:pPr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Gyerek(f,i):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Ha i≤Tartalom(f).db 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akkor Gyerek:=Tartalom(f).ág(i)</a:t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  különben Gyerek:=Üres </a:t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Függvény vége.</a:t>
            </a:r>
          </a:p>
        </p:txBody>
      </p:sp>
      <p:sp>
        <p:nvSpPr>
          <p:cNvPr id="10752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B062D5-CD20-4EC3-898A-0A89FF9CFE02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59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</a:t>
            </a:r>
          </a:p>
        </p:txBody>
      </p:sp>
      <p:sp>
        <p:nvSpPr>
          <p:cNvPr id="1741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741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7413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fa (bináris fa) rekurzív adatszerkezet ábrázolása:</a:t>
            </a:r>
          </a:p>
        </p:txBody>
      </p:sp>
      <p:sp>
        <p:nvSpPr>
          <p:cNvPr id="17414" name="Téglalap 9"/>
          <p:cNvSpPr>
            <a:spLocks noChangeArrowheads="1"/>
          </p:cNvSpPr>
          <p:nvPr/>
        </p:nvSpPr>
        <p:spPr bwMode="auto">
          <a:xfrm>
            <a:off x="323850" y="2276475"/>
            <a:ext cx="85693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>
                <a:latin typeface="Courier New" panose="02070309020205020404" pitchFamily="49" charset="0"/>
              </a:rPr>
              <a:t>Típus</a:t>
            </a:r>
            <a:r>
              <a:rPr lang="hu-HU" altLang="hu-HU" sz="2400">
                <a:latin typeface="Courier New" panose="02070309020205020404" pitchFamily="49" charset="0"/>
              </a:rPr>
              <a:t> TBinfa=</a:t>
            </a:r>
            <a:r>
              <a:rPr lang="hu-HU" altLang="hu-HU" sz="2400" b="1">
                <a:latin typeface="Courier New" panose="02070309020205020404" pitchFamily="49" charset="0"/>
              </a:rPr>
              <a:t>Rekord</a:t>
            </a:r>
            <a:r>
              <a:rPr lang="hu-HU" altLang="hu-HU" sz="2400">
                <a:latin typeface="Courier New" panose="02070309020205020404" pitchFamily="49" charset="0"/>
              </a:rPr>
              <a:t/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	(elem: TElem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	 bal,jobb: TBinfa)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 sz="2400" b="1">
                <a:latin typeface="Courier New" panose="02070309020205020404" pitchFamily="49" charset="0"/>
              </a:rPr>
              <a:t>Típus</a:t>
            </a:r>
            <a:r>
              <a:rPr lang="hu-HU" altLang="hu-HU" sz="2400">
                <a:latin typeface="Courier New" panose="02070309020205020404" pitchFamily="49" charset="0"/>
              </a:rPr>
              <a:t> TFa=</a:t>
            </a:r>
            <a:r>
              <a:rPr lang="hu-HU" altLang="hu-HU" sz="2400" b="1">
                <a:latin typeface="Courier New" panose="02070309020205020404" pitchFamily="49" charset="0"/>
              </a:rPr>
              <a:t>Rekord</a:t>
            </a:r>
            <a:r>
              <a:rPr lang="hu-HU" altLang="hu-HU" sz="2400">
                <a:latin typeface="Courier New" panose="02070309020205020404" pitchFamily="49" charset="0"/>
              </a:rPr>
              <a:t/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	(elem: TElem</a:t>
            </a:r>
            <a:br>
              <a:rPr lang="hu-HU" altLang="hu-HU" sz="2400">
                <a:latin typeface="Courier New" panose="02070309020205020404" pitchFamily="49" charset="0"/>
              </a:rPr>
            </a:br>
            <a:r>
              <a:rPr lang="hu-HU" altLang="hu-HU" sz="2400">
                <a:latin typeface="Courier New" panose="02070309020205020404" pitchFamily="49" charset="0"/>
              </a:rPr>
              <a:t>	 ágak: </a:t>
            </a:r>
            <a:r>
              <a:rPr lang="hu-HU" altLang="hu-HU" sz="2400" b="1">
                <a:latin typeface="Courier New" panose="02070309020205020404" pitchFamily="49" charset="0"/>
              </a:rPr>
              <a:t>Sorozat</a:t>
            </a:r>
            <a:r>
              <a:rPr lang="hu-HU" altLang="hu-HU" sz="2400">
                <a:latin typeface="Courier New" panose="02070309020205020404" pitchFamily="49" charset="0"/>
              </a:rPr>
              <a:t>(TFa)) </a:t>
            </a:r>
          </a:p>
        </p:txBody>
      </p:sp>
      <p:sp>
        <p:nvSpPr>
          <p:cNvPr id="17415" name="Rectangle 26"/>
          <p:cNvSpPr>
            <a:spLocks noChangeArrowheads="1"/>
          </p:cNvSpPr>
          <p:nvPr/>
        </p:nvSpPr>
        <p:spPr bwMode="auto">
          <a:xfrm>
            <a:off x="3276600" y="4797425"/>
            <a:ext cx="5867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355600" indent="-355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hu-HU" altLang="hu-HU">
                <a:sym typeface="Symbol" panose="05050102010706020507" pitchFamily="18" charset="2"/>
              </a:rPr>
              <a:t>A fa elemek sokasága, ezért szükség lesz: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altLang="hu-HU">
                <a:sym typeface="Symbol" panose="05050102010706020507" pitchFamily="18" charset="2"/>
              </a:rPr>
              <a:t>kezdő- (gyökér) elemre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u-HU" altLang="hu-HU">
                <a:sym typeface="Symbol" panose="05050102010706020507" pitchFamily="18" charset="2"/>
              </a:rPr>
              <a:t>aktuális elemre</a:t>
            </a:r>
          </a:p>
        </p:txBody>
      </p:sp>
      <p:sp>
        <p:nvSpPr>
          <p:cNvPr id="17416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24D6A8-6FC0-4F86-9FDF-E46784C52A0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 – alkalmazás</a:t>
            </a:r>
          </a:p>
        </p:txBody>
      </p:sp>
      <p:sp>
        <p:nvSpPr>
          <p:cNvPr id="10957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0957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09573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A fa elemszáma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elemszám(f):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Ha üres?(f) akkor elemszám:=0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különben s:=1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Ciklus i=1-től Tartalom(f).db-ig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  s:=s+elemszám(Tartalom(f).ág(i))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Ciklus vége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elemszám:=s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Függvény vége.</a:t>
            </a:r>
          </a:p>
        </p:txBody>
      </p:sp>
      <p:sp>
        <p:nvSpPr>
          <p:cNvPr id="10957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FC506B-1C6D-4D0C-BD11-D62EA9696DED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 – alkalmazás</a:t>
            </a:r>
          </a:p>
        </p:txBody>
      </p:sp>
      <p:sp>
        <p:nvSpPr>
          <p:cNvPr id="11161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1162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11621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A fa magassága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magasság(f):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Ha üres?(f) akkor magasság:=0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különben </a:t>
            </a:r>
            <a:r>
              <a:rPr lang="hu-HU" sz="2400" dirty="0" err="1">
                <a:latin typeface="Courier New" pitchFamily="49" charset="0"/>
              </a:rPr>
              <a:t>max</a:t>
            </a:r>
            <a:r>
              <a:rPr lang="hu-HU" sz="2400" dirty="0">
                <a:latin typeface="Courier New" pitchFamily="49" charset="0"/>
              </a:rPr>
              <a:t>:=0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Ciklus i=1-től Tartalom(f).db-ig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  m:=magasság(Tartalom(f).ág(i))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  Ha m&gt;</a:t>
            </a:r>
            <a:r>
              <a:rPr lang="hu-HU" sz="2400" dirty="0" err="1">
                <a:latin typeface="Courier New" pitchFamily="49" charset="0"/>
              </a:rPr>
              <a:t>max</a:t>
            </a:r>
            <a:r>
              <a:rPr lang="hu-HU" sz="2400" dirty="0">
                <a:latin typeface="Courier New" pitchFamily="49" charset="0"/>
              </a:rPr>
              <a:t> akkor </a:t>
            </a:r>
            <a:r>
              <a:rPr lang="hu-HU" sz="2400" dirty="0" err="1">
                <a:latin typeface="Courier New" pitchFamily="49" charset="0"/>
              </a:rPr>
              <a:t>max</a:t>
            </a:r>
            <a:r>
              <a:rPr lang="hu-HU" sz="2400" dirty="0">
                <a:latin typeface="Courier New" pitchFamily="49" charset="0"/>
              </a:rPr>
              <a:t>:=m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Ciklus vége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           magasság:=</a:t>
            </a:r>
            <a:r>
              <a:rPr lang="hu-HU" sz="2400" dirty="0" err="1">
                <a:latin typeface="Courier New" pitchFamily="49" charset="0"/>
              </a:rPr>
              <a:t>max</a:t>
            </a:r>
            <a:r>
              <a:rPr lang="hu-HU" sz="2400" dirty="0">
                <a:latin typeface="Courier New" pitchFamily="49" charset="0"/>
              </a:rPr>
              <a:t>+1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Függvény vége.</a:t>
            </a:r>
          </a:p>
        </p:txBody>
      </p:sp>
      <p:sp>
        <p:nvSpPr>
          <p:cNvPr id="111623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E59CEA-18C2-446F-B52E-DBB4E7CFBE6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 – binárisan</a:t>
            </a:r>
          </a:p>
        </p:txBody>
      </p:sp>
      <p:sp>
        <p:nvSpPr>
          <p:cNvPr id="11366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1366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13669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3670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hu-HU" altLang="hu-HU"/>
              <a:t>Bináris ábrázolás: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hu-HU" altLang="hu-HU"/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hu-HU" altLang="hu-HU" sz="280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balra az 1. gyerek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jobbra a következő</a:t>
            </a:r>
            <a:br>
              <a:rPr lang="hu-HU" altLang="hu-HU" sz="2800"/>
            </a:br>
            <a:r>
              <a:rPr lang="hu-HU" altLang="hu-HU" sz="2800"/>
              <a:t>testvér</a:t>
            </a:r>
          </a:p>
        </p:txBody>
      </p:sp>
      <p:grpSp>
        <p:nvGrpSpPr>
          <p:cNvPr id="113671" name="Group 57"/>
          <p:cNvGrpSpPr>
            <a:grpSpLocks/>
          </p:cNvGrpSpPr>
          <p:nvPr/>
        </p:nvGrpSpPr>
        <p:grpSpPr bwMode="auto">
          <a:xfrm>
            <a:off x="250825" y="2133600"/>
            <a:ext cx="4962525" cy="1677988"/>
            <a:chOff x="222" y="1141"/>
            <a:chExt cx="3126" cy="1057"/>
          </a:xfrm>
        </p:grpSpPr>
        <p:sp>
          <p:nvSpPr>
            <p:cNvPr id="113697" name="Rectangle 8"/>
            <p:cNvSpPr>
              <a:spLocks noChangeArrowheads="1"/>
            </p:cNvSpPr>
            <p:nvPr/>
          </p:nvSpPr>
          <p:spPr bwMode="auto">
            <a:xfrm>
              <a:off x="1524" y="1475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3698" name="Rectangle 9"/>
            <p:cNvSpPr>
              <a:spLocks noChangeArrowheads="1"/>
            </p:cNvSpPr>
            <p:nvPr/>
          </p:nvSpPr>
          <p:spPr bwMode="auto">
            <a:xfrm>
              <a:off x="1902" y="1755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132</a:t>
              </a:r>
            </a:p>
          </p:txBody>
        </p:sp>
        <p:sp>
          <p:nvSpPr>
            <p:cNvPr id="113699" name="Rectangle 10"/>
            <p:cNvSpPr>
              <a:spLocks noChangeArrowheads="1"/>
            </p:cNvSpPr>
            <p:nvPr/>
          </p:nvSpPr>
          <p:spPr bwMode="auto">
            <a:xfrm>
              <a:off x="1152" y="1755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131</a:t>
              </a:r>
            </a:p>
          </p:txBody>
        </p:sp>
        <p:sp>
          <p:nvSpPr>
            <p:cNvPr id="113700" name="Rectangle 11"/>
            <p:cNvSpPr>
              <a:spLocks noChangeArrowheads="1"/>
            </p:cNvSpPr>
            <p:nvPr/>
          </p:nvSpPr>
          <p:spPr bwMode="auto">
            <a:xfrm>
              <a:off x="768" y="2062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chemeClr val="bg2"/>
                  </a:solidFill>
                  <a:latin typeface="Courier New" panose="02070309020205020404" pitchFamily="49" charset="0"/>
                </a:rPr>
                <a:t>1311</a:t>
              </a:r>
            </a:p>
          </p:txBody>
        </p:sp>
        <p:sp>
          <p:nvSpPr>
            <p:cNvPr id="113701" name="Rectangle 12"/>
            <p:cNvSpPr>
              <a:spLocks noChangeArrowheads="1"/>
            </p:cNvSpPr>
            <p:nvPr/>
          </p:nvSpPr>
          <p:spPr bwMode="auto">
            <a:xfrm>
              <a:off x="1476" y="2062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chemeClr val="bg2"/>
                  </a:solidFill>
                  <a:latin typeface="Courier New" panose="02070309020205020404" pitchFamily="49" charset="0"/>
                </a:rPr>
                <a:t>1312</a:t>
              </a:r>
            </a:p>
          </p:txBody>
        </p:sp>
        <p:cxnSp>
          <p:nvCxnSpPr>
            <p:cNvPr id="113702" name="AutoShape 13"/>
            <p:cNvCxnSpPr>
              <a:cxnSpLocks noChangeShapeType="1"/>
              <a:stCxn id="113697" idx="1"/>
              <a:endCxn id="113699" idx="0"/>
            </p:cNvCxnSpPr>
            <p:nvPr/>
          </p:nvCxnSpPr>
          <p:spPr bwMode="auto">
            <a:xfrm rot="10800000" flipV="1">
              <a:off x="1311" y="1543"/>
              <a:ext cx="213" cy="21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03" name="AutoShape 14"/>
            <p:cNvCxnSpPr>
              <a:cxnSpLocks noChangeShapeType="1"/>
              <a:stCxn id="113699" idx="1"/>
              <a:endCxn id="113700" idx="0"/>
            </p:cNvCxnSpPr>
            <p:nvPr/>
          </p:nvCxnSpPr>
          <p:spPr bwMode="auto">
            <a:xfrm rot="10800000" flipV="1">
              <a:off x="927" y="1823"/>
              <a:ext cx="225" cy="23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04" name="AutoShape 15"/>
            <p:cNvCxnSpPr>
              <a:cxnSpLocks noChangeShapeType="1"/>
              <a:stCxn id="113699" idx="3"/>
              <a:endCxn id="113701" idx="0"/>
            </p:cNvCxnSpPr>
            <p:nvPr/>
          </p:nvCxnSpPr>
          <p:spPr bwMode="auto">
            <a:xfrm>
              <a:off x="1469" y="1823"/>
              <a:ext cx="166" cy="23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05" name="AutoShape 16"/>
            <p:cNvCxnSpPr>
              <a:cxnSpLocks noChangeShapeType="1"/>
              <a:stCxn id="113697" idx="3"/>
              <a:endCxn id="113698" idx="0"/>
            </p:cNvCxnSpPr>
            <p:nvPr/>
          </p:nvCxnSpPr>
          <p:spPr bwMode="auto">
            <a:xfrm>
              <a:off x="1841" y="1543"/>
              <a:ext cx="220" cy="21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706" name="Rectangle 17"/>
            <p:cNvSpPr>
              <a:spLocks noChangeArrowheads="1"/>
            </p:cNvSpPr>
            <p:nvPr/>
          </p:nvSpPr>
          <p:spPr bwMode="auto">
            <a:xfrm>
              <a:off x="996" y="1141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3707" name="Rectangle 18"/>
            <p:cNvSpPr>
              <a:spLocks noChangeArrowheads="1"/>
            </p:cNvSpPr>
            <p:nvPr/>
          </p:nvSpPr>
          <p:spPr bwMode="auto">
            <a:xfrm>
              <a:off x="624" y="148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12</a:t>
              </a:r>
            </a:p>
          </p:txBody>
        </p:sp>
        <p:cxnSp>
          <p:nvCxnSpPr>
            <p:cNvPr id="113708" name="AutoShape 19"/>
            <p:cNvCxnSpPr>
              <a:cxnSpLocks noChangeShapeType="1"/>
              <a:stCxn id="113706" idx="1"/>
              <a:endCxn id="113707" idx="0"/>
            </p:cNvCxnSpPr>
            <p:nvPr/>
          </p:nvCxnSpPr>
          <p:spPr bwMode="auto">
            <a:xfrm rot="10800000" flipV="1">
              <a:off x="783" y="1209"/>
              <a:ext cx="213" cy="27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709" name="AutoShape 20"/>
            <p:cNvCxnSpPr>
              <a:cxnSpLocks noChangeShapeType="1"/>
              <a:stCxn id="113706" idx="3"/>
              <a:endCxn id="113697" idx="0"/>
            </p:cNvCxnSpPr>
            <p:nvPr/>
          </p:nvCxnSpPr>
          <p:spPr bwMode="auto">
            <a:xfrm>
              <a:off x="1313" y="1209"/>
              <a:ext cx="370" cy="26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710" name="Rectangle 21"/>
            <p:cNvSpPr>
              <a:spLocks noChangeArrowheads="1"/>
            </p:cNvSpPr>
            <p:nvPr/>
          </p:nvSpPr>
          <p:spPr bwMode="auto">
            <a:xfrm>
              <a:off x="2647" y="1467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14</a:t>
              </a:r>
            </a:p>
          </p:txBody>
        </p:sp>
        <p:cxnSp>
          <p:nvCxnSpPr>
            <p:cNvPr id="113711" name="AutoShape 22"/>
            <p:cNvCxnSpPr>
              <a:cxnSpLocks noChangeShapeType="1"/>
              <a:stCxn id="113706" idx="3"/>
              <a:endCxn id="113710" idx="0"/>
            </p:cNvCxnSpPr>
            <p:nvPr/>
          </p:nvCxnSpPr>
          <p:spPr bwMode="auto">
            <a:xfrm>
              <a:off x="1313" y="1209"/>
              <a:ext cx="1493" cy="25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712" name="Rectangle 23"/>
            <p:cNvSpPr>
              <a:spLocks noChangeArrowheads="1"/>
            </p:cNvSpPr>
            <p:nvPr/>
          </p:nvSpPr>
          <p:spPr bwMode="auto">
            <a:xfrm>
              <a:off x="3031" y="1745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141</a:t>
              </a:r>
            </a:p>
          </p:txBody>
        </p:sp>
        <p:cxnSp>
          <p:nvCxnSpPr>
            <p:cNvPr id="113713" name="AutoShape 24"/>
            <p:cNvCxnSpPr>
              <a:cxnSpLocks noChangeShapeType="1"/>
              <a:stCxn id="113710" idx="3"/>
              <a:endCxn id="113712" idx="0"/>
            </p:cNvCxnSpPr>
            <p:nvPr/>
          </p:nvCxnSpPr>
          <p:spPr bwMode="auto">
            <a:xfrm>
              <a:off x="2964" y="1535"/>
              <a:ext cx="226" cy="21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714" name="Rectangle 25"/>
            <p:cNvSpPr>
              <a:spLocks noChangeArrowheads="1"/>
            </p:cNvSpPr>
            <p:nvPr/>
          </p:nvSpPr>
          <p:spPr bwMode="auto">
            <a:xfrm>
              <a:off x="2311" y="176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133</a:t>
              </a:r>
            </a:p>
          </p:txBody>
        </p:sp>
        <p:cxnSp>
          <p:nvCxnSpPr>
            <p:cNvPr id="113715" name="AutoShape 26"/>
            <p:cNvCxnSpPr>
              <a:cxnSpLocks noChangeShapeType="1"/>
              <a:stCxn id="113697" idx="3"/>
              <a:endCxn id="113714" idx="0"/>
            </p:cNvCxnSpPr>
            <p:nvPr/>
          </p:nvCxnSpPr>
          <p:spPr bwMode="auto">
            <a:xfrm>
              <a:off x="1841" y="1543"/>
              <a:ext cx="629" cy="22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716" name="Rectangle 27"/>
            <p:cNvSpPr>
              <a:spLocks noChangeArrowheads="1"/>
            </p:cNvSpPr>
            <p:nvPr/>
          </p:nvSpPr>
          <p:spPr bwMode="auto">
            <a:xfrm>
              <a:off x="222" y="148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113717" name="AutoShape 28"/>
            <p:cNvCxnSpPr>
              <a:cxnSpLocks noChangeShapeType="1"/>
              <a:stCxn id="113706" idx="1"/>
              <a:endCxn id="113716" idx="0"/>
            </p:cNvCxnSpPr>
            <p:nvPr/>
          </p:nvCxnSpPr>
          <p:spPr bwMode="auto">
            <a:xfrm rot="10800000" flipV="1">
              <a:off x="381" y="1209"/>
              <a:ext cx="615" cy="27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AutoShape 29"/>
          <p:cNvSpPr>
            <a:spLocks noChangeArrowheads="1"/>
          </p:cNvSpPr>
          <p:nvPr/>
        </p:nvSpPr>
        <p:spPr bwMode="auto">
          <a:xfrm rot="5400000">
            <a:off x="3864769" y="3747294"/>
            <a:ext cx="533400" cy="4143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297 h 21600"/>
              <a:gd name="T14" fmla="*/ 17303 w 21600"/>
              <a:gd name="T15" fmla="*/ 173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464" y="0"/>
                </a:moveTo>
                <a:lnTo>
                  <a:pt x="14464" y="4297"/>
                </a:lnTo>
                <a:lnTo>
                  <a:pt x="3375" y="4297"/>
                </a:lnTo>
                <a:lnTo>
                  <a:pt x="3375" y="17303"/>
                </a:lnTo>
                <a:lnTo>
                  <a:pt x="14464" y="17303"/>
                </a:lnTo>
                <a:lnTo>
                  <a:pt x="14464" y="21600"/>
                </a:lnTo>
                <a:lnTo>
                  <a:pt x="21600" y="10800"/>
                </a:lnTo>
                <a:lnTo>
                  <a:pt x="14464" y="0"/>
                </a:lnTo>
                <a:close/>
              </a:path>
              <a:path w="21600" h="21600">
                <a:moveTo>
                  <a:pt x="1350" y="4297"/>
                </a:moveTo>
                <a:lnTo>
                  <a:pt x="1350" y="17303"/>
                </a:lnTo>
                <a:lnTo>
                  <a:pt x="2700" y="17303"/>
                </a:lnTo>
                <a:lnTo>
                  <a:pt x="2700" y="4297"/>
                </a:lnTo>
                <a:lnTo>
                  <a:pt x="1350" y="4297"/>
                </a:lnTo>
                <a:close/>
              </a:path>
              <a:path w="21600" h="21600">
                <a:moveTo>
                  <a:pt x="0" y="4297"/>
                </a:moveTo>
                <a:lnTo>
                  <a:pt x="0" y="17303"/>
                </a:lnTo>
                <a:lnTo>
                  <a:pt x="675" y="17303"/>
                </a:lnTo>
                <a:lnTo>
                  <a:pt x="675" y="4297"/>
                </a:lnTo>
                <a:lnTo>
                  <a:pt x="0" y="429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635375" y="4492625"/>
            <a:ext cx="4279900" cy="1816100"/>
            <a:chOff x="855" y="2600"/>
            <a:chExt cx="2696" cy="1144"/>
          </a:xfrm>
        </p:grpSpPr>
        <p:sp>
          <p:nvSpPr>
            <p:cNvPr id="113676" name="Rectangle 30"/>
            <p:cNvSpPr>
              <a:spLocks noChangeArrowheads="1"/>
            </p:cNvSpPr>
            <p:nvPr/>
          </p:nvSpPr>
          <p:spPr bwMode="auto">
            <a:xfrm>
              <a:off x="1152" y="2600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3677" name="Rectangle 31"/>
            <p:cNvSpPr>
              <a:spLocks noChangeArrowheads="1"/>
            </p:cNvSpPr>
            <p:nvPr/>
          </p:nvSpPr>
          <p:spPr bwMode="auto">
            <a:xfrm>
              <a:off x="855" y="293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113678" name="Rectangle 32"/>
            <p:cNvSpPr>
              <a:spLocks noChangeArrowheads="1"/>
            </p:cNvSpPr>
            <p:nvPr/>
          </p:nvSpPr>
          <p:spPr bwMode="auto">
            <a:xfrm>
              <a:off x="1333" y="293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12</a:t>
              </a:r>
            </a:p>
          </p:txBody>
        </p:sp>
        <p:sp>
          <p:nvSpPr>
            <p:cNvPr id="113679" name="Rectangle 33"/>
            <p:cNvSpPr>
              <a:spLocks noChangeArrowheads="1"/>
            </p:cNvSpPr>
            <p:nvPr/>
          </p:nvSpPr>
          <p:spPr bwMode="auto">
            <a:xfrm>
              <a:off x="1840" y="293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3680" name="Rectangle 34"/>
            <p:cNvSpPr>
              <a:spLocks noChangeArrowheads="1"/>
            </p:cNvSpPr>
            <p:nvPr/>
          </p:nvSpPr>
          <p:spPr bwMode="auto">
            <a:xfrm>
              <a:off x="3234" y="2936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FF0000"/>
                  </a:solidFill>
                  <a:latin typeface="Courier New" panose="02070309020205020404" pitchFamily="49" charset="0"/>
                </a:rPr>
                <a:t>14</a:t>
              </a:r>
            </a:p>
          </p:txBody>
        </p:sp>
        <p:sp>
          <p:nvSpPr>
            <p:cNvPr id="113681" name="Rectangle 38"/>
            <p:cNvSpPr>
              <a:spLocks noChangeArrowheads="1"/>
            </p:cNvSpPr>
            <p:nvPr/>
          </p:nvSpPr>
          <p:spPr bwMode="auto">
            <a:xfrm>
              <a:off x="1555" y="3272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131</a:t>
              </a:r>
            </a:p>
          </p:txBody>
        </p:sp>
        <p:sp>
          <p:nvSpPr>
            <p:cNvPr id="113682" name="Rectangle 39"/>
            <p:cNvSpPr>
              <a:spLocks noChangeArrowheads="1"/>
            </p:cNvSpPr>
            <p:nvPr/>
          </p:nvSpPr>
          <p:spPr bwMode="auto">
            <a:xfrm>
              <a:off x="2083" y="3272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132</a:t>
              </a:r>
            </a:p>
          </p:txBody>
        </p:sp>
        <p:sp>
          <p:nvSpPr>
            <p:cNvPr id="113683" name="Rectangle 40"/>
            <p:cNvSpPr>
              <a:spLocks noChangeArrowheads="1"/>
            </p:cNvSpPr>
            <p:nvPr/>
          </p:nvSpPr>
          <p:spPr bwMode="auto">
            <a:xfrm>
              <a:off x="2563" y="3272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133</a:t>
              </a:r>
            </a:p>
          </p:txBody>
        </p:sp>
        <p:sp>
          <p:nvSpPr>
            <p:cNvPr id="113684" name="Rectangle 41"/>
            <p:cNvSpPr>
              <a:spLocks noChangeArrowheads="1"/>
            </p:cNvSpPr>
            <p:nvPr/>
          </p:nvSpPr>
          <p:spPr bwMode="auto">
            <a:xfrm>
              <a:off x="3018" y="3272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rgbClr val="0033CC"/>
                  </a:solidFill>
                  <a:latin typeface="Courier New" panose="02070309020205020404" pitchFamily="49" charset="0"/>
                </a:rPr>
                <a:t>141</a:t>
              </a:r>
            </a:p>
          </p:txBody>
        </p:sp>
        <p:sp>
          <p:nvSpPr>
            <p:cNvPr id="113685" name="Rectangle 42"/>
            <p:cNvSpPr>
              <a:spLocks noChangeArrowheads="1"/>
            </p:cNvSpPr>
            <p:nvPr/>
          </p:nvSpPr>
          <p:spPr bwMode="auto">
            <a:xfrm>
              <a:off x="1326" y="3608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chemeClr val="bg2"/>
                  </a:solidFill>
                  <a:latin typeface="Courier New" panose="02070309020205020404" pitchFamily="49" charset="0"/>
                </a:rPr>
                <a:t>1311</a:t>
              </a:r>
            </a:p>
          </p:txBody>
        </p:sp>
        <p:sp>
          <p:nvSpPr>
            <p:cNvPr id="113686" name="Rectangle 43"/>
            <p:cNvSpPr>
              <a:spLocks noChangeArrowheads="1"/>
            </p:cNvSpPr>
            <p:nvPr/>
          </p:nvSpPr>
          <p:spPr bwMode="auto">
            <a:xfrm>
              <a:off x="2052" y="3608"/>
              <a:ext cx="31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00"/>
                </a:buClr>
                <a:buSzPct val="70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kumimoji="1" lang="hu-HU" altLang="hu-HU" sz="1400" b="1">
                  <a:solidFill>
                    <a:schemeClr val="bg2"/>
                  </a:solidFill>
                  <a:latin typeface="Courier New" panose="02070309020205020404" pitchFamily="49" charset="0"/>
                </a:rPr>
                <a:t>1312</a:t>
              </a:r>
            </a:p>
          </p:txBody>
        </p:sp>
        <p:cxnSp>
          <p:nvCxnSpPr>
            <p:cNvPr id="113687" name="AutoShape 44"/>
            <p:cNvCxnSpPr>
              <a:cxnSpLocks noChangeShapeType="1"/>
              <a:stCxn id="113676" idx="1"/>
              <a:endCxn id="113677" idx="0"/>
            </p:cNvCxnSpPr>
            <p:nvPr/>
          </p:nvCxnSpPr>
          <p:spPr bwMode="auto">
            <a:xfrm rot="10800000" flipV="1">
              <a:off x="1014" y="2668"/>
              <a:ext cx="138" cy="268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88" name="AutoShape 45"/>
            <p:cNvCxnSpPr>
              <a:cxnSpLocks noChangeShapeType="1"/>
              <a:stCxn id="113677" idx="3"/>
              <a:endCxn id="113678" idx="0"/>
            </p:cNvCxnSpPr>
            <p:nvPr/>
          </p:nvCxnSpPr>
          <p:spPr bwMode="auto">
            <a:xfrm flipV="1">
              <a:off x="1172" y="2936"/>
              <a:ext cx="320" cy="68"/>
            </a:xfrm>
            <a:prstGeom prst="bentConnector4">
              <a:avLst>
                <a:gd name="adj1" fmla="val 25000"/>
                <a:gd name="adj2" fmla="val 311764"/>
              </a:avLst>
            </a:prstGeom>
            <a:noFill/>
            <a:ln w="127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89" name="AutoShape 46"/>
            <p:cNvCxnSpPr>
              <a:cxnSpLocks noChangeShapeType="1"/>
              <a:stCxn id="113678" idx="3"/>
              <a:endCxn id="113679" idx="0"/>
            </p:cNvCxnSpPr>
            <p:nvPr/>
          </p:nvCxnSpPr>
          <p:spPr bwMode="auto">
            <a:xfrm flipV="1">
              <a:off x="1650" y="2936"/>
              <a:ext cx="349" cy="68"/>
            </a:xfrm>
            <a:prstGeom prst="bentConnector4">
              <a:avLst>
                <a:gd name="adj1" fmla="val 27222"/>
                <a:gd name="adj2" fmla="val 311764"/>
              </a:avLst>
            </a:prstGeom>
            <a:noFill/>
            <a:ln w="127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0" name="AutoShape 48"/>
            <p:cNvCxnSpPr>
              <a:cxnSpLocks noChangeShapeType="1"/>
              <a:stCxn id="113679" idx="1"/>
              <a:endCxn id="113681" idx="0"/>
            </p:cNvCxnSpPr>
            <p:nvPr/>
          </p:nvCxnSpPr>
          <p:spPr bwMode="auto">
            <a:xfrm rot="10800000" flipV="1">
              <a:off x="1714" y="3004"/>
              <a:ext cx="126" cy="268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1" name="AutoShape 49"/>
            <p:cNvCxnSpPr>
              <a:cxnSpLocks noChangeShapeType="1"/>
              <a:stCxn id="113681" idx="3"/>
              <a:endCxn id="113682" idx="0"/>
            </p:cNvCxnSpPr>
            <p:nvPr/>
          </p:nvCxnSpPr>
          <p:spPr bwMode="auto">
            <a:xfrm flipV="1">
              <a:off x="1872" y="3272"/>
              <a:ext cx="370" cy="68"/>
            </a:xfrm>
            <a:prstGeom prst="bentConnector4">
              <a:avLst>
                <a:gd name="adj1" fmla="val 28380"/>
                <a:gd name="adj2" fmla="val 311764"/>
              </a:avLst>
            </a:prstGeom>
            <a:noFill/>
            <a:ln w="127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2" name="AutoShape 50"/>
            <p:cNvCxnSpPr>
              <a:cxnSpLocks noChangeShapeType="1"/>
              <a:stCxn id="113682" idx="3"/>
              <a:endCxn id="113683" idx="0"/>
            </p:cNvCxnSpPr>
            <p:nvPr/>
          </p:nvCxnSpPr>
          <p:spPr bwMode="auto">
            <a:xfrm flipV="1">
              <a:off x="2400" y="3272"/>
              <a:ext cx="322" cy="68"/>
            </a:xfrm>
            <a:prstGeom prst="bentConnector4">
              <a:avLst>
                <a:gd name="adj1" fmla="val 25157"/>
                <a:gd name="adj2" fmla="val 311764"/>
              </a:avLst>
            </a:prstGeom>
            <a:noFill/>
            <a:ln w="127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3" name="AutoShape 52"/>
            <p:cNvCxnSpPr>
              <a:cxnSpLocks noChangeShapeType="1"/>
              <a:stCxn id="113679" idx="3"/>
              <a:endCxn id="113680" idx="0"/>
            </p:cNvCxnSpPr>
            <p:nvPr/>
          </p:nvCxnSpPr>
          <p:spPr bwMode="auto">
            <a:xfrm flipV="1">
              <a:off x="2157" y="2936"/>
              <a:ext cx="1236" cy="68"/>
            </a:xfrm>
            <a:prstGeom prst="bentConnector4">
              <a:avLst>
                <a:gd name="adj1" fmla="val 43528"/>
                <a:gd name="adj2" fmla="val 311764"/>
              </a:avLst>
            </a:prstGeom>
            <a:noFill/>
            <a:ln w="127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4" name="AutoShape 53"/>
            <p:cNvCxnSpPr>
              <a:cxnSpLocks noChangeShapeType="1"/>
              <a:stCxn id="113685" idx="3"/>
              <a:endCxn id="113686" idx="0"/>
            </p:cNvCxnSpPr>
            <p:nvPr/>
          </p:nvCxnSpPr>
          <p:spPr bwMode="auto">
            <a:xfrm flipV="1">
              <a:off x="1643" y="3608"/>
              <a:ext cx="568" cy="68"/>
            </a:xfrm>
            <a:prstGeom prst="bentConnector4">
              <a:avLst>
                <a:gd name="adj1" fmla="val 35917"/>
                <a:gd name="adj2" fmla="val 311764"/>
              </a:avLst>
            </a:prstGeom>
            <a:noFill/>
            <a:ln w="127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5" name="AutoShape 54"/>
            <p:cNvCxnSpPr>
              <a:cxnSpLocks noChangeShapeType="1"/>
              <a:stCxn id="113681" idx="1"/>
              <a:endCxn id="113685" idx="0"/>
            </p:cNvCxnSpPr>
            <p:nvPr/>
          </p:nvCxnSpPr>
          <p:spPr bwMode="auto">
            <a:xfrm rot="10800000" flipV="1">
              <a:off x="1485" y="3340"/>
              <a:ext cx="70" cy="268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696" name="AutoShape 55"/>
            <p:cNvCxnSpPr>
              <a:cxnSpLocks noChangeShapeType="1"/>
              <a:stCxn id="113680" idx="1"/>
              <a:endCxn id="113684" idx="0"/>
            </p:cNvCxnSpPr>
            <p:nvPr/>
          </p:nvCxnSpPr>
          <p:spPr bwMode="auto">
            <a:xfrm rot="10800000" flipV="1">
              <a:off x="3177" y="3004"/>
              <a:ext cx="57" cy="268"/>
            </a:xfrm>
            <a:prstGeom prst="bentConnector2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3674" name="Dátum helye 53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107CC6-8904-4154-8F32-065B4BB4CBF5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 – binárisan</a:t>
            </a:r>
          </a:p>
        </p:txBody>
      </p:sp>
      <p:sp>
        <p:nvSpPr>
          <p:cNvPr id="11571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1571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15717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5718" name="Téglalap 9"/>
          <p:cNvSpPr>
            <a:spLocks noChangeArrowheads="1"/>
          </p:cNvSpPr>
          <p:nvPr/>
        </p:nvSpPr>
        <p:spPr bwMode="auto">
          <a:xfrm>
            <a:off x="179388" y="1412875"/>
            <a:ext cx="89646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Gyerek(f,i):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Ha i=1 akkor Gyerek:=Tartalom(f).bal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  különben Gyerek:=Testvér(Tartalom(f).bal,i) 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Testvér(f,i):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Ha i=2 akkor Testvér:=Tartalom(f).jobb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különben Testvér:=Testvér(Tartalom(f).jobb,i-1)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115719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4D3492-728F-4207-9C2D-B9573AF6E0B3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 – binárisan</a:t>
            </a:r>
          </a:p>
        </p:txBody>
      </p:sp>
      <p:sp>
        <p:nvSpPr>
          <p:cNvPr id="11776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1776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17765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7766" name="Téglalap 9"/>
          <p:cNvSpPr>
            <a:spLocks noChangeArrowheads="1"/>
          </p:cNvSpPr>
          <p:nvPr/>
        </p:nvSpPr>
        <p:spPr bwMode="auto">
          <a:xfrm>
            <a:off x="179388" y="1412875"/>
            <a:ext cx="896461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Elsőgyerek(f):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Elsőgyerek:=Tartalom(f).bal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Következőgyerek(gy):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Következőgyerek:=Tartalom(gy).jobb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Függvény vége.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Vanméggyerek(gy):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Vanméggyerek:=(Tartalom(gy).jobb≠sehova)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11776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2E906D-F36E-43F5-B0F2-F490B005A40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Nem bináris fák – binárisan</a:t>
            </a:r>
          </a:p>
        </p:txBody>
      </p:sp>
      <p:sp>
        <p:nvSpPr>
          <p:cNvPr id="11981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1981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19813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9814" name="Téglalap 9"/>
          <p:cNvSpPr>
            <a:spLocks noChangeArrowheads="1"/>
          </p:cNvSpPr>
          <p:nvPr/>
        </p:nvSpPr>
        <p:spPr bwMode="auto">
          <a:xfrm>
            <a:off x="179388" y="1412875"/>
            <a:ext cx="89646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Gyerek(f,i):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300">
                <a:latin typeface="Courier New" panose="02070309020205020404" pitchFamily="49" charset="0"/>
              </a:rPr>
              <a:t>  gy:=Elsőgyerek(f) 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  Ha i=1 akkor Gyerek:=gy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      különben Ciklus j=2-től i-ig 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                 gy:=Következőgyerek(gy)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               Ciklus vége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               Gyerek:=gy</a:t>
            </a:r>
            <a:br>
              <a:rPr lang="hu-HU" altLang="hu-HU" sz="2300">
                <a:latin typeface="Courier New" panose="02070309020205020404" pitchFamily="49" charset="0"/>
              </a:rPr>
            </a:br>
            <a:r>
              <a:rPr lang="hu-HU" altLang="hu-HU" sz="2300">
                <a:latin typeface="Courier New" panose="02070309020205020404" pitchFamily="49" charset="0"/>
              </a:rPr>
              <a:t>Függvény vége.</a:t>
            </a:r>
          </a:p>
        </p:txBody>
      </p:sp>
      <p:sp>
        <p:nvSpPr>
          <p:cNvPr id="11981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7A6775-E6AF-4FBF-8399-89BFF899CAEB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2185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2186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21861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59400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/>
              <a:t>A szófa:</a:t>
            </a:r>
          </a:p>
          <a:p>
            <a:pPr marL="357188" indent="-357188"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nem bináris fa</a:t>
            </a:r>
          </a:p>
          <a:p>
            <a:pPr marL="357188" indent="-357188"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a gyökere üres</a:t>
            </a:r>
          </a:p>
          <a:p>
            <a:pPr marL="357188" indent="-357188"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a szavak felülről lefelé</a:t>
            </a:r>
            <a:br>
              <a:rPr lang="hu-HU" sz="2800" dirty="0"/>
            </a:br>
            <a:r>
              <a:rPr lang="hu-HU" sz="2800" dirty="0"/>
              <a:t>olvashatók</a:t>
            </a:r>
          </a:p>
          <a:p>
            <a:pPr marL="357188" indent="-357188"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hol a szó vége?</a:t>
            </a:r>
          </a:p>
          <a:p>
            <a:pPr marL="357188" indent="-357188"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hány gyerek lehet?</a:t>
            </a:r>
          </a:p>
        </p:txBody>
      </p:sp>
      <p:pic>
        <p:nvPicPr>
          <p:cNvPr id="1218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27163"/>
            <a:ext cx="473075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D00A51-C4D7-440A-BABD-5E615AC6F3A2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2390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2390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23909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A szófa:</a:t>
            </a:r>
          </a:p>
          <a:p>
            <a:pPr marL="355600" indent="-3556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jelöljük a szóvégeket!</a:t>
            </a:r>
          </a:p>
        </p:txBody>
      </p:sp>
      <p:pic>
        <p:nvPicPr>
          <p:cNvPr id="1239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427163"/>
            <a:ext cx="48926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A313F7-3E71-48EF-8F13-0408FD82AB8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2595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2595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25957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61448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/>
              <a:t>A szófa ábrázolása:</a:t>
            </a:r>
          </a:p>
          <a:p>
            <a:pPr marL="357188" indent="-357188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indexeljük a következő betűvel a szófa további részét;</a:t>
            </a:r>
          </a:p>
          <a:p>
            <a:pPr marL="357188" indent="-357188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714500" algn="l"/>
              </a:tabLst>
              <a:defRPr/>
            </a:pPr>
            <a:r>
              <a:rPr lang="hu-HU" sz="2800" dirty="0"/>
              <a:t>jelezzük, hogy szó végén vagyunk-e!</a:t>
            </a:r>
          </a:p>
          <a:p>
            <a:pPr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endParaRPr lang="hu-HU" sz="2400" b="1" dirty="0">
              <a:latin typeface="Courier New" pitchFamily="49" charset="0"/>
            </a:endParaRPr>
          </a:p>
          <a:p>
            <a:pPr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400" b="1" dirty="0">
                <a:latin typeface="Courier New" pitchFamily="49" charset="0"/>
              </a:rPr>
              <a:t>Típus</a:t>
            </a:r>
            <a:r>
              <a:rPr lang="hu-HU" sz="2400" dirty="0">
                <a:latin typeface="Courier New" pitchFamily="49" charset="0"/>
              </a:rPr>
              <a:t> </a:t>
            </a:r>
            <a:r>
              <a:rPr lang="hu-HU" sz="2400" dirty="0" err="1">
                <a:latin typeface="Courier New" pitchFamily="49" charset="0"/>
              </a:rPr>
              <a:t>SzóFa</a:t>
            </a:r>
            <a:r>
              <a:rPr lang="hu-HU" sz="2400" dirty="0">
                <a:latin typeface="Courier New" pitchFamily="49" charset="0"/>
              </a:rPr>
              <a:t>=</a:t>
            </a:r>
            <a:r>
              <a:rPr lang="hu-HU" sz="2400" b="1" dirty="0">
                <a:latin typeface="Courier New" pitchFamily="49" charset="0"/>
              </a:rPr>
              <a:t>Rekord</a:t>
            </a:r>
            <a:r>
              <a:rPr lang="hu-HU" sz="2400" dirty="0">
                <a:latin typeface="Courier New" pitchFamily="49" charset="0"/>
              </a:rPr>
              <a:t/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	   (betű:</a:t>
            </a:r>
            <a:r>
              <a:rPr lang="hu-HU" sz="2400" b="1" dirty="0">
                <a:latin typeface="Courier New" pitchFamily="49" charset="0"/>
              </a:rPr>
              <a:t>Tömb</a:t>
            </a:r>
            <a:r>
              <a:rPr lang="hu-HU" sz="2400" dirty="0">
                <a:latin typeface="Courier New" pitchFamily="49" charset="0"/>
              </a:rPr>
              <a:t>('</a:t>
            </a:r>
            <a:r>
              <a:rPr lang="hu-HU" sz="2400" dirty="0" err="1">
                <a:latin typeface="Courier New" pitchFamily="49" charset="0"/>
              </a:rPr>
              <a:t>a'..'z</a:t>
            </a:r>
            <a:r>
              <a:rPr lang="hu-HU" sz="2400" dirty="0">
                <a:latin typeface="Courier New" pitchFamily="49" charset="0"/>
              </a:rPr>
              <a:t>':Szófa,</a:t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             vége:Logikai) </a:t>
            </a:r>
          </a:p>
          <a:p>
            <a:pPr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endParaRPr lang="hu-HU" sz="3200" dirty="0"/>
          </a:p>
        </p:txBody>
      </p:sp>
      <p:sp>
        <p:nvSpPr>
          <p:cNvPr id="125959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079DA-D6C5-4946-BA90-F5AD9B5AFD0C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2800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2800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28005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964612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Szó keresése:</a:t>
            </a:r>
          </a:p>
          <a:p>
            <a:pPr marL="360000" indent="-360000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 err="1">
                <a:latin typeface="Courier New" pitchFamily="49" charset="0"/>
              </a:rPr>
              <a:t>Bennevan</a:t>
            </a:r>
            <a:r>
              <a:rPr lang="hu-HU" sz="2400" dirty="0">
                <a:latin typeface="Courier New" pitchFamily="49" charset="0"/>
              </a:rPr>
              <a:t>?(</a:t>
            </a:r>
            <a:r>
              <a:rPr lang="hu-HU" sz="2400" dirty="0" err="1">
                <a:latin typeface="Courier New" pitchFamily="49" charset="0"/>
              </a:rPr>
              <a:t>szf</a:t>
            </a:r>
            <a:r>
              <a:rPr lang="hu-HU" sz="2400" dirty="0">
                <a:latin typeface="Courier New" pitchFamily="49" charset="0"/>
              </a:rPr>
              <a:t>,s):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  Ha Tartalom(</a:t>
            </a:r>
            <a:r>
              <a:rPr lang="hu-HU" sz="2400" dirty="0" err="1">
                <a:latin typeface="Courier New" pitchFamily="49" charset="0"/>
              </a:rPr>
              <a:t>szf</a:t>
            </a:r>
            <a:r>
              <a:rPr lang="hu-HU" sz="2400" dirty="0">
                <a:latin typeface="Courier New" pitchFamily="49" charset="0"/>
              </a:rPr>
              <a:t>).vége és üres?(s)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     akkor </a:t>
            </a:r>
            <a:r>
              <a:rPr lang="hu-HU" sz="2400" dirty="0" err="1">
                <a:latin typeface="Courier New" pitchFamily="49" charset="0"/>
              </a:rPr>
              <a:t>Bennevan</a:t>
            </a:r>
            <a:r>
              <a:rPr lang="hu-HU" sz="2400" dirty="0">
                <a:latin typeface="Courier New" pitchFamily="49" charset="0"/>
              </a:rPr>
              <a:t>?:=igaz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  különben ha üres?(s) akkor </a:t>
            </a:r>
            <a:r>
              <a:rPr lang="hu-HU" sz="2400" dirty="0" err="1">
                <a:latin typeface="Courier New" pitchFamily="49" charset="0"/>
              </a:rPr>
              <a:t>Bennevan</a:t>
            </a:r>
            <a:r>
              <a:rPr lang="hu-HU" sz="2400" dirty="0">
                <a:latin typeface="Courier New" pitchFamily="49" charset="0"/>
              </a:rPr>
              <a:t>?:=hamis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  különben ha üres?(Tartalom(</a:t>
            </a:r>
            <a:r>
              <a:rPr lang="hu-HU" sz="2400" dirty="0" err="1">
                <a:latin typeface="Courier New" pitchFamily="49" charset="0"/>
              </a:rPr>
              <a:t>szf</a:t>
            </a:r>
            <a:r>
              <a:rPr lang="hu-HU" sz="2400" dirty="0">
                <a:latin typeface="Courier New" pitchFamily="49" charset="0"/>
              </a:rPr>
              <a:t>).betű(első(s)))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     akkor </a:t>
            </a:r>
            <a:r>
              <a:rPr lang="hu-HU" sz="2400" dirty="0" err="1">
                <a:latin typeface="Courier New" pitchFamily="49" charset="0"/>
              </a:rPr>
              <a:t>Bennevan</a:t>
            </a:r>
            <a:r>
              <a:rPr lang="hu-HU" sz="2400" dirty="0">
                <a:latin typeface="Courier New" pitchFamily="49" charset="0"/>
              </a:rPr>
              <a:t>?:=hamis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  különben </a:t>
            </a:r>
            <a:r>
              <a:rPr lang="hu-HU" sz="2400" dirty="0" err="1">
                <a:latin typeface="Courier New" pitchFamily="49" charset="0"/>
              </a:rPr>
              <a:t>Bennevan</a:t>
            </a:r>
            <a:r>
              <a:rPr lang="hu-HU" sz="2400" dirty="0">
                <a:latin typeface="Courier New" pitchFamily="49" charset="0"/>
              </a:rPr>
              <a:t>?:=</a:t>
            </a:r>
            <a:r>
              <a:rPr lang="hu-HU" sz="2400" dirty="0" err="1">
                <a:latin typeface="Courier New" pitchFamily="49" charset="0"/>
              </a:rPr>
              <a:t>Bennevan</a:t>
            </a:r>
            <a:r>
              <a:rPr lang="hu-HU" sz="2400" dirty="0">
                <a:latin typeface="Courier New" pitchFamily="49" charset="0"/>
              </a:rPr>
              <a:t>?(Tartalom(</a:t>
            </a:r>
            <a:r>
              <a:rPr lang="hu-HU" sz="2400" dirty="0" err="1">
                <a:latin typeface="Courier New" pitchFamily="49" charset="0"/>
              </a:rPr>
              <a:t>szf</a:t>
            </a:r>
            <a:r>
              <a:rPr lang="hu-HU" sz="2400" dirty="0">
                <a:latin typeface="Courier New" pitchFamily="49" charset="0"/>
              </a:rPr>
              <a:t>).</a:t>
            </a:r>
            <a:br>
              <a:rPr lang="hu-HU" sz="2400" dirty="0">
                <a:latin typeface="Courier New" pitchFamily="49" charset="0"/>
              </a:rPr>
            </a:br>
            <a:r>
              <a:rPr lang="hu-HU" sz="2400" dirty="0">
                <a:latin typeface="Courier New" pitchFamily="49" charset="0"/>
              </a:rPr>
              <a:t>                betű(első(s)),</a:t>
            </a:r>
            <a:r>
              <a:rPr lang="hu-HU" sz="2400" dirty="0" err="1">
                <a:latin typeface="Courier New" pitchFamily="49" charset="0"/>
              </a:rPr>
              <a:t>elsőnélküli</a:t>
            </a:r>
            <a:r>
              <a:rPr lang="hu-HU" sz="2400" dirty="0">
                <a:latin typeface="Courier New" pitchFamily="49" charset="0"/>
              </a:rPr>
              <a:t>(</a:t>
            </a:r>
            <a:r>
              <a:rPr lang="hu-HU" sz="2400" dirty="0" err="1">
                <a:latin typeface="Courier New" pitchFamily="49" charset="0"/>
              </a:rPr>
              <a:t>s</a:t>
            </a:r>
            <a:r>
              <a:rPr lang="hu-HU" sz="2400" dirty="0">
                <a:latin typeface="Courier New" pitchFamily="49" charset="0"/>
              </a:rPr>
              <a:t>))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400" dirty="0">
                <a:latin typeface="Courier New" pitchFamily="49" charset="0"/>
              </a:rPr>
              <a:t>Függvény vége.</a:t>
            </a:r>
          </a:p>
        </p:txBody>
      </p:sp>
      <p:sp>
        <p:nvSpPr>
          <p:cNvPr id="12800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0A0CB1-0EB2-40F0-8F74-03040EA0C7D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69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1945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946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2293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Symbol" pitchFamily="18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3200" dirty="0">
                <a:sym typeface="Symbol" pitchFamily="18" charset="2"/>
              </a:rPr>
              <a:t>Koncepció:</a:t>
            </a:r>
          </a:p>
          <a:p>
            <a:pPr marL="360363" lvl="1" indent="-3603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bináris fa egy rekurzív adatszerkezet, ha bármely részét megváltoztatom, az egész meg fog változni;</a:t>
            </a:r>
          </a:p>
          <a:p>
            <a:pPr marL="360363" lvl="1" indent="-3603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megvalósítás dinamikus láncolással;</a:t>
            </a:r>
          </a:p>
          <a:p>
            <a:pPr marL="360363" lvl="1" indent="-360363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a műveletek értékmegosztást feltételeznek.</a:t>
            </a:r>
          </a:p>
          <a:p>
            <a:pPr marL="0" lvl="1">
              <a:lnSpc>
                <a:spcPct val="90000"/>
              </a:lnSpc>
              <a:spcBef>
                <a:spcPct val="3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905000" algn="l"/>
                <a:tab pos="2578100" algn="l"/>
              </a:tabLst>
              <a:defRPr/>
            </a:pPr>
            <a:r>
              <a:rPr lang="hu-HU" sz="2800" dirty="0">
                <a:sym typeface="Symbol" pitchFamily="18" charset="2"/>
              </a:rPr>
              <a:t>Megjegyzés: feltesszük, hogy az előfeltételeket mindenhol betartjuk, nincs ellenőrzés.</a:t>
            </a:r>
          </a:p>
        </p:txBody>
      </p:sp>
      <p:sp>
        <p:nvSpPr>
          <p:cNvPr id="19462" name="Dátum helye 7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783B6E-3025-4369-AB3B-550A4BDE0AD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3005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30052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30053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Szó beillesztése:</a:t>
            </a:r>
          </a:p>
          <a:p>
            <a:pPr marL="360000" indent="-360000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Beilleszt(</a:t>
            </a:r>
            <a:r>
              <a:rPr lang="hu-HU" sz="2300" dirty="0" err="1">
                <a:latin typeface="Courier New" pitchFamily="49" charset="0"/>
              </a:rPr>
              <a:t>szf</a:t>
            </a:r>
            <a:r>
              <a:rPr lang="hu-HU" sz="2300" dirty="0">
                <a:latin typeface="Courier New" pitchFamily="49" charset="0"/>
              </a:rPr>
              <a:t>,s):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  Ha üres?(s) akkor Tartalom(</a:t>
            </a:r>
            <a:r>
              <a:rPr lang="hu-HU" sz="2300" dirty="0" err="1">
                <a:latin typeface="Courier New" pitchFamily="49" charset="0"/>
              </a:rPr>
              <a:t>szf</a:t>
            </a:r>
            <a:r>
              <a:rPr lang="hu-HU" sz="2300" dirty="0">
                <a:latin typeface="Courier New" pitchFamily="49" charset="0"/>
              </a:rPr>
              <a:t>).vége:=igaz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  különben 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    Ha üres?(Tartalom(</a:t>
            </a:r>
            <a:r>
              <a:rPr lang="hu-HU" sz="2300" dirty="0" err="1">
                <a:latin typeface="Courier New" pitchFamily="49" charset="0"/>
              </a:rPr>
              <a:t>szf</a:t>
            </a:r>
            <a:r>
              <a:rPr lang="hu-HU" sz="2300" dirty="0">
                <a:latin typeface="Courier New" pitchFamily="49" charset="0"/>
              </a:rPr>
              <a:t>).betű(első(s)))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       akkor Lefoglal(Tartalom(</a:t>
            </a:r>
            <a:r>
              <a:rPr lang="hu-HU" sz="2300" dirty="0" err="1">
                <a:latin typeface="Courier New" pitchFamily="49" charset="0"/>
              </a:rPr>
              <a:t>szf</a:t>
            </a:r>
            <a:r>
              <a:rPr lang="hu-HU" sz="2300" dirty="0">
                <a:latin typeface="Courier New" pitchFamily="49" charset="0"/>
              </a:rPr>
              <a:t>).betű(első(s))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    Beilleszt(Tartalom(</a:t>
            </a:r>
            <a:r>
              <a:rPr lang="hu-HU" sz="2300" dirty="0" err="1">
                <a:latin typeface="Courier New" pitchFamily="49" charset="0"/>
              </a:rPr>
              <a:t>szf</a:t>
            </a:r>
            <a:r>
              <a:rPr lang="hu-HU" sz="2300" dirty="0">
                <a:latin typeface="Courier New" pitchFamily="49" charset="0"/>
              </a:rPr>
              <a:t>).betű(első(s)),</a:t>
            </a:r>
            <a:br>
              <a:rPr lang="hu-HU" sz="2300" dirty="0">
                <a:latin typeface="Courier New" pitchFamily="49" charset="0"/>
              </a:rPr>
            </a:br>
            <a:r>
              <a:rPr lang="hu-HU" sz="2300" dirty="0">
                <a:latin typeface="Courier New" pitchFamily="49" charset="0"/>
              </a:rPr>
              <a:t>            </a:t>
            </a:r>
            <a:r>
              <a:rPr lang="hu-HU" sz="2300" dirty="0" err="1">
                <a:latin typeface="Courier New" pitchFamily="49" charset="0"/>
              </a:rPr>
              <a:t>elsőnélküli</a:t>
            </a:r>
            <a:r>
              <a:rPr lang="hu-HU" sz="2300" dirty="0">
                <a:latin typeface="Courier New" pitchFamily="49" charset="0"/>
              </a:rPr>
              <a:t>(s))</a:t>
            </a:r>
          </a:p>
          <a:p>
            <a:pPr marL="360000" indent="-360000">
              <a:spcBef>
                <a:spcPts val="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hu-HU" sz="2300" dirty="0">
                <a:latin typeface="Courier New" pitchFamily="49" charset="0"/>
              </a:rPr>
              <a:t>Függvény vége.</a:t>
            </a:r>
          </a:p>
        </p:txBody>
      </p:sp>
      <p:sp>
        <p:nvSpPr>
          <p:cNvPr id="130055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9FB22-6549-4A6E-A431-F915DC6C0FD6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70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32099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32100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32101" name="Rectangle 26"/>
          <p:cNvSpPr>
            <a:spLocks noChangeArrowheads="1"/>
          </p:cNvSpPr>
          <p:nvPr/>
        </p:nvSpPr>
        <p:spPr bwMode="auto">
          <a:xfrm>
            <a:off x="3276600" y="4076700"/>
            <a:ext cx="57229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Ötlet: Indexelés helyett logaritmikus keresés rendezett tömbben.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/>
              <a:t>Kérdés: Lineáris is elég rendezetlen tömbben?</a:t>
            </a:r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Problémák:</a:t>
            </a:r>
          </a:p>
          <a:p>
            <a:pPr marL="355600" indent="-355600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minden elemhez annyi mutató kell, ahány betű van  az ábécében;</a:t>
            </a:r>
          </a:p>
          <a:p>
            <a:pPr marL="355600" indent="-355600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kérdéses a magyar ábécével való indexelés;</a:t>
            </a:r>
          </a:p>
          <a:p>
            <a:pPr marL="355600" indent="-355600">
              <a:spcBef>
                <a:spcPts val="6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sok faelemnél nincs is elágazás, azaz egyetlen ág meg tovább.</a:t>
            </a:r>
          </a:p>
        </p:txBody>
      </p:sp>
      <p:sp>
        <p:nvSpPr>
          <p:cNvPr id="132103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A1C517-D2B0-40B1-934E-94F30EB5173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71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Szófák</a:t>
            </a:r>
          </a:p>
        </p:txBody>
      </p:sp>
      <p:sp>
        <p:nvSpPr>
          <p:cNvPr id="13414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3414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34149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3200" dirty="0">
                <a:latin typeface="+mn-lt"/>
              </a:rPr>
              <a:t>A szófa tömörítése:</a:t>
            </a:r>
          </a:p>
          <a:p>
            <a:pPr marL="355600" indent="-355600"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vonjuk össze az</a:t>
            </a:r>
            <a:br>
              <a:rPr lang="hu-HU" sz="2800" dirty="0">
                <a:latin typeface="+mn-lt"/>
              </a:rPr>
            </a:br>
            <a:r>
              <a:rPr lang="hu-HU" sz="2800" dirty="0">
                <a:latin typeface="+mn-lt"/>
              </a:rPr>
              <a:t>elágazás nélküli</a:t>
            </a:r>
            <a:br>
              <a:rPr lang="hu-HU" sz="2800" dirty="0">
                <a:latin typeface="+mn-lt"/>
              </a:rPr>
            </a:br>
            <a:r>
              <a:rPr lang="hu-HU" sz="2800" dirty="0">
                <a:latin typeface="+mn-lt"/>
              </a:rPr>
              <a:t>csomópontokat!</a:t>
            </a:r>
          </a:p>
        </p:txBody>
      </p:sp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00213"/>
            <a:ext cx="4700588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Dátum helye 9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F437CC-43FB-4F92-AAD8-DE025C7A09D9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72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Fa megadása sorozattal</a:t>
            </a:r>
          </a:p>
        </p:txBody>
      </p:sp>
      <p:sp>
        <p:nvSpPr>
          <p:cNvPr id="13619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3619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36197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Egy fát zárójelekkel és F betűkkel írunk le : (baloldali ág) F (jobboldali ág) formában. A fának törzse biztosan van.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Példa: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ágnélküli fa:	 		 F	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kétágú fa:			 ( F ) </a:t>
            </a:r>
            <a:r>
              <a:rPr lang="hu-HU" sz="2800" dirty="0" err="1">
                <a:latin typeface="+mn-lt"/>
              </a:rPr>
              <a:t>F</a:t>
            </a:r>
            <a:r>
              <a:rPr lang="hu-HU" sz="2800" dirty="0">
                <a:latin typeface="+mn-lt"/>
              </a:rPr>
              <a:t> ( </a:t>
            </a:r>
            <a:r>
              <a:rPr lang="hu-HU" sz="2800" dirty="0" err="1">
                <a:latin typeface="+mn-lt"/>
              </a:rPr>
              <a:t>F</a:t>
            </a:r>
            <a:r>
              <a:rPr lang="hu-HU" sz="2800" dirty="0">
                <a:latin typeface="+mn-lt"/>
              </a:rPr>
              <a:t> )	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bonyolultabb fa:	 ( ( F ) </a:t>
            </a:r>
            <a:r>
              <a:rPr lang="hu-HU" sz="2800" dirty="0" err="1">
                <a:latin typeface="+mn-lt"/>
              </a:rPr>
              <a:t>F</a:t>
            </a:r>
            <a:r>
              <a:rPr lang="hu-HU" sz="2800" dirty="0">
                <a:latin typeface="+mn-lt"/>
              </a:rPr>
              <a:t> ( </a:t>
            </a:r>
            <a:r>
              <a:rPr lang="hu-HU" sz="2800" dirty="0" err="1">
                <a:latin typeface="+mn-lt"/>
              </a:rPr>
              <a:t>F</a:t>
            </a:r>
            <a:r>
              <a:rPr lang="hu-HU" sz="2800" dirty="0">
                <a:latin typeface="+mn-lt"/>
              </a:rPr>
              <a:t> ) ) </a:t>
            </a:r>
            <a:r>
              <a:rPr lang="hu-HU" sz="2800" dirty="0" err="1">
                <a:latin typeface="+mn-lt"/>
              </a:rPr>
              <a:t>F</a:t>
            </a:r>
            <a:r>
              <a:rPr lang="hu-HU" sz="2800" dirty="0">
                <a:latin typeface="+mn-lt"/>
              </a:rPr>
              <a:t> ( </a:t>
            </a:r>
            <a:r>
              <a:rPr lang="hu-HU" sz="2800" dirty="0" err="1">
                <a:latin typeface="+mn-lt"/>
              </a:rPr>
              <a:t>F</a:t>
            </a:r>
            <a:r>
              <a:rPr lang="hu-HU" sz="2800" dirty="0">
                <a:latin typeface="+mn-lt"/>
              </a:rPr>
              <a:t> )	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endParaRPr lang="hu-HU" sz="2800" dirty="0">
              <a:latin typeface="+mn-lt"/>
            </a:endParaRPr>
          </a:p>
        </p:txBody>
      </p:sp>
      <p:sp>
        <p:nvSpPr>
          <p:cNvPr id="136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hu-HU" altLang="hu-HU" sz="1800"/>
          </a:p>
        </p:txBody>
      </p:sp>
      <p:graphicFrame>
        <p:nvGraphicFramePr>
          <p:cNvPr id="136200" name="Object 1"/>
          <p:cNvGraphicFramePr>
            <a:graphicFrameLocks noChangeAspect="1"/>
          </p:cNvGraphicFramePr>
          <p:nvPr/>
        </p:nvGraphicFramePr>
        <p:xfrm>
          <a:off x="6948488" y="2492375"/>
          <a:ext cx="719137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CorelDRAW" r:id="rId4" imgW="457200" imgH="1828800" progId="CorelDRAW.Graphic.13">
                  <p:embed/>
                </p:oleObj>
              </mc:Choice>
              <mc:Fallback>
                <p:oleObj name="CorelDRAW" r:id="rId4" imgW="457200" imgH="1828800" progId="CorelDRAW.Graphic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492375"/>
                        <a:ext cx="719137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1" name="Dátum helye 11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23B8B7-C32B-4F5C-8989-5BC5BA862717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73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Fa megadása sorozattal</a:t>
            </a:r>
          </a:p>
        </p:txBody>
      </p:sp>
      <p:sp>
        <p:nvSpPr>
          <p:cNvPr id="138243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138244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38245" name="Rectangle 26"/>
          <p:cNvSpPr>
            <a:spLocks noChangeArrowheads="1"/>
          </p:cNvSpPr>
          <p:nvPr/>
        </p:nvSpPr>
        <p:spPr bwMode="auto">
          <a:xfrm>
            <a:off x="3132138" y="5589588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11" name="Téglalap 9"/>
          <p:cNvSpPr>
            <a:spLocks noChangeArrowheads="1"/>
          </p:cNvSpPr>
          <p:nvPr/>
        </p:nvSpPr>
        <p:spPr bwMode="auto">
          <a:xfrm>
            <a:off x="179388" y="1412875"/>
            <a:ext cx="87852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Írj programot, amely meghatározza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A. a fa magasságát (a leghosszabb út hosszát a gyökértől valamelyik ág végéig);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B. a fa tömegét (feltételezve, hogy a törzs, illetve a vele azonos tömegű ágdarabok egységnyi tömegűek);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r>
              <a:rPr lang="hu-HU" sz="2800" dirty="0">
                <a:latin typeface="+mn-lt"/>
              </a:rPr>
              <a:t>C. a fa elágazásainak számát!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714500" algn="l"/>
              </a:tabLst>
              <a:defRPr/>
            </a:pPr>
            <a:endParaRPr lang="hu-HU" sz="2800" dirty="0">
              <a:latin typeface="+mn-lt"/>
            </a:endParaRPr>
          </a:p>
        </p:txBody>
      </p:sp>
      <p:sp>
        <p:nvSpPr>
          <p:cNvPr id="138247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D38B14-F6D0-4744-BF86-845984459DEA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74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felépítése</a:t>
            </a:r>
          </a:p>
        </p:txBody>
      </p:sp>
      <p:sp>
        <p:nvSpPr>
          <p:cNvPr id="140291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Bináris fák szövegesen is megadhatók az alábbi szabályok szerint is: </a:t>
            </a:r>
          </a:p>
          <a:p>
            <a:pPr>
              <a:lnSpc>
                <a:spcPct val="96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1) Minden karakter, ami az angol ábécé eleme, faleírás.</a:t>
            </a:r>
          </a:p>
          <a:p>
            <a:pPr>
              <a:lnSpc>
                <a:spcPct val="96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2) Ha x karakter valamint f1 és f2 faleírás, akkor az x(f1,f2) szöveg is faleírás.</a:t>
            </a:r>
          </a:p>
          <a:p>
            <a:pPr>
              <a:lnSpc>
                <a:spcPct val="96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hu-HU" altLang="hu-HU" sz="2800"/>
              <a:t>Pl.: z(x(a,b(c,d)),y(x,x))</a:t>
            </a:r>
          </a:p>
        </p:txBody>
      </p:sp>
      <p:sp>
        <p:nvSpPr>
          <p:cNvPr id="140292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8E1E26-4E34-4016-BE1A-7D5C40EE0FD4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140293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40294" name="Rectangle 26"/>
          <p:cNvSpPr>
            <a:spLocks noChangeArrowheads="1"/>
          </p:cNvSpPr>
          <p:nvPr/>
        </p:nvSpPr>
        <p:spPr bwMode="auto">
          <a:xfrm>
            <a:off x="3276600" y="5516563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pic>
        <p:nvPicPr>
          <p:cNvPr id="140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3357563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75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felépítése</a:t>
            </a:r>
          </a:p>
        </p:txBody>
      </p:sp>
      <p:sp>
        <p:nvSpPr>
          <p:cNvPr id="142339" name="Rectangle 26"/>
          <p:cNvSpPr>
            <a:spLocks noChangeArrowheads="1"/>
          </p:cNvSpPr>
          <p:nvPr/>
        </p:nvSpPr>
        <p:spPr bwMode="auto">
          <a:xfrm>
            <a:off x="0" y="1484313"/>
            <a:ext cx="9144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Felépít(bf,s,i):</a:t>
            </a:r>
          </a:p>
          <a:p>
            <a:pPr marL="0" lvl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Lefoglal(bf,(s[i],sehova,sehova)); i:=i+1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Ha i≤hossz(s) akkor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Ha s[i]=’(’ akkor 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i:=i+1; Felépít(Tartalom(bf).bal,s,i)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különben ha s[i]=’,’ akkor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i:=i+1; Felépít(Tartalom(bf).jobb,s,i)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különben {’)’} i:=i+1</a:t>
            </a:r>
            <a:b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hu-HU" altLang="hu-HU" sz="220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Eljárás vége.</a:t>
            </a:r>
          </a:p>
        </p:txBody>
      </p:sp>
      <p:sp>
        <p:nvSpPr>
          <p:cNvPr id="142340" name="Dátum helye 10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4E75D4-9F83-4369-B10D-A67F4D0BA628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142341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142342" name="Rectangle 26"/>
          <p:cNvSpPr>
            <a:spLocks noChangeArrowheads="1"/>
          </p:cNvSpPr>
          <p:nvPr/>
        </p:nvSpPr>
        <p:spPr bwMode="auto">
          <a:xfrm>
            <a:off x="3276600" y="5516563"/>
            <a:ext cx="586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hu-HU" alt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76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68538" y="2060575"/>
            <a:ext cx="6161087" cy="2887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7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hu-HU" altLang="hu-HU" sz="3600">
                <a:latin typeface="Arial" panose="020B0604020202020204" pitchFamily="34" charset="0"/>
              </a:rPr>
              <a:t>Fák, bináris fák</a:t>
            </a:r>
            <a:endParaRPr lang="en-US" altLang="hu-HU" sz="3600">
              <a:latin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21507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21508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21509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9388" y="1989138"/>
            <a:ext cx="8713787" cy="405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Üres:</a:t>
            </a:r>
            <a:r>
              <a:rPr lang="hu-HU" sz="2400" dirty="0" err="1">
                <a:latin typeface="Courier New" pitchFamily="49" charset="0"/>
              </a:rPr>
              <a:t>Binfa</a:t>
            </a:r>
            <a:endParaRPr lang="hu-HU" sz="2400" dirty="0">
              <a:latin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üres?(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):Logikai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 err="1">
                <a:latin typeface="Courier New" pitchFamily="49" charset="0"/>
              </a:rPr>
              <a:t>egyeleműfa</a:t>
            </a:r>
            <a:r>
              <a:rPr lang="hu-HU" sz="2400" dirty="0">
                <a:latin typeface="Courier New" pitchFamily="49" charset="0"/>
              </a:rPr>
              <a:t>(Elem):</a:t>
            </a:r>
            <a:r>
              <a:rPr lang="hu-HU" sz="2400" dirty="0" err="1">
                <a:latin typeface="Courier New" pitchFamily="49" charset="0"/>
              </a:rPr>
              <a:t>Binfa</a:t>
            </a:r>
            <a:endParaRPr lang="hu-HU" sz="2400" dirty="0">
              <a:latin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 err="1">
                <a:latin typeface="Courier New" pitchFamily="49" charset="0"/>
              </a:rPr>
              <a:t>Balrailleszt</a:t>
            </a:r>
            <a:r>
              <a:rPr lang="hu-HU" sz="2400" dirty="0">
                <a:latin typeface="Courier New" pitchFamily="49" charset="0"/>
              </a:rPr>
              <a:t>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,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 </a:t>
            </a:r>
            <a:r>
              <a:rPr lang="hu-HU" sz="2400" dirty="0">
                <a:latin typeface="Courier New" pitchFamily="49" charset="0"/>
                <a:sym typeface="Symbol" pitchFamily="18" charset="2"/>
              </a:rPr>
              <a:t/>
            </a:r>
            <a:br>
              <a:rPr lang="hu-HU" sz="2400" dirty="0">
                <a:latin typeface="Courier New" pitchFamily="49" charset="0"/>
                <a:sym typeface="Symbol" pitchFamily="18" charset="2"/>
              </a:rPr>
            </a:br>
            <a:r>
              <a:rPr lang="hu-HU" sz="2400" dirty="0">
                <a:latin typeface="Courier New" pitchFamily="49" charset="0"/>
                <a:sym typeface="Symbol" pitchFamily="18" charset="2"/>
              </a:rPr>
              <a:t>	</a:t>
            </a:r>
            <a:r>
              <a:rPr lang="hu-HU" sz="2800" dirty="0">
                <a:latin typeface="+mn-lt"/>
                <a:sym typeface="Symbol" pitchFamily="18" charset="2"/>
              </a:rPr>
              <a:t>előfeltétel: </a:t>
            </a:r>
            <a:r>
              <a:rPr lang="hu-HU" sz="2800" dirty="0" err="1">
                <a:latin typeface="+mn-lt"/>
                <a:sym typeface="Symbol" pitchFamily="18" charset="2"/>
              </a:rPr>
              <a:t>Binfa</a:t>
            </a:r>
            <a:r>
              <a:rPr lang="hu-HU" sz="2800" dirty="0">
                <a:latin typeface="+mn-lt"/>
                <a:sym typeface="Symbol" pitchFamily="18" charset="2"/>
              </a:rPr>
              <a:t> nem üres, a bal része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 err="1">
                <a:latin typeface="Courier New" pitchFamily="49" charset="0"/>
              </a:rPr>
              <a:t>Jobbrailleszt</a:t>
            </a:r>
            <a:r>
              <a:rPr lang="hu-HU" sz="2400" dirty="0">
                <a:latin typeface="Courier New" pitchFamily="49" charset="0"/>
              </a:rPr>
              <a:t>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,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  <a:sym typeface="Symbol" pitchFamily="18" charset="2"/>
              </a:rPr>
              <a:t/>
            </a:r>
            <a:br>
              <a:rPr lang="hu-HU" sz="2400" dirty="0">
                <a:latin typeface="Courier New" pitchFamily="49" charset="0"/>
                <a:sym typeface="Symbol" pitchFamily="18" charset="2"/>
              </a:rPr>
            </a:br>
            <a:r>
              <a:rPr lang="hu-HU" sz="2800" dirty="0">
                <a:latin typeface="+mn-lt"/>
                <a:sym typeface="Symbol" pitchFamily="18" charset="2"/>
              </a:rPr>
              <a:t>  előfeltétel: </a:t>
            </a:r>
            <a:r>
              <a:rPr lang="hu-HU" sz="2800" dirty="0" err="1">
                <a:latin typeface="+mn-lt"/>
                <a:sym typeface="Symbol" pitchFamily="18" charset="2"/>
              </a:rPr>
              <a:t>Binfa</a:t>
            </a:r>
            <a:r>
              <a:rPr lang="hu-HU" sz="2800" dirty="0">
                <a:latin typeface="+mn-lt"/>
                <a:sym typeface="Symbol" pitchFamily="18" charset="2"/>
              </a:rPr>
              <a:t> nem üres, a jobb része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gyökérelem(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):Elem</a:t>
            </a:r>
            <a:endParaRPr lang="hu-HU" sz="2400" dirty="0">
              <a:latin typeface="Courier New" pitchFamily="49" charset="0"/>
              <a:sym typeface="Symbol" pitchFamily="18" charset="2"/>
            </a:endParaRP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800" dirty="0">
                <a:latin typeface="+mn-lt"/>
                <a:sym typeface="Symbol" pitchFamily="18" charset="2"/>
              </a:rPr>
              <a:t>                                   előfeltétel: </a:t>
            </a:r>
            <a:r>
              <a:rPr lang="hu-HU" sz="2800" dirty="0" err="1">
                <a:latin typeface="+mn-lt"/>
                <a:sym typeface="Symbol" pitchFamily="18" charset="2"/>
              </a:rPr>
              <a:t>Binfa</a:t>
            </a:r>
            <a:r>
              <a:rPr lang="hu-HU" sz="2800" dirty="0">
                <a:latin typeface="+mn-lt"/>
                <a:sym typeface="Symbol" pitchFamily="18" charset="2"/>
              </a:rPr>
              <a:t> nem üres</a:t>
            </a:r>
          </a:p>
        </p:txBody>
      </p:sp>
      <p:sp>
        <p:nvSpPr>
          <p:cNvPr id="21511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BA7320-2C18-42AD-AE01-1533D9C60761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8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1258888" y="85725"/>
            <a:ext cx="6265862" cy="1111250"/>
          </a:xfrm>
        </p:spPr>
        <p:txBody>
          <a:bodyPr/>
          <a:lstStyle/>
          <a:p>
            <a:r>
              <a:rPr lang="hu-HU" altLang="hu-HU" smtClean="0"/>
              <a:t>Bináris fa – dinamikus láncolás</a:t>
            </a:r>
          </a:p>
        </p:txBody>
      </p:sp>
      <p:sp>
        <p:nvSpPr>
          <p:cNvPr id="23555" name="Rectangle 26"/>
          <p:cNvSpPr>
            <a:spLocks noChangeArrowheads="1"/>
          </p:cNvSpPr>
          <p:nvPr/>
        </p:nvSpPr>
        <p:spPr bwMode="auto">
          <a:xfrm>
            <a:off x="179388" y="1484313"/>
            <a:ext cx="89646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hu-HU" altLang="hu-HU" sz="2800"/>
          </a:p>
        </p:txBody>
      </p:sp>
      <p:sp>
        <p:nvSpPr>
          <p:cNvPr id="23556" name="Élőláb helye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1000" smtClean="0">
                <a:latin typeface="Arial" panose="020B0604020202020204" pitchFamily="34" charset="0"/>
              </a:rPr>
              <a:t>Zsakó László: Fák, bináris fák</a:t>
            </a:r>
            <a:endParaRPr lang="en-US" altLang="hu-HU" sz="1000" smtClean="0"/>
          </a:p>
        </p:txBody>
      </p:sp>
      <p:sp>
        <p:nvSpPr>
          <p:cNvPr id="23557" name="Téglalap 7"/>
          <p:cNvSpPr>
            <a:spLocks noChangeArrowheads="1"/>
          </p:cNvSpPr>
          <p:nvPr/>
        </p:nvSpPr>
        <p:spPr bwMode="auto">
          <a:xfrm>
            <a:off x="323850" y="1557338"/>
            <a:ext cx="8569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tabLst>
                <a:tab pos="1905000" algn="l"/>
                <a:tab pos="2578100" algn="l"/>
              </a:tabLs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30000"/>
              </a:spcBef>
              <a:buFont typeface="Symbol" panose="05050102010706020507" pitchFamily="18" charset="2"/>
              <a:buNone/>
            </a:pPr>
            <a:r>
              <a:rPr lang="hu-HU" altLang="hu-HU" sz="3200">
                <a:sym typeface="Symbol" panose="05050102010706020507" pitchFamily="18" charset="2"/>
              </a:rPr>
              <a:t>A Bináris fa rekurzív adatszerkezet műveletei: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9388" y="1989138"/>
            <a:ext cx="8713787" cy="2727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balgyerek(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 </a:t>
            </a:r>
            <a:r>
              <a:rPr lang="hu-HU" sz="2400" dirty="0">
                <a:latin typeface="Courier New" pitchFamily="49" charset="0"/>
                <a:sym typeface="Symbol" pitchFamily="18" charset="2"/>
              </a:rPr>
              <a:t/>
            </a:r>
            <a:br>
              <a:rPr lang="hu-HU" sz="2400" dirty="0">
                <a:latin typeface="Courier New" pitchFamily="49" charset="0"/>
                <a:sym typeface="Symbol" pitchFamily="18" charset="2"/>
              </a:rPr>
            </a:br>
            <a:r>
              <a:rPr lang="hu-HU" sz="2800" dirty="0">
                <a:latin typeface="+mn-lt"/>
                <a:sym typeface="Symbol" pitchFamily="18" charset="2"/>
              </a:rPr>
              <a:t>  előfeltétel: </a:t>
            </a:r>
            <a:r>
              <a:rPr lang="hu-HU" sz="2800" dirty="0" err="1">
                <a:latin typeface="+mn-lt"/>
                <a:sym typeface="Symbol" pitchFamily="18" charset="2"/>
              </a:rPr>
              <a:t>Binfa</a:t>
            </a:r>
            <a:r>
              <a:rPr lang="hu-HU" sz="2800" dirty="0">
                <a:latin typeface="+mn-lt"/>
                <a:sym typeface="Symbol" pitchFamily="18" charset="2"/>
              </a:rPr>
              <a:t> nem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jobbgyerek(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):</a:t>
            </a:r>
            <a:r>
              <a:rPr lang="hu-HU" sz="2400" dirty="0" err="1">
                <a:latin typeface="Courier New" pitchFamily="49" charset="0"/>
              </a:rPr>
              <a:t>Binfa</a:t>
            </a:r>
            <a:endParaRPr lang="hu-HU" sz="2400" dirty="0">
              <a:latin typeface="Courier New" pitchFamily="49" charset="0"/>
              <a:sym typeface="Symbol" pitchFamily="18" charset="2"/>
            </a:endParaRPr>
          </a:p>
          <a:p>
            <a:pPr marL="952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800" dirty="0">
                <a:sym typeface="Symbol" pitchFamily="18" charset="2"/>
              </a:rPr>
              <a:t> előfeltétel: </a:t>
            </a:r>
            <a:r>
              <a:rPr lang="hu-HU" sz="2800" dirty="0" err="1">
                <a:sym typeface="Symbol" pitchFamily="18" charset="2"/>
              </a:rPr>
              <a:t>Binfa</a:t>
            </a:r>
            <a:r>
              <a:rPr lang="hu-HU" sz="2800" dirty="0">
                <a:sym typeface="Symbol" pitchFamily="18" charset="2"/>
              </a:rPr>
              <a:t> nem üres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None/>
              <a:tabLst>
                <a:tab pos="187325" algn="l"/>
              </a:tabLst>
              <a:defRPr/>
            </a:pPr>
            <a:r>
              <a:rPr lang="hu-HU" sz="2400" dirty="0">
                <a:latin typeface="Courier New" pitchFamily="49" charset="0"/>
              </a:rPr>
              <a:t>gyökérmódosít(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</a:rPr>
              <a:t>,Elem):</a:t>
            </a:r>
            <a:r>
              <a:rPr lang="hu-HU" sz="2400" dirty="0" err="1">
                <a:latin typeface="Courier New" pitchFamily="49" charset="0"/>
              </a:rPr>
              <a:t>Binfa</a:t>
            </a:r>
            <a:r>
              <a:rPr lang="hu-HU" sz="2400" dirty="0">
                <a:latin typeface="Courier New" pitchFamily="49" charset="0"/>
                <a:sym typeface="Symbol" pitchFamily="18" charset="2"/>
              </a:rPr>
              <a:t/>
            </a:r>
            <a:br>
              <a:rPr lang="hu-HU" sz="2400" dirty="0">
                <a:latin typeface="Courier New" pitchFamily="49" charset="0"/>
                <a:sym typeface="Symbol" pitchFamily="18" charset="2"/>
              </a:rPr>
            </a:br>
            <a:r>
              <a:rPr lang="hu-HU" sz="2800" dirty="0">
                <a:sym typeface="Symbol" pitchFamily="18" charset="2"/>
              </a:rPr>
              <a:t>  előfeltétel: </a:t>
            </a:r>
            <a:r>
              <a:rPr lang="hu-HU" sz="2800" dirty="0" err="1">
                <a:sym typeface="Symbol" pitchFamily="18" charset="2"/>
              </a:rPr>
              <a:t>Binfa</a:t>
            </a:r>
            <a:r>
              <a:rPr lang="hu-HU" sz="2800" dirty="0">
                <a:sym typeface="Symbol" pitchFamily="18" charset="2"/>
              </a:rPr>
              <a:t> nem üres</a:t>
            </a:r>
          </a:p>
        </p:txBody>
      </p:sp>
      <p:sp>
        <p:nvSpPr>
          <p:cNvPr id="23559" name="Dátum helye 8"/>
          <p:cNvSpPr>
            <a:spLocks noGrp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3CBD6F-A948-4CAB-9184-DCECB32D503E}" type="datetime8">
              <a:rPr lang="hu-HU" altLang="hu-HU" sz="1000" smtClean="0">
                <a:latin typeface="Arial" panose="020B0604020202020204" pitchFamily="34" charset="0"/>
              </a:rPr>
              <a:t>2021. 01. 14. 20:11</a:t>
            </a:fld>
            <a:endParaRPr lang="en-US" altLang="hu-HU" sz="1000" smtClean="0">
              <a:latin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04567-399A-4B12-ACF8-561D027BD891}" type="slidenum">
              <a:rPr lang="hu-HU" altLang="hu-HU" smtClean="0"/>
              <a:pPr>
                <a:defRPr/>
              </a:pPr>
              <a:t>9</a:t>
            </a:fld>
            <a:r>
              <a:rPr lang="hu-HU" altLang="hu-HU" smtClean="0"/>
              <a:t>/77</a:t>
            </a:r>
            <a:endParaRPr lang="hu-HU" altLang="hu-H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ntázs">
  <a:themeElements>
    <a:clrScheme name="1_Montázs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1_Montáz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ntázs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ntázs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ntázs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ntázs">
  <a:themeElements>
    <a:clrScheme name="1_Montázs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1_Montáz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ntázs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ntázs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ntázs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ntázs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7427</TotalTime>
  <Words>4192</Words>
  <Application>Microsoft Office PowerPoint</Application>
  <PresentationFormat>Diavetítés a képernyőre (4:3 oldalarány)</PresentationFormat>
  <Paragraphs>1172</Paragraphs>
  <Slides>77</Slides>
  <Notes>77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77</vt:i4>
      </vt:variant>
    </vt:vector>
  </HeadingPairs>
  <TitlesOfParts>
    <vt:vector size="87" baseType="lpstr">
      <vt:lpstr>Garamond</vt:lpstr>
      <vt:lpstr>Wingdings</vt:lpstr>
      <vt:lpstr>Arial</vt:lpstr>
      <vt:lpstr>Courier New</vt:lpstr>
      <vt:lpstr>Symbol</vt:lpstr>
      <vt:lpstr>Times New Roman</vt:lpstr>
      <vt:lpstr>1_Montázs</vt:lpstr>
      <vt:lpstr>2_Montázs</vt:lpstr>
      <vt:lpstr>CorelDRAW X3 Graphic</vt:lpstr>
      <vt:lpstr>CorelDRAW</vt:lpstr>
      <vt:lpstr>PowerPoint-bemutató</vt:lpstr>
      <vt:lpstr>Bináris fa</vt:lpstr>
      <vt:lpstr>Bináris fa: példák</vt:lpstr>
      <vt:lpstr>Nem bináris fa: példák</vt:lpstr>
      <vt:lpstr>Bináris fa</vt:lpstr>
      <vt:lpstr>Bináris fa</vt:lpstr>
      <vt:lpstr>Bináris fa – dinamikus láncolás</vt:lpstr>
      <vt:lpstr>Bináris fa – dinamikus láncolás</vt:lpstr>
      <vt:lpstr>Bináris fa – dinamikus láncolás</vt:lpstr>
      <vt:lpstr>Bináris fa – dinamikus láncolás</vt:lpstr>
      <vt:lpstr>Bináris fa – dinamikus láncolás</vt:lpstr>
      <vt:lpstr>Bináris fa – dinamikus láncolás</vt:lpstr>
      <vt:lpstr>Bináris fa – statikus láncolás</vt:lpstr>
      <vt:lpstr>Bináris fa – statikus láncolás</vt:lpstr>
      <vt:lpstr>Bináris fa – statikus láncolás</vt:lpstr>
      <vt:lpstr>Bináris fa – statikus láncolás</vt:lpstr>
      <vt:lpstr>Bináris fa – statikus láncolás</vt:lpstr>
      <vt:lpstr>Bináris fa – statikus láncolás</vt:lpstr>
      <vt:lpstr>Bináris fa – statikus láncolás</vt:lpstr>
      <vt:lpstr>Bináris fa – statikus láncolás</vt:lpstr>
      <vt:lpstr>Bináris fa – statikus láncolás</vt:lpstr>
      <vt:lpstr>Bináris fa – dinamikus láncolás</vt:lpstr>
      <vt:lpstr>Bináris fa – új műveletek</vt:lpstr>
      <vt:lpstr>Bináris fa – új műveletek</vt:lpstr>
      <vt:lpstr>Bináris fa – új műveletek</vt:lpstr>
      <vt:lpstr>Bináris fa – új műveletek</vt:lpstr>
      <vt:lpstr>Bináris fa – új műveletek</vt:lpstr>
      <vt:lpstr>Bináris fa – új műveletek</vt:lpstr>
      <vt:lpstr>Kereső- és rendezőfák</vt:lpstr>
      <vt:lpstr>Kereső- és rendezőfák</vt:lpstr>
      <vt:lpstr>Kereső- és rendezőfák</vt:lpstr>
      <vt:lpstr>Kereső- és rendezőfák</vt:lpstr>
      <vt:lpstr>Kereső- és rendezőfák</vt:lpstr>
      <vt:lpstr>Kereső- és rendezőfák</vt:lpstr>
      <vt:lpstr>Kereső- és rendezőfák</vt:lpstr>
      <vt:lpstr>Kereső- és rendezőfák keresés</vt:lpstr>
      <vt:lpstr>Kereső- és rendezőfák keresés</vt:lpstr>
      <vt:lpstr>Kereső- és rendezőfák keresés</vt:lpstr>
      <vt:lpstr>Kereső- és rendezőfák keresés</vt:lpstr>
      <vt:lpstr>Kereső- és rendezőfák kiválogatás</vt:lpstr>
      <vt:lpstr>Kereső- és rendezőfák kiválogatás</vt:lpstr>
      <vt:lpstr>Kereső- és rendezőfák kiválogatás</vt:lpstr>
      <vt:lpstr>Kereső- és rendezőfák</vt:lpstr>
      <vt:lpstr>Kereső- és rendezőfák</vt:lpstr>
      <vt:lpstr>Fák</vt:lpstr>
      <vt:lpstr>Fák</vt:lpstr>
      <vt:lpstr>Fák</vt:lpstr>
      <vt:lpstr>Fák</vt:lpstr>
      <vt:lpstr>Kérdezőfa</vt:lpstr>
      <vt:lpstr>Kérdezőfa</vt:lpstr>
      <vt:lpstr>Kérdezőfa</vt:lpstr>
      <vt:lpstr>Kérdezőfa</vt:lpstr>
      <vt:lpstr>Nem bináris fák</vt:lpstr>
      <vt:lpstr>Nem bináris fák</vt:lpstr>
      <vt:lpstr>Nem bináris fák</vt:lpstr>
      <vt:lpstr>Nem bináris fák</vt:lpstr>
      <vt:lpstr>Nem bináris fák</vt:lpstr>
      <vt:lpstr>Nem bináris fák</vt:lpstr>
      <vt:lpstr>Nem bináris fák</vt:lpstr>
      <vt:lpstr>Nem bináris fák – alkalmazás</vt:lpstr>
      <vt:lpstr>Nem bináris fák – alkalmazás</vt:lpstr>
      <vt:lpstr>Nem bináris fák – binárisan</vt:lpstr>
      <vt:lpstr>Nem bináris fák – binárisan</vt:lpstr>
      <vt:lpstr>Nem bináris fák – binárisan</vt:lpstr>
      <vt:lpstr>Nem bináris fák – binárisan</vt:lpstr>
      <vt:lpstr>Szófák</vt:lpstr>
      <vt:lpstr>Szófák</vt:lpstr>
      <vt:lpstr>Szófák</vt:lpstr>
      <vt:lpstr>Szófák</vt:lpstr>
      <vt:lpstr>Szófák</vt:lpstr>
      <vt:lpstr>Szófák</vt:lpstr>
      <vt:lpstr>Szófák</vt:lpstr>
      <vt:lpstr>Fa megadása sorozattal</vt:lpstr>
      <vt:lpstr>Fa megadása sorozattal</vt:lpstr>
      <vt:lpstr>Bináris fa – felépítése</vt:lpstr>
      <vt:lpstr>Bináris fa – felépítése</vt:lpstr>
      <vt:lpstr>PowerPoint-bemutató</vt:lpstr>
    </vt:vector>
  </TitlesOfParts>
  <Company>ELTE 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Zsakó László</dc:creator>
  <cp:lastModifiedBy>zsako</cp:lastModifiedBy>
  <cp:revision>720</cp:revision>
  <dcterms:created xsi:type="dcterms:W3CDTF">2005-10-16T14:08:29Z</dcterms:created>
  <dcterms:modified xsi:type="dcterms:W3CDTF">2021-01-14T19:11:12Z</dcterms:modified>
</cp:coreProperties>
</file>