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3" r:id="rId1"/>
    <p:sldMasterId id="2147483837" r:id="rId2"/>
  </p:sldMasterIdLst>
  <p:notesMasterIdLst>
    <p:notesMasterId r:id="rId88"/>
  </p:notesMasterIdLst>
  <p:handoutMasterIdLst>
    <p:handoutMasterId r:id="rId89"/>
  </p:handoutMasterIdLst>
  <p:sldIdLst>
    <p:sldId id="256" r:id="rId3"/>
    <p:sldId id="400" r:id="rId4"/>
    <p:sldId id="402" r:id="rId5"/>
    <p:sldId id="401" r:id="rId6"/>
    <p:sldId id="406" r:id="rId7"/>
    <p:sldId id="403" r:id="rId8"/>
    <p:sldId id="405" r:id="rId9"/>
    <p:sldId id="418" r:id="rId10"/>
    <p:sldId id="404" r:id="rId11"/>
    <p:sldId id="410" r:id="rId12"/>
    <p:sldId id="468" r:id="rId13"/>
    <p:sldId id="497" r:id="rId14"/>
    <p:sldId id="440" r:id="rId15"/>
    <p:sldId id="430" r:id="rId16"/>
    <p:sldId id="422" r:id="rId17"/>
    <p:sldId id="431" r:id="rId18"/>
    <p:sldId id="423" r:id="rId19"/>
    <p:sldId id="426" r:id="rId20"/>
    <p:sldId id="432" r:id="rId21"/>
    <p:sldId id="463" r:id="rId22"/>
    <p:sldId id="464" r:id="rId23"/>
    <p:sldId id="465" r:id="rId24"/>
    <p:sldId id="504" r:id="rId25"/>
    <p:sldId id="407" r:id="rId26"/>
    <p:sldId id="441" r:id="rId27"/>
    <p:sldId id="442" r:id="rId28"/>
    <p:sldId id="443" r:id="rId29"/>
    <p:sldId id="444" r:id="rId30"/>
    <p:sldId id="445" r:id="rId31"/>
    <p:sldId id="408" r:id="rId32"/>
    <p:sldId id="409" r:id="rId33"/>
    <p:sldId id="480" r:id="rId34"/>
    <p:sldId id="488" r:id="rId35"/>
    <p:sldId id="489" r:id="rId36"/>
    <p:sldId id="481" r:id="rId37"/>
    <p:sldId id="482" r:id="rId38"/>
    <p:sldId id="499" r:id="rId39"/>
    <p:sldId id="501" r:id="rId40"/>
    <p:sldId id="502" r:id="rId41"/>
    <p:sldId id="483" r:id="rId42"/>
    <p:sldId id="484" r:id="rId43"/>
    <p:sldId id="485" r:id="rId44"/>
    <p:sldId id="486" r:id="rId45"/>
    <p:sldId id="487" r:id="rId46"/>
    <p:sldId id="491" r:id="rId47"/>
    <p:sldId id="492" r:id="rId48"/>
    <p:sldId id="493" r:id="rId49"/>
    <p:sldId id="494" r:id="rId50"/>
    <p:sldId id="496" r:id="rId51"/>
    <p:sldId id="495" r:id="rId52"/>
    <p:sldId id="478" r:id="rId53"/>
    <p:sldId id="479" r:id="rId54"/>
    <p:sldId id="419" r:id="rId55"/>
    <p:sldId id="411" r:id="rId56"/>
    <p:sldId id="503" r:id="rId57"/>
    <p:sldId id="412" r:id="rId58"/>
    <p:sldId id="415" r:id="rId59"/>
    <p:sldId id="505" r:id="rId60"/>
    <p:sldId id="469" r:id="rId61"/>
    <p:sldId id="470" r:id="rId62"/>
    <p:sldId id="471" r:id="rId63"/>
    <p:sldId id="472" r:id="rId64"/>
    <p:sldId id="473" r:id="rId65"/>
    <p:sldId id="474" r:id="rId66"/>
    <p:sldId id="475" r:id="rId67"/>
    <p:sldId id="476" r:id="rId68"/>
    <p:sldId id="446" r:id="rId69"/>
    <p:sldId id="447" r:id="rId70"/>
    <p:sldId id="448" r:id="rId71"/>
    <p:sldId id="449" r:id="rId72"/>
    <p:sldId id="450" r:id="rId73"/>
    <p:sldId id="451" r:id="rId74"/>
    <p:sldId id="452" r:id="rId75"/>
    <p:sldId id="453" r:id="rId76"/>
    <p:sldId id="454" r:id="rId77"/>
    <p:sldId id="455" r:id="rId78"/>
    <p:sldId id="456" r:id="rId79"/>
    <p:sldId id="457" r:id="rId80"/>
    <p:sldId id="458" r:id="rId81"/>
    <p:sldId id="459" r:id="rId82"/>
    <p:sldId id="460" r:id="rId83"/>
    <p:sldId id="461" r:id="rId84"/>
    <p:sldId id="462" r:id="rId85"/>
    <p:sldId id="477" r:id="rId86"/>
    <p:sldId id="282" r:id="rId87"/>
  </p:sldIdLst>
  <p:sldSz cx="9144000" cy="6858000" type="screen4x3"/>
  <p:notesSz cx="6797675" cy="9926638"/>
  <p:defaultTextStyle>
    <a:defPPr>
      <a:defRPr lang="hu-H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00FF"/>
    <a:srgbClr val="663300"/>
    <a:srgbClr val="006600"/>
    <a:srgbClr val="969696"/>
    <a:srgbClr val="FFEAD5"/>
    <a:srgbClr val="FFE0C1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Közepesen sötét stílus 2 – 3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52" autoAdjust="0"/>
    <p:restoredTop sz="94671" autoAdjust="0"/>
  </p:normalViewPr>
  <p:slideViewPr>
    <p:cSldViewPr>
      <p:cViewPr varScale="1">
        <p:scale>
          <a:sx n="105" d="100"/>
          <a:sy n="105" d="100"/>
        </p:scale>
        <p:origin x="182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510"/>
    </p:cViewPr>
  </p:sorterViewPr>
  <p:notesViewPr>
    <p:cSldViewPr>
      <p:cViewPr varScale="1">
        <p:scale>
          <a:sx n="51" d="100"/>
          <a:sy n="51" d="100"/>
        </p:scale>
        <p:origin x="-1980" y="-10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76" Type="http://schemas.openxmlformats.org/officeDocument/2006/relationships/slide" Target="slides/slide74.xml"/><Relationship Id="rId84" Type="http://schemas.openxmlformats.org/officeDocument/2006/relationships/slide" Target="slides/slide82.xml"/><Relationship Id="rId89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9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slide" Target="slides/slide64.xml"/><Relationship Id="rId74" Type="http://schemas.openxmlformats.org/officeDocument/2006/relationships/slide" Target="slides/slide72.xml"/><Relationship Id="rId79" Type="http://schemas.openxmlformats.org/officeDocument/2006/relationships/slide" Target="slides/slide77.xml"/><Relationship Id="rId87" Type="http://schemas.openxmlformats.org/officeDocument/2006/relationships/slide" Target="slides/slide85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82" Type="http://schemas.openxmlformats.org/officeDocument/2006/relationships/slide" Target="slides/slide80.xml"/><Relationship Id="rId90" Type="http://schemas.openxmlformats.org/officeDocument/2006/relationships/presProps" Target="presProps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77" Type="http://schemas.openxmlformats.org/officeDocument/2006/relationships/slide" Target="slides/slide75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80" Type="http://schemas.openxmlformats.org/officeDocument/2006/relationships/slide" Target="slides/slide78.xml"/><Relationship Id="rId85" Type="http://schemas.openxmlformats.org/officeDocument/2006/relationships/slide" Target="slides/slide83.xml"/><Relationship Id="rId93" Type="http://schemas.openxmlformats.org/officeDocument/2006/relationships/tableStyles" Target="tableStyles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slide" Target="slides/slide68.xml"/><Relationship Id="rId75" Type="http://schemas.openxmlformats.org/officeDocument/2006/relationships/slide" Target="slides/slide73.xml"/><Relationship Id="rId83" Type="http://schemas.openxmlformats.org/officeDocument/2006/relationships/slide" Target="slides/slide81.xml"/><Relationship Id="rId88" Type="http://schemas.openxmlformats.org/officeDocument/2006/relationships/notesMaster" Target="notesMasters/notesMaster1.xml"/><Relationship Id="rId9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slide" Target="slides/slide71.xml"/><Relationship Id="rId78" Type="http://schemas.openxmlformats.org/officeDocument/2006/relationships/slide" Target="slides/slide76.xml"/><Relationship Id="rId81" Type="http://schemas.openxmlformats.org/officeDocument/2006/relationships/slide" Target="slides/slide79.xml"/><Relationship Id="rId86" Type="http://schemas.openxmlformats.org/officeDocument/2006/relationships/slide" Target="slides/slide84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21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image" Target="../media/image15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559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SzTx/>
              <a:buFontTx/>
              <a:buNone/>
              <a:defRPr sz="1000" b="1">
                <a:latin typeface="Arial" charset="0"/>
              </a:defRPr>
            </a:lvl1pPr>
          </a:lstStyle>
          <a:p>
            <a:pPr>
              <a:defRPr/>
            </a:pPr>
            <a:r>
              <a:rPr lang="hu-HU"/>
              <a:t>Programozási alapismeretek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SzTx/>
              <a:buFontTx/>
              <a:buNone/>
              <a:defRPr sz="1000" b="1">
                <a:latin typeface="Arial" charset="0"/>
              </a:defRPr>
            </a:lvl1pPr>
          </a:lstStyle>
          <a:p>
            <a:pPr>
              <a:defRPr/>
            </a:pPr>
            <a:r>
              <a:rPr lang="hu-HU"/>
              <a:t>2008/2009</a:t>
            </a: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34702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SzTx/>
              <a:buFontTx/>
              <a:buNone/>
              <a:defRPr sz="1000" b="1">
                <a:latin typeface="Arial" pitchFamily="34" charset="0"/>
              </a:defRPr>
            </a:lvl1pPr>
          </a:lstStyle>
          <a:p>
            <a:pPr>
              <a:defRPr/>
            </a:pPr>
            <a:r>
              <a:rPr lang="hu-HU"/>
              <a:t>Zsakó László</a:t>
            </a:r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SzTx/>
              <a:buFontTx/>
              <a:buNone/>
              <a:defRPr sz="1000" b="1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A63C9C52-BA2F-4B52-B118-620161E08D50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hu-HU"/>
              <a:t>Programozási alapismeretek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hu-HU"/>
              <a:t>2008/2009</a:t>
            </a:r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noProof="0" smtClean="0"/>
              <a:t>Mintaszöveg szerkesztése</a:t>
            </a:r>
          </a:p>
          <a:p>
            <a:pPr lvl="1"/>
            <a:r>
              <a:rPr lang="hu-HU" noProof="0" smtClean="0"/>
              <a:t>Második szint</a:t>
            </a:r>
          </a:p>
          <a:p>
            <a:pPr lvl="2"/>
            <a:r>
              <a:rPr lang="hu-HU" noProof="0" smtClean="0"/>
              <a:t>Harmadik szint</a:t>
            </a:r>
          </a:p>
          <a:p>
            <a:pPr lvl="3"/>
            <a:r>
              <a:rPr lang="hu-HU" noProof="0" smtClean="0"/>
              <a:t>Negyedik szint</a:t>
            </a:r>
          </a:p>
          <a:p>
            <a:pPr lvl="4"/>
            <a:r>
              <a:rPr lang="hu-HU" noProof="0" smtClean="0"/>
              <a:t>Ötödik szint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SzTx/>
              <a:buFontTx/>
              <a:buNone/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hu-HU"/>
              <a:t>Zsakó László</a:t>
            </a: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471E39D-66F0-4CB9-A596-C3CFACD32A7A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hu-HU" altLang="hu-HU" smtClean="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hu-HU" altLang="hu-HU" smtClean="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717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hu-HU" altLang="hu-HU" smtClean="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71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fld id="{D3506A0E-1AC4-495B-8405-4A0CC4CF45F5}" type="slidenum">
              <a:rPr lang="hu-HU" altLang="hu-HU" smtClean="0">
                <a:latin typeface="Arial" panose="020B0604020202020204" pitchFamily="34" charset="0"/>
              </a:rPr>
              <a:pPr/>
              <a:t>1</a:t>
            </a:fld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71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hu-HU" altLang="hu-HU" smtClean="0">
                <a:latin typeface="Arial" panose="020B0604020202020204" pitchFamily="34" charset="0"/>
              </a:rPr>
              <a:t>150 perces anyag</a:t>
            </a:r>
            <a:endParaRPr lang="en-GB" altLang="hu-HU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25604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25605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25606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25607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E90144E5-39A6-46FC-ABDF-E3AB8352A414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10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27652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27653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27654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27655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8F9DAE70-81A5-439A-80DF-CBFC4693DC27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11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29700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29701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29702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29703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6B47027C-A254-4891-AB02-5F588D6E03F0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12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hu-HU" altLang="hu-HU" smtClean="0">
                <a:latin typeface="Arial" panose="020B0604020202020204" pitchFamily="34" charset="0"/>
              </a:rPr>
              <a:t>Szlávi-Zsakó: Programozási alapismeretek 7. előadás</a:t>
            </a:r>
          </a:p>
        </p:txBody>
      </p:sp>
      <p:sp>
        <p:nvSpPr>
          <p:cNvPr id="3174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fld id="{D929DE28-0612-49B1-AE53-5CDA68C8087C}" type="slidenum">
              <a:rPr lang="hu-HU" altLang="hu-HU" smtClean="0">
                <a:latin typeface="Arial" panose="020B0604020202020204" pitchFamily="34" charset="0"/>
              </a:rPr>
              <a:pPr/>
              <a:t>13</a:t>
            </a:fld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3174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9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u-HU" altLang="hu-HU" smtClean="0">
                <a:latin typeface="Arial" panose="020B0604020202020204" pitchFamily="34" charset="0"/>
              </a:rPr>
              <a:t>A Belső és a Fehér két logikai függvény, nevük alapján kitalálható szemantikával.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33796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33797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33798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33799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246EFB70-CE2E-473A-8D64-899949115728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14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35844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35845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35846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35847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23FA9912-AA75-49ED-9852-F99B8D702608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15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37892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37893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37894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37895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2C3B72BC-6572-4984-99C4-7A9F2ADA6C7C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16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39940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39941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39942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39943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1D1CD6C6-3D3B-4513-97E6-CB2DFEBD195B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17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41988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41989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41990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41991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11B90E6A-0F07-4741-A74F-FA3EAE440B15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18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44036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44037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44038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44039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45606907-8E1F-4889-8F28-4F5CF2F74C51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19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9220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9221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9222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9223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E578C70D-6165-4825-9788-E65736A0BBB1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2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46084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46085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46086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46087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EF4875D3-669B-4254-819B-F4A517247946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20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48132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48133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48134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48135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F9B59C72-D1DA-4E37-8B59-953B9ABB8CEF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21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50180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50181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50182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50183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EA130EAA-6064-4718-BABE-C4D808AAF9F1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22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56324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56325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56326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56327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27124D9D-F1BE-4B23-81FE-0E2C80DEB022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23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026441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56324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56325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56326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56327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74957D52-E1AD-45AE-837B-1759419DC66A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24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58372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58373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58374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58375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F0523F2D-1D5A-4B24-BA55-29E45D57B1DD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25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60420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60421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60422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60423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1CA8AED4-CC53-47B2-A22F-9286863B220F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26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62468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62469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62470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62471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3E349537-209D-4508-8D2A-4F7DCC46D101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27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64516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64517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64518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64519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83D84136-7FA9-4EF4-A7D4-13600C80257E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28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66564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66565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66566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66567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20FF70F5-15BA-4E92-9B42-01EC6A5474B4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29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1268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1269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1270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1271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CA12CBE4-478F-4116-A58C-C242032F3ED2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3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68612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68613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68614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68615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9503D65A-507A-4339-BE2D-7C28E45A85D8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30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70660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70661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70662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70663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717B8504-CAE4-400B-878E-3EC648410261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31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72708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72709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72710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72711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3B3E86EE-B568-4E49-A622-B303EABCB586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32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74756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74757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74758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74759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D3AF929E-2C68-4356-A004-9505696100DE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33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76804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76805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76806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76807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8264082E-D780-42A4-BBD8-BD07BAB8F65C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34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1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78852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78853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78854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78855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A3902822-C9D7-4EC9-AABF-FEE674738CE4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35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80900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80901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80902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80903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F413306C-1EA4-4166-8C91-13B94208F763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36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82948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82949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82950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82951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DD10EE38-8DC5-4F91-B757-0F37028FFF93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37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4995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84996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84997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84998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84999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6C29BFC1-B133-4E66-961B-C01654E68D07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38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7043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87044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87045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87046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87047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539491F3-A62B-40B1-A790-C3CB21C90E9A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39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3316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3317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3318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3319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2386B9BD-0018-4F08-A525-F3615931E9A2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4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9091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89092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89093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89094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89095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4A060626-E305-4939-BBFE-A1155CE02F6E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40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1139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91140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91141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91142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91143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4A74D7E8-3E86-45BA-A8DC-A06A21C0EC17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41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318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93188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93189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93190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93191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A73C0075-D865-4159-A6E8-34F830C308D2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42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5235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95236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95237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95238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95239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5481153F-F543-44CF-876A-14298C496177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43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7283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97284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97285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97286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97287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FEA51E64-7988-4C56-BD6A-D0B8C7EEE3A6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44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9331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99332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99333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99334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99335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9EE3ED95-F862-435F-A709-84C640684AB2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45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1379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01380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01381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01382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01383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598F056E-AA67-4D44-BF62-0DC3EE5ED3C4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46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342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03428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03429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03430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03431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F18B30E0-D367-42A9-B62C-E81561FA6D6D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47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5475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05476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05477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05478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05479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A244F1CF-E26E-4B6C-8B97-18C6C1867846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48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7523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07524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07525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07526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07527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16643C26-0728-4BDD-8CBB-76B865626182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49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5364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5365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5366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5367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1B9700F6-9A84-4185-8468-7A4408232D73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5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9571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09572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09573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09574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09575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03FD489E-9272-4857-AE80-B0DD794BC727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50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1619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11620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11621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11622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11623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00C16F29-71C9-4805-840F-F1A11CB6B3E9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51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366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13668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13669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13670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13671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52FFDAFE-85B7-48FB-AEA0-5AA66767DF94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52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5715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15716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15717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15718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15719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5F3430FA-0C86-46B3-A98E-6A1E1AF91452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53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7763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17764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17765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17766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17767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45EC8E13-4203-4A7B-9AB0-4AE136B80172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54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9811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19812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19813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19814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19815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FF1BCBD6-630F-47F6-831D-D1B127DFB25A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55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1859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21860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21861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21862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21863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87518F77-B6D6-4B97-B95D-31DF742D4F8F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56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390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23908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23909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23910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23911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3DAF927F-B26F-4ACC-9F5B-E2BCB9FE1FEE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57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82948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82949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82950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82951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8AEF7942-9A85-4BE0-91C2-E978A525AAFE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58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4635506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5955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25956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25957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25958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25959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B47FF39D-91BA-4F9D-9729-0614F7E7AEF1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59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7412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7413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7414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7415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9B46C76A-1909-4CC7-9ABD-AFABC8C55115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6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8003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28004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28005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28006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28007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7AA1EC52-6F34-4275-80DE-60A29B7F0100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60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0051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30052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30053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30054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30055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9E160618-1D48-41B0-BFA6-0B9D3C89B852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61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2099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32100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32101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32102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32103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9161F949-55F1-46BF-970A-1B055F77326D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62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414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34148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34149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34150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34151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7C66C695-2996-40D9-9B07-8C8B9510E384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63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6195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36196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36197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36198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36199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917D0291-20D1-480B-8801-F6C857FEFF5B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64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8243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38244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38245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38246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38247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4968B21F-BF09-46E1-BF80-6FE0F099B8B5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65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0291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40292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40293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40294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40295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DB95C459-56EA-49AF-8232-BBE6140DF329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66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2339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42340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42341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42342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42343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BA876D47-F437-4CCB-89D2-7E29597DF6F7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67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438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44388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44389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44390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44391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B2F7C6D2-E37C-4F3E-8F41-DB2D649E0080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68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6435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46436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46437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46438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46439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AB2C1E7D-C212-4706-805B-A1D4C77DA85E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69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9460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9461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9462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9463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D0AAAD5E-DE04-4093-9069-A5DBB6B6C505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7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8483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48484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48485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48486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48487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8A8A83B6-27F2-4FBC-88C2-5E498071C98D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70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0531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50532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50533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50534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50535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32BB5F68-BC99-4B5C-97C4-1AE2FBFFC2D6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71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2579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52580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52581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52582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52583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0AE2ECDC-398A-4E73-98CC-B387A91B2C2D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72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462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54628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54629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54630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54631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EA8C19EE-6A45-4C00-9842-3FFB5E33E689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73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6675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56676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56677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56678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56679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312A0A36-24A9-4A86-B1ED-C6D1CD65EC9F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74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8723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58724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58725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58726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58727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354F1616-7E04-4EEC-B6FD-B27A31F949A9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75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0771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60772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60773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60774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60775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B46FA92C-4F0C-490D-A850-A436304DF87E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76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2819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62820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62821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62822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62823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BD0C5654-C694-4083-9F47-A4500CB41E1B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77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486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64868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64869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64870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64871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BDB3EA93-AFB9-4E83-8E47-C40642870517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78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6915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66916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66917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66918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66919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99DD95C9-503F-443D-9E92-3CD898FCAB0D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79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u-HU" altLang="hu-HU" smtClean="0">
                <a:latin typeface="Arial" panose="020B0604020202020204" pitchFamily="34" charset="0"/>
              </a:rPr>
              <a:t>http://en.wikipedia.org/wiki/Hofstadter_sequence#Hofstadter_Female_and_Male_sequences</a:t>
            </a:r>
          </a:p>
        </p:txBody>
      </p:sp>
      <p:sp>
        <p:nvSpPr>
          <p:cNvPr id="21508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21509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21510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21511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24CFB1A4-E5BF-47E7-BF54-C1A3D5C50BD0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8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8963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68964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68965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68966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68967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817252F5-CB20-469D-AB05-8E48CA517C6C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80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1011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71012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71013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71014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71015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E3206946-803B-4EFB-9A7D-2C5470958BFC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81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3059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73060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73061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73062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73063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15E8724E-0D57-4FD6-B03F-34DF25B9F683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82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510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75108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75109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75110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75111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C2647F63-CF78-45AD-97E5-6238D9CC9718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83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7155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77156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77157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77158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77159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53FB355C-FC1D-45F0-9F71-FF0F45518E6F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84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hu-HU" altLang="hu-HU" smtClean="0">
                <a:latin typeface="Arial" panose="020B0604020202020204" pitchFamily="34" charset="0"/>
              </a:rPr>
              <a:t>Programozási alapismeretek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hu-HU" altLang="hu-HU" smtClean="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7920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hu-HU" altLang="hu-HU" smtClean="0">
                <a:latin typeface="Arial" panose="020B0604020202020204" pitchFamily="34" charset="0"/>
              </a:rPr>
              <a:t>2008/2009.</a:t>
            </a:r>
          </a:p>
        </p:txBody>
      </p:sp>
      <p:sp>
        <p:nvSpPr>
          <p:cNvPr id="1792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fld id="{2D3F56BB-907D-40BA-BB9E-BDB6A4B970A2}" type="slidenum">
              <a:rPr lang="hu-HU" altLang="hu-HU" smtClean="0">
                <a:latin typeface="Arial" panose="020B0604020202020204" pitchFamily="34" charset="0"/>
              </a:rPr>
              <a:pPr/>
              <a:t>85</a:t>
            </a:fld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792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92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hu-HU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u-HU" altLang="hu-HU" smtClean="0">
                <a:latin typeface="Arial" panose="020B0604020202020204" pitchFamily="34" charset="0"/>
              </a:rPr>
              <a:t>http://en.wikipedia.org/wiki/Hofstadter_sequence#Hofstadter_Female_and_Male_sequences</a:t>
            </a:r>
          </a:p>
        </p:txBody>
      </p:sp>
      <p:sp>
        <p:nvSpPr>
          <p:cNvPr id="23556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23557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23558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23559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40FDB650-26FC-4387-BB2F-1FAA853451A1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9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hyperlink" Target="http://ikportal.inf.elte.hu:8080/ELTEInformatikaiKar/elte_ik_2.html" TargetMode="Externa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341920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7" descr="BD10308_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78130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 descr="cimerr2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6688" y="0"/>
            <a:ext cx="1357312" cy="135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7" descr="BD10308_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2700" y="1285875"/>
            <a:ext cx="278130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 descr="elte_ik_2_small.jpg">
            <a:hlinkClick r:id="rId4"/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04813"/>
            <a:ext cx="52387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Kép 17" descr="ik3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4813" y="5648325"/>
            <a:ext cx="2389187" cy="120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03648" y="85725"/>
            <a:ext cx="6121102" cy="1111250"/>
          </a:xfrm>
        </p:spPr>
        <p:txBody>
          <a:bodyPr/>
          <a:lstStyle/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1341438"/>
            <a:ext cx="8964613" cy="47545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ftr" sz="quarter" idx="10"/>
          </p:nvPr>
        </p:nvSpPr>
        <p:spPr>
          <a:xfrm>
            <a:off x="1476375" y="6524625"/>
            <a:ext cx="4248150" cy="3333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20000"/>
              </a:spcBef>
              <a:buClr>
                <a:srgbClr val="006600"/>
              </a:buClr>
              <a:buSzPct val="70000"/>
              <a:buFont typeface="Wingdings" pitchFamily="2" charset="2"/>
              <a:buNone/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5867400" y="6524625"/>
            <a:ext cx="865188" cy="3333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None/>
              <a:defRPr sz="1400" smtClean="0"/>
            </a:lvl1pPr>
          </a:lstStyle>
          <a:p>
            <a:pPr>
              <a:defRPr/>
            </a:pPr>
            <a:fld id="{BC9E924E-8B43-4812-869F-CA1A997FBA01}" type="slidenum">
              <a:rPr lang="hu-HU" altLang="hu-HU"/>
              <a:pPr>
                <a:defRPr/>
              </a:pPr>
              <a:t>‹#›</a:t>
            </a:fld>
            <a:r>
              <a:rPr lang="hu-HU" altLang="hu-HU" dirty="0"/>
              <a:t>/85</a:t>
            </a:r>
          </a:p>
        </p:txBody>
      </p:sp>
      <p:sp>
        <p:nvSpPr>
          <p:cNvPr id="11" name="Rectangle 7"/>
          <p:cNvSpPr>
            <a:spLocks noGrp="1" noChangeArrowheads="1"/>
          </p:cNvSpPr>
          <p:nvPr>
            <p:ph type="dt" sz="half" idx="12"/>
          </p:nvPr>
        </p:nvSpPr>
        <p:spPr>
          <a:xfrm>
            <a:off x="0" y="6524625"/>
            <a:ext cx="1619250" cy="3333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itchFamily="2" charset="2"/>
              <a:buNone/>
              <a:defRPr sz="1400" smtClean="0">
                <a:latin typeface="+mn-lt"/>
              </a:defRPr>
            </a:lvl1pPr>
          </a:lstStyle>
          <a:p>
            <a:pPr>
              <a:defRPr/>
            </a:pPr>
            <a:fld id="{32D6240C-B351-4581-8CF9-F1E5837A09E0}" type="datetime8">
              <a:rPr lang="hu-HU" smtClean="0"/>
              <a:t>2022. 01. 14. 15:54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9540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gyéni elrendez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0168365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jpeg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ELTE"/>
          <p:cNvPicPr>
            <a:picLocks noChangeAspect="1" noChangeArrowheads="1"/>
          </p:cNvPicPr>
          <p:nvPr/>
        </p:nvPicPr>
        <p:blipFill>
          <a:blip r:embed="rId4">
            <a:lum bright="2000" contrast="-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9136063" cy="685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4" descr="cimerr2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0"/>
            <a:ext cx="1619250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343150" y="85725"/>
            <a:ext cx="5181600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u-HU" smtClean="0"/>
              <a:t>Mintacím szerkesztése</a:t>
            </a:r>
            <a:r>
              <a:rPr lang="hu-HU" altLang="hu-HU" smtClean="0"/>
              <a:t/>
            </a:r>
            <a:br>
              <a:rPr lang="hu-HU" altLang="hu-HU" smtClean="0"/>
            </a:br>
            <a:endParaRPr lang="en-US" altLang="hu-HU" smtClean="0"/>
          </a:p>
        </p:txBody>
      </p:sp>
      <p:sp>
        <p:nvSpPr>
          <p:cNvPr id="1029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43150" y="1341438"/>
            <a:ext cx="6621463" cy="475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u-HU" smtClean="0"/>
              <a:t>Mintaszöveg szerkesztése</a:t>
            </a:r>
          </a:p>
          <a:p>
            <a:pPr lvl="1"/>
            <a:r>
              <a:rPr lang="en-US" altLang="hu-HU" smtClean="0"/>
              <a:t>Második szint</a:t>
            </a:r>
          </a:p>
          <a:p>
            <a:pPr lvl="2"/>
            <a:r>
              <a:rPr lang="en-US" altLang="hu-HU" smtClean="0"/>
              <a:t>Harmadik szint</a:t>
            </a:r>
          </a:p>
          <a:p>
            <a:pPr lvl="3"/>
            <a:r>
              <a:rPr lang="en-US" altLang="hu-HU" smtClean="0"/>
              <a:t>Negyedik szint</a:t>
            </a:r>
          </a:p>
          <a:p>
            <a:pPr lvl="4"/>
            <a:r>
              <a:rPr lang="en-US" altLang="hu-HU" smtClean="0"/>
              <a:t>Ötödik szint</a:t>
            </a:r>
          </a:p>
        </p:txBody>
      </p:sp>
      <p:pic>
        <p:nvPicPr>
          <p:cNvPr id="1030" name="Picture 4" descr="cimerr2.jpg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0"/>
            <a:ext cx="1619250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43" r:id="rId1"/>
    <p:sldLayoutId id="2147484045" r:id="rId2"/>
  </p:sldLayoutIdLst>
  <p:transition spd="slow"/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9pPr>
    </p:titleStyle>
    <p:bodyStyle>
      <a:lvl1pPr marL="266700" indent="-2540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anose="05000000000000000000" pitchFamily="2" charset="2"/>
        <a:buChar char="Ø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30263" indent="-28575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anose="05000000000000000000" pitchFamily="2" charset="2"/>
        <a:buChar char="Ø"/>
        <a:defRPr sz="2800">
          <a:solidFill>
            <a:schemeClr val="tx1"/>
          </a:solidFill>
          <a:latin typeface="+mn-lt"/>
        </a:defRPr>
      </a:lvl2pPr>
      <a:lvl3pPr marL="123825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anose="05000000000000000000" pitchFamily="2" charset="2"/>
        <a:buChar char="Ø"/>
        <a:defRPr sz="2400">
          <a:solidFill>
            <a:schemeClr val="tx1"/>
          </a:solidFill>
          <a:latin typeface="+mn-lt"/>
        </a:defRPr>
      </a:lvl3pPr>
      <a:lvl4pPr marL="1646238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anose="05000000000000000000" pitchFamily="2" charset="2"/>
        <a:buChar char="Ø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anose="05000000000000000000" pitchFamily="2" charset="2"/>
        <a:buChar char="Ø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itchFamily="2" charset="2"/>
        <a:buChar char="Ø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itchFamily="2" charset="2"/>
        <a:buChar char="Ø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itchFamily="2" charset="2"/>
        <a:buChar char="Ø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itchFamily="2" charset="2"/>
        <a:buChar char="Ø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 descr="ELTE"/>
          <p:cNvPicPr>
            <a:picLocks noChangeAspect="1" noChangeArrowheads="1"/>
          </p:cNvPicPr>
          <p:nvPr userDrawn="1"/>
        </p:nvPicPr>
        <p:blipFill>
          <a:blip r:embed="rId3">
            <a:lum bright="2000" contrast="-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9136063" cy="685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4" descr="cimerr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0"/>
            <a:ext cx="1619250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343150" y="85725"/>
            <a:ext cx="5181600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u-HU" smtClean="0"/>
              <a:t>Mintacím szerkesztése</a:t>
            </a:r>
            <a:r>
              <a:rPr lang="hu-HU" altLang="hu-HU" smtClean="0"/>
              <a:t/>
            </a:r>
            <a:br>
              <a:rPr lang="hu-HU" altLang="hu-HU" smtClean="0"/>
            </a:br>
            <a:endParaRPr lang="en-US" altLang="hu-HU" smtClean="0"/>
          </a:p>
        </p:txBody>
      </p:sp>
      <p:sp>
        <p:nvSpPr>
          <p:cNvPr id="2053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43150" y="1341438"/>
            <a:ext cx="6621463" cy="475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u-HU" smtClean="0"/>
              <a:t>Mintaszöveg szerkesztése</a:t>
            </a:r>
          </a:p>
          <a:p>
            <a:pPr lvl="1"/>
            <a:r>
              <a:rPr lang="en-US" altLang="hu-HU" smtClean="0"/>
              <a:t>Második szint</a:t>
            </a:r>
          </a:p>
          <a:p>
            <a:pPr lvl="2"/>
            <a:r>
              <a:rPr lang="en-US" altLang="hu-HU" smtClean="0"/>
              <a:t>Harmadik szint</a:t>
            </a:r>
          </a:p>
          <a:p>
            <a:pPr lvl="3"/>
            <a:r>
              <a:rPr lang="en-US" altLang="hu-HU" smtClean="0"/>
              <a:t>Negyedik szint</a:t>
            </a:r>
          </a:p>
          <a:p>
            <a:pPr lvl="4"/>
            <a:r>
              <a:rPr lang="en-US" altLang="hu-HU" smtClean="0"/>
              <a:t>Ötödik szint</a:t>
            </a:r>
          </a:p>
        </p:txBody>
      </p:sp>
      <p:pic>
        <p:nvPicPr>
          <p:cNvPr id="2054" name="Picture 7" descr="ELTE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1000125"/>
            <a:ext cx="9136063" cy="485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4" descr="cimerr2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0"/>
            <a:ext cx="1619250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</p:sldLayoutIdLst>
  <p:transition spd="slow"/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9pPr>
    </p:titleStyle>
    <p:bodyStyle>
      <a:lvl1pPr marL="266700" indent="-2540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anose="05000000000000000000" pitchFamily="2" charset="2"/>
        <a:buChar char="Ø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30263" indent="-28575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anose="05000000000000000000" pitchFamily="2" charset="2"/>
        <a:buChar char="Ø"/>
        <a:defRPr sz="2800">
          <a:solidFill>
            <a:schemeClr val="tx1"/>
          </a:solidFill>
          <a:latin typeface="+mn-lt"/>
        </a:defRPr>
      </a:lvl2pPr>
      <a:lvl3pPr marL="123825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anose="05000000000000000000" pitchFamily="2" charset="2"/>
        <a:buChar char="Ø"/>
        <a:defRPr sz="2400">
          <a:solidFill>
            <a:schemeClr val="tx1"/>
          </a:solidFill>
          <a:latin typeface="+mn-lt"/>
        </a:defRPr>
      </a:lvl3pPr>
      <a:lvl4pPr marL="1646238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anose="05000000000000000000" pitchFamily="2" charset="2"/>
        <a:buChar char="Ø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anose="05000000000000000000" pitchFamily="2" charset="2"/>
        <a:buChar char="Ø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itchFamily="2" charset="2"/>
        <a:buChar char="Ø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itchFamily="2" charset="2"/>
        <a:buChar char="Ø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itchFamily="2" charset="2"/>
        <a:buChar char="Ø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itchFamily="2" charset="2"/>
        <a:buChar char="Ø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15.png"/><Relationship Id="rId4" Type="http://schemas.openxmlformats.org/officeDocument/2006/relationships/oleObject" Target="../embeddings/oleObject14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hyperlink" Target="http://www.t-es-t.hu/minden/kaosz/koch.htm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9.emf"/><Relationship Id="rId4" Type="http://schemas.openxmlformats.org/officeDocument/2006/relationships/oleObject" Target="../embeddings/oleObject16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7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izzo.inf.elte.hu/~szlavi/PrM4felev/REKUREA1.PPT#4.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19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8.bin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20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2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9.wmf"/><Relationship Id="rId10" Type="http://schemas.openxmlformats.org/officeDocument/2006/relationships/image" Target="../media/image12.png"/><Relationship Id="rId4" Type="http://schemas.openxmlformats.org/officeDocument/2006/relationships/oleObject" Target="../embeddings/oleObject3.bin"/><Relationship Id="rId9" Type="http://schemas.openxmlformats.org/officeDocument/2006/relationships/image" Target="../media/image11.wmf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6.bin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8.bin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emf"/><Relationship Id="rId5" Type="http://schemas.openxmlformats.org/officeDocument/2006/relationships/image" Target="../media/image26.emf"/><Relationship Id="rId4" Type="http://schemas.openxmlformats.org/officeDocument/2006/relationships/image" Target="../media/image25.emf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6.xml"/><Relationship Id="rId7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23.bin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2.bin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9.bin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5" Type="http://schemas.openxmlformats.org/officeDocument/2006/relationships/image" Target="../media/image31.wmf"/><Relationship Id="rId4" Type="http://schemas.openxmlformats.org/officeDocument/2006/relationships/oleObject" Target="../embeddings/oleObject24.bin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5" Type="http://schemas.openxmlformats.org/officeDocument/2006/relationships/image" Target="../media/image32.wmf"/><Relationship Id="rId4" Type="http://schemas.openxmlformats.org/officeDocument/2006/relationships/oleObject" Target="../embeddings/oleObject25.bin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10.bin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2.bin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619250" y="2060575"/>
            <a:ext cx="6810375" cy="28876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indent="127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buFont typeface="Wingdings" panose="05000000000000000000" pitchFamily="2" charset="2"/>
              <a:buNone/>
            </a:pPr>
            <a:r>
              <a:rPr lang="hu-HU" altLang="hu-HU" sz="3600">
                <a:latin typeface="Arial" panose="020B0604020202020204" pitchFamily="34" charset="0"/>
              </a:rPr>
              <a:t>Rekurzió</a:t>
            </a:r>
            <a:br>
              <a:rPr lang="hu-HU" altLang="hu-HU" sz="3600">
                <a:latin typeface="Arial" panose="020B0604020202020204" pitchFamily="34" charset="0"/>
              </a:rPr>
            </a:br>
            <a:r>
              <a:rPr lang="hu-HU" altLang="hu-HU" sz="3600">
                <a:latin typeface="Arial" panose="020B0604020202020204" pitchFamily="34" charset="0"/>
              </a:rPr>
              <a:t/>
            </a:r>
            <a:br>
              <a:rPr lang="hu-HU" altLang="hu-HU" sz="3600">
                <a:latin typeface="Arial" panose="020B0604020202020204" pitchFamily="34" charset="0"/>
              </a:rPr>
            </a:br>
            <a:r>
              <a:rPr lang="hu-HU" altLang="hu-HU" sz="4000" i="1" baseline="30000"/>
              <a:t>(Horváth Gyula és Szlávi Péter előadásai felhasználásával)</a:t>
            </a:r>
            <a:endParaRPr lang="en-US" altLang="hu-HU" sz="4000">
              <a:latin typeface="Arial" panose="020B0604020202020204" pitchFamily="34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05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altLang="hu-HU" sz="4000" smtClean="0"/>
              <a:t>Közvetett rekurzió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341438"/>
            <a:ext cx="8964612" cy="4967287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hu-HU" b="1" dirty="0" smtClean="0"/>
              <a:t>Feladat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hu-HU" sz="2800" dirty="0" smtClean="0"/>
              <a:t>Döntsük el egy számról, hogy páros-e, ha nincs maradék-számítás műveletünk!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hu-HU" b="1" dirty="0" smtClean="0"/>
              <a:t>Megoldás</a:t>
            </a:r>
          </a:p>
          <a:p>
            <a:pPr marL="0" indent="0">
              <a:lnSpc>
                <a:spcPts val="2600"/>
              </a:lnSpc>
              <a:buFont typeface="Wingdings" panose="05000000000000000000" pitchFamily="2" charset="2"/>
              <a:buNone/>
              <a:defRPr/>
            </a:pP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Páros(n):</a:t>
            </a:r>
            <a:r>
              <a:rPr lang="hu-HU" sz="2400" b="1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hu-HU" sz="2400" b="1" dirty="0" smtClean="0">
                <a:latin typeface="Courier New" pitchFamily="49" charset="0"/>
                <a:cs typeface="Courier New" pitchFamily="49" charset="0"/>
              </a:rPr>
            </a:b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  Ha n=0 akkor Páros:=igaz</a:t>
            </a:r>
            <a:br>
              <a:rPr lang="hu-HU" sz="2400" dirty="0" smtClean="0">
                <a:latin typeface="Courier New" pitchFamily="49" charset="0"/>
                <a:cs typeface="Courier New" pitchFamily="49" charset="0"/>
              </a:rPr>
            </a:b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  különben ha n=1 akkor Páros:=hamis </a:t>
            </a:r>
            <a:br>
              <a:rPr lang="hu-HU" sz="2400" dirty="0" smtClean="0">
                <a:latin typeface="Courier New" pitchFamily="49" charset="0"/>
                <a:cs typeface="Courier New" pitchFamily="49" charset="0"/>
              </a:rPr>
            </a:b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      különben Páros:=Páratlan(n-1)</a:t>
            </a:r>
            <a:br>
              <a:rPr lang="hu-HU" sz="2400" dirty="0" smtClean="0">
                <a:latin typeface="Courier New" pitchFamily="49" charset="0"/>
                <a:cs typeface="Courier New" pitchFamily="49" charset="0"/>
              </a:rPr>
            </a:b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Függvény vége.</a:t>
            </a:r>
          </a:p>
        </p:txBody>
      </p:sp>
      <p:sp>
        <p:nvSpPr>
          <p:cNvPr id="9" name="Dátum helye 8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F2D60EEC-F67E-4DB1-B9C9-A360E94DCB60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1" name="Élőláb helye 10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10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altLang="hu-HU" sz="4000" smtClean="0"/>
              <a:t>Közvetett rekurzió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341438"/>
            <a:ext cx="8964612" cy="4967287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hu-HU" b="1" dirty="0" smtClean="0"/>
              <a:t>Feladat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hu-HU" sz="2800" dirty="0" smtClean="0"/>
              <a:t>Döntsük el egy számról, hogy páros-e, ha nincs maradék-számítás műveletünk!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hu-HU" b="1" dirty="0" smtClean="0"/>
              <a:t>Megoldás</a:t>
            </a:r>
          </a:p>
          <a:p>
            <a:pPr marL="0" indent="0">
              <a:lnSpc>
                <a:spcPts val="2600"/>
              </a:lnSpc>
              <a:buFont typeface="Wingdings" panose="05000000000000000000" pitchFamily="2" charset="2"/>
              <a:buNone/>
              <a:defRPr/>
            </a:pP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Páratlan(n):</a:t>
            </a:r>
            <a:r>
              <a:rPr lang="hu-HU" sz="2400" b="1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hu-HU" sz="2400" b="1" dirty="0" smtClean="0">
                <a:latin typeface="Courier New" pitchFamily="49" charset="0"/>
                <a:cs typeface="Courier New" pitchFamily="49" charset="0"/>
              </a:rPr>
            </a:b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  Ha n=0 akkor Páratlan:=hamis</a:t>
            </a:r>
            <a:br>
              <a:rPr lang="hu-HU" sz="2400" dirty="0" smtClean="0">
                <a:latin typeface="Courier New" pitchFamily="49" charset="0"/>
                <a:cs typeface="Courier New" pitchFamily="49" charset="0"/>
              </a:rPr>
            </a:b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  különben ha n=1 akkor Páratlan:=igaz </a:t>
            </a:r>
            <a:br>
              <a:rPr lang="hu-HU" sz="2400" dirty="0" smtClean="0">
                <a:latin typeface="Courier New" pitchFamily="49" charset="0"/>
                <a:cs typeface="Courier New" pitchFamily="49" charset="0"/>
              </a:rPr>
            </a:b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      különben Páratlan:=Páros(n-1)</a:t>
            </a:r>
            <a:br>
              <a:rPr lang="hu-HU" sz="2400" dirty="0" smtClean="0">
                <a:latin typeface="Courier New" pitchFamily="49" charset="0"/>
                <a:cs typeface="Courier New" pitchFamily="49" charset="0"/>
              </a:rPr>
            </a:b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Függvény vége.</a:t>
            </a:r>
          </a:p>
        </p:txBody>
      </p:sp>
      <p:sp>
        <p:nvSpPr>
          <p:cNvPr id="9" name="Dátum helye 8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D5462626-ED2D-47D3-8407-F7D274C33BFF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1" name="Élőláb helye 10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11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altLang="hu-HU" sz="4000" smtClean="0"/>
              <a:t>Közvetett rekurzió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341438"/>
            <a:ext cx="8964612" cy="4967287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hu-HU" b="1" dirty="0" smtClean="0"/>
              <a:t>Feladat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hu-HU" sz="2800" dirty="0" smtClean="0"/>
              <a:t>Döntsük el egy számról, hogy páros-e, ha nincs maradék-számítás műveletünk!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hu-HU" sz="2800" dirty="0" smtClean="0"/>
              <a:t>A két – közvetetten – rekurzív eljárás összevonható: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hu-HU" b="1" dirty="0" smtClean="0"/>
              <a:t>Megoldás</a:t>
            </a:r>
          </a:p>
          <a:p>
            <a:pPr marL="0" indent="0">
              <a:lnSpc>
                <a:spcPts val="2600"/>
              </a:lnSpc>
              <a:buFont typeface="Wingdings" panose="05000000000000000000" pitchFamily="2" charset="2"/>
              <a:buNone/>
              <a:defRPr/>
            </a:pP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Páros(n):</a:t>
            </a:r>
            <a:r>
              <a:rPr lang="hu-HU" sz="2400" b="1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hu-HU" sz="2400" b="1" dirty="0" smtClean="0">
                <a:latin typeface="Courier New" pitchFamily="49" charset="0"/>
                <a:cs typeface="Courier New" pitchFamily="49" charset="0"/>
              </a:rPr>
            </a:b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  Ha n=0 akkor Páros:=igaz </a:t>
            </a:r>
            <a:br>
              <a:rPr lang="hu-HU" sz="2400" dirty="0" smtClean="0">
                <a:latin typeface="Courier New" pitchFamily="49" charset="0"/>
                <a:cs typeface="Courier New" pitchFamily="49" charset="0"/>
              </a:rPr>
            </a:b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  különben ha n=1 akkor Páros:=hamis</a:t>
            </a:r>
            <a:br>
              <a:rPr lang="hu-HU" sz="2400" dirty="0" smtClean="0">
                <a:latin typeface="Courier New" pitchFamily="49" charset="0"/>
                <a:cs typeface="Courier New" pitchFamily="49" charset="0"/>
              </a:rPr>
            </a:b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  különben Páros:=</a:t>
            </a:r>
            <a:r>
              <a:rPr lang="hu-HU" sz="2400" dirty="0" err="1" smtClean="0">
                <a:latin typeface="Courier New" pitchFamily="49" charset="0"/>
                <a:cs typeface="Courier New" pitchFamily="49" charset="0"/>
              </a:rPr>
              <a:t>Páros</a:t>
            </a: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(n-2)</a:t>
            </a:r>
            <a:br>
              <a:rPr lang="hu-HU" sz="2400" dirty="0" smtClean="0">
                <a:latin typeface="Courier New" pitchFamily="49" charset="0"/>
                <a:cs typeface="Courier New" pitchFamily="49" charset="0"/>
              </a:rPr>
            </a:b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Függvény vége.</a:t>
            </a:r>
          </a:p>
        </p:txBody>
      </p:sp>
      <p:sp>
        <p:nvSpPr>
          <p:cNvPr id="9" name="Dátum helye 8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878293C5-A1CE-48DA-8D95-B8803776EEEC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1" name="Élőláb helye 10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12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Cím 1"/>
          <p:cNvSpPr>
            <a:spLocks noGrp="1"/>
          </p:cNvSpPr>
          <p:nvPr>
            <p:ph type="title" idx="4294967295"/>
          </p:nvPr>
        </p:nvSpPr>
        <p:spPr>
          <a:xfrm>
            <a:off x="2343150" y="28575"/>
            <a:ext cx="5324475" cy="1111250"/>
          </a:xfrm>
        </p:spPr>
        <p:txBody>
          <a:bodyPr/>
          <a:lstStyle/>
          <a:p>
            <a:r>
              <a:rPr lang="hu-HU" altLang="hu-HU" smtClean="0"/>
              <a:t>Rekurzív eljárás</a:t>
            </a:r>
          </a:p>
        </p:txBody>
      </p:sp>
      <p:sp>
        <p:nvSpPr>
          <p:cNvPr id="30723" name="Tartalom helye 2"/>
          <p:cNvSpPr>
            <a:spLocks noGrp="1"/>
          </p:cNvSpPr>
          <p:nvPr>
            <p:ph idx="4294967295"/>
          </p:nvPr>
        </p:nvSpPr>
        <p:spPr>
          <a:xfrm>
            <a:off x="323850" y="1196975"/>
            <a:ext cx="8640763" cy="5327650"/>
          </a:xfrm>
        </p:spPr>
        <p:txBody>
          <a:bodyPr/>
          <a:lstStyle/>
          <a:p>
            <a:pPr marL="254000">
              <a:lnSpc>
                <a:spcPct val="95000"/>
              </a:lnSpc>
              <a:spcBef>
                <a:spcPct val="5000"/>
              </a:spcBef>
              <a:buFont typeface="Wingdings" panose="05000000000000000000" pitchFamily="2" charset="2"/>
              <a:buNone/>
            </a:pPr>
            <a:r>
              <a:rPr lang="hu-HU" altLang="hu-HU" b="1" smtClean="0"/>
              <a:t>Feladat:</a:t>
            </a:r>
          </a:p>
          <a:p>
            <a:pPr marL="254000">
              <a:lnSpc>
                <a:spcPct val="95000"/>
              </a:lnSpc>
              <a:spcBef>
                <a:spcPct val="5000"/>
              </a:spcBef>
              <a:buFont typeface="Wingdings" panose="05000000000000000000" pitchFamily="2" charset="2"/>
              <a:buNone/>
            </a:pPr>
            <a:r>
              <a:rPr lang="hu-HU" altLang="hu-HU" sz="2600" smtClean="0"/>
              <a:t>	Egy kép egy adott (fehér színű) tartományát egy (A,B) belső pontjából kiindulva fessük be világoskékre!</a:t>
            </a:r>
          </a:p>
          <a:p>
            <a:pPr marL="254000">
              <a:lnSpc>
                <a:spcPct val="95000"/>
              </a:lnSpc>
              <a:spcBef>
                <a:spcPct val="5000"/>
              </a:spcBef>
              <a:buFont typeface="Wingdings" panose="05000000000000000000" pitchFamily="2" charset="2"/>
              <a:buNone/>
            </a:pPr>
            <a:endParaRPr lang="hu-HU" altLang="hu-HU" sz="2600" smtClean="0"/>
          </a:p>
          <a:p>
            <a:pPr marL="254000">
              <a:lnSpc>
                <a:spcPct val="95000"/>
              </a:lnSpc>
              <a:spcBef>
                <a:spcPct val="60000"/>
              </a:spcBef>
              <a:buFont typeface="Wingdings" panose="05000000000000000000" pitchFamily="2" charset="2"/>
              <a:buNone/>
            </a:pPr>
            <a:r>
              <a:rPr lang="hu-HU" altLang="hu-HU" sz="2600" smtClean="0"/>
              <a:t>                                  </a:t>
            </a:r>
            <a:r>
              <a:rPr lang="hu-HU" altLang="hu-HU" sz="2600" smtClean="0">
                <a:sym typeface="Symbol" panose="05050102010706020507" pitchFamily="18" charset="2"/>
              </a:rPr>
              <a:t></a:t>
            </a:r>
          </a:p>
          <a:p>
            <a:pPr marL="254000">
              <a:lnSpc>
                <a:spcPct val="95000"/>
              </a:lnSpc>
              <a:spcBef>
                <a:spcPct val="5000"/>
              </a:spcBef>
              <a:buFont typeface="Wingdings" panose="05000000000000000000" pitchFamily="2" charset="2"/>
              <a:buNone/>
            </a:pPr>
            <a:r>
              <a:rPr lang="hu-HU" altLang="hu-HU" sz="2600" smtClean="0">
                <a:sym typeface="Symbol" panose="05050102010706020507" pitchFamily="18" charset="2"/>
              </a:rPr>
              <a:t/>
            </a:r>
            <a:br>
              <a:rPr lang="hu-HU" altLang="hu-HU" sz="2600" smtClean="0">
                <a:sym typeface="Symbol" panose="05050102010706020507" pitchFamily="18" charset="2"/>
              </a:rPr>
            </a:br>
            <a:endParaRPr lang="hu-HU" altLang="hu-HU" sz="2600" smtClean="0">
              <a:sym typeface="Symbol" panose="05050102010706020507" pitchFamily="18" charset="2"/>
            </a:endParaRPr>
          </a:p>
          <a:p>
            <a:pPr marL="254000">
              <a:lnSpc>
                <a:spcPct val="90000"/>
              </a:lnSpc>
              <a:spcBef>
                <a:spcPct val="5000"/>
              </a:spcBef>
              <a:buFont typeface="Wingdings" panose="05000000000000000000" pitchFamily="2" charset="2"/>
              <a:buNone/>
            </a:pPr>
            <a:r>
              <a:rPr lang="hu-HU" altLang="hu-HU" sz="2600" smtClean="0">
                <a:sym typeface="Symbol" panose="05050102010706020507" pitchFamily="18" charset="2"/>
              </a:rPr>
              <a:t>	Festendők a „belső pontok”, azaz</a:t>
            </a:r>
            <a:br>
              <a:rPr lang="hu-HU" altLang="hu-HU" sz="2600" smtClean="0">
                <a:sym typeface="Symbol" panose="05050102010706020507" pitchFamily="18" charset="2"/>
              </a:rPr>
            </a:br>
            <a:r>
              <a:rPr lang="hu-HU" altLang="hu-HU" sz="2400" smtClean="0">
                <a:sym typeface="Symbol" panose="05050102010706020507" pitchFamily="18" charset="2"/>
              </a:rPr>
              <a:t>Belső(i,j)=(i=A és j=B) vagy </a:t>
            </a:r>
            <a:br>
              <a:rPr lang="hu-HU" altLang="hu-HU" sz="2400" smtClean="0">
                <a:sym typeface="Symbol" panose="05050102010706020507" pitchFamily="18" charset="2"/>
              </a:rPr>
            </a:br>
            <a:r>
              <a:rPr lang="hu-HU" altLang="hu-HU" sz="2400" smtClean="0">
                <a:sym typeface="Symbol" panose="05050102010706020507" pitchFamily="18" charset="2"/>
              </a:rPr>
              <a:t>                Fehér(i,j) és  (Belső(i–1,j) vagy Belső(i+1,j) vagy</a:t>
            </a:r>
            <a:br>
              <a:rPr lang="hu-HU" altLang="hu-HU" sz="2400" smtClean="0">
                <a:sym typeface="Symbol" panose="05050102010706020507" pitchFamily="18" charset="2"/>
              </a:rPr>
            </a:br>
            <a:r>
              <a:rPr lang="hu-HU" altLang="hu-HU" sz="2400" smtClean="0">
                <a:sym typeface="Symbol" panose="05050102010706020507" pitchFamily="18" charset="2"/>
              </a:rPr>
              <a:t> 	                             Belső(i,j–1) vagy Belső(i,j+1))</a:t>
            </a:r>
          </a:p>
        </p:txBody>
      </p:sp>
      <p:sp>
        <p:nvSpPr>
          <p:cNvPr id="30724" name="Rectangle 7"/>
          <p:cNvSpPr>
            <a:spLocks noChangeArrowheads="1"/>
          </p:cNvSpPr>
          <p:nvPr/>
        </p:nvSpPr>
        <p:spPr bwMode="auto">
          <a:xfrm>
            <a:off x="0" y="26003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hu-HU" altLang="hu-HU" sz="1800"/>
          </a:p>
        </p:txBody>
      </p:sp>
      <p:sp>
        <p:nvSpPr>
          <p:cNvPr id="30725" name="Rectangle 9"/>
          <p:cNvSpPr>
            <a:spLocks noChangeArrowheads="1"/>
          </p:cNvSpPr>
          <p:nvPr/>
        </p:nvSpPr>
        <p:spPr bwMode="auto">
          <a:xfrm>
            <a:off x="0" y="26098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hu-HU" altLang="hu-HU" sz="1800"/>
          </a:p>
        </p:txBody>
      </p:sp>
      <p:graphicFrame>
        <p:nvGraphicFramePr>
          <p:cNvPr id="30726" name="Object 12"/>
          <p:cNvGraphicFramePr>
            <a:graphicFrameLocks noChangeAspect="1"/>
          </p:cNvGraphicFramePr>
          <p:nvPr/>
        </p:nvGraphicFramePr>
        <p:xfrm>
          <a:off x="395288" y="2624138"/>
          <a:ext cx="2292350" cy="1525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3" name="Bitkép" r:id="rId4" imgW="7714286" imgH="5133333" progId="Paint.Picture">
                  <p:embed/>
                </p:oleObj>
              </mc:Choice>
              <mc:Fallback>
                <p:oleObj name="Bitkép" r:id="rId4" imgW="7714286" imgH="5133333" progId="Paint.Picture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2624138"/>
                        <a:ext cx="2292350" cy="1525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7" name="Object 13"/>
          <p:cNvGraphicFramePr>
            <a:graphicFrameLocks noChangeAspect="1"/>
          </p:cNvGraphicFramePr>
          <p:nvPr/>
        </p:nvGraphicFramePr>
        <p:xfrm>
          <a:off x="4211638" y="2566988"/>
          <a:ext cx="2335212" cy="158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4" name="Bitkép" r:id="rId6" imgW="7714286" imgH="5229955" progId="Paint.Picture">
                  <p:embed/>
                </p:oleObj>
              </mc:Choice>
              <mc:Fallback>
                <p:oleObj name="Bitkép" r:id="rId6" imgW="7714286" imgH="5229955" progId="Paint.Picture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638" y="2566988"/>
                        <a:ext cx="2335212" cy="158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Dátum helye 10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7D5FB174-1E69-484A-AE47-00C9C7232945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3" name="Élőláb helye 1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13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 txBox="1">
            <a:spLocks noGrp="1" noChangeArrowheads="1"/>
          </p:cNvSpPr>
          <p:nvPr/>
        </p:nvSpPr>
        <p:spPr bwMode="auto">
          <a:xfrm>
            <a:off x="7596188" y="6565900"/>
            <a:ext cx="1370012" cy="2921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>
              <a:defRPr/>
            </a:pPr>
            <a:fld id="{372692C5-B58A-4E39-A375-A939072DC26F}" type="slidenum">
              <a:rPr lang="hu-HU" altLang="hu-HU" sz="1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 eaLnBrk="1" hangingPunct="1">
                <a:defRPr/>
              </a:pPr>
              <a:t>14</a:t>
            </a:fld>
            <a:endParaRPr lang="hu-HU" altLang="hu-HU" sz="10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277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altLang="hu-HU" sz="4000" smtClean="0"/>
              <a:t>Rekurzív eljárás</a:t>
            </a:r>
          </a:p>
        </p:txBody>
      </p:sp>
      <p:sp>
        <p:nvSpPr>
          <p:cNvPr id="3277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341438"/>
            <a:ext cx="8893175" cy="4967287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r>
              <a:rPr lang="hu-HU" altLang="hu-HU" b="1" smtClean="0"/>
              <a:t>Rekurzív festés pontonként: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hu-HU" altLang="hu-HU" sz="2400" smtClean="0">
                <a:latin typeface="Courier New" panose="02070309020205020404" pitchFamily="49" charset="0"/>
              </a:rPr>
              <a:t>RekPont(x,y):</a:t>
            </a:r>
            <a:br>
              <a:rPr lang="hu-HU" altLang="hu-HU" sz="2400" smtClean="0">
                <a:latin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</a:rPr>
              <a:t>  Pont(x,y)</a:t>
            </a:r>
            <a:br>
              <a:rPr lang="hu-HU" altLang="hu-HU" sz="2400" smtClean="0">
                <a:latin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</a:rPr>
              <a:t>  Ha Üres(x-1,y) akkor RekPont(x-1,y)</a:t>
            </a:r>
            <a:br>
              <a:rPr lang="hu-HU" altLang="hu-HU" sz="2400" smtClean="0">
                <a:latin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</a:rPr>
              <a:t>  Ha Üres(x,y-1) akkor RekPont(x,y-1)</a:t>
            </a:r>
            <a:br>
              <a:rPr lang="hu-HU" altLang="hu-HU" sz="2400" smtClean="0">
                <a:latin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</a:rPr>
              <a:t>  Ha Üres(x+1,y) akkor RekPont(x+1,y)</a:t>
            </a:r>
            <a:br>
              <a:rPr lang="hu-HU" altLang="hu-HU" sz="2400" smtClean="0">
                <a:latin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</a:rPr>
              <a:t>  Ha Üres(x,y+1) akkor RekPont(x,y+1)</a:t>
            </a:r>
            <a:br>
              <a:rPr lang="hu-HU" altLang="hu-HU" sz="2400" smtClean="0">
                <a:latin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</a:rPr>
              <a:t>Eljárás vége.</a:t>
            </a:r>
            <a:endParaRPr lang="hu-HU" altLang="hu-HU" sz="2400" smtClean="0"/>
          </a:p>
        </p:txBody>
      </p:sp>
      <p:sp>
        <p:nvSpPr>
          <p:cNvPr id="11" name="Dátum helye 10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161E5283-26B7-456B-8E40-289C11AD31B3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3" name="Élőláb helye 1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14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 txBox="1">
            <a:spLocks noGrp="1" noChangeArrowheads="1"/>
          </p:cNvSpPr>
          <p:nvPr/>
        </p:nvSpPr>
        <p:spPr bwMode="auto">
          <a:xfrm>
            <a:off x="7596188" y="6565900"/>
            <a:ext cx="1370012" cy="2921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>
              <a:defRPr/>
            </a:pPr>
            <a:fld id="{44E1A2CB-BA7A-4C4F-9749-47174DF0AC2B}" type="slidenum">
              <a:rPr lang="hu-HU" altLang="hu-HU" sz="1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 eaLnBrk="1" hangingPunct="1">
                <a:defRPr/>
              </a:pPr>
              <a:t>15</a:t>
            </a:fld>
            <a:endParaRPr lang="hu-HU" altLang="hu-HU" sz="10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482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altLang="hu-HU" sz="4000" smtClean="0"/>
              <a:t>Rekurzió Logo nyelven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1341438"/>
            <a:ext cx="8640763" cy="4967287"/>
          </a:xfrm>
        </p:spPr>
        <p:txBody>
          <a:bodyPr/>
          <a:lstStyle/>
          <a:p>
            <a:pPr marL="0" indent="0" defTabSz="185738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  <a:defRPr/>
            </a:pPr>
            <a:r>
              <a:rPr lang="da-DK" b="1" dirty="0" smtClean="0"/>
              <a:t>Koch fraktál</a:t>
            </a:r>
            <a:r>
              <a:rPr lang="hu-HU" b="1" dirty="0" smtClean="0"/>
              <a:t>:</a:t>
            </a:r>
          </a:p>
          <a:p>
            <a:pPr marL="358775" indent="-358775" defTabSz="185738">
              <a:spcBef>
                <a:spcPct val="10000"/>
              </a:spcBef>
              <a:spcAft>
                <a:spcPts val="300"/>
              </a:spcAft>
              <a:defRPr/>
            </a:pPr>
            <a:r>
              <a:rPr lang="hu-HU" sz="2800" dirty="0" smtClean="0"/>
              <a:t>Vegyünk egy egységnyi szakaszt!</a:t>
            </a:r>
          </a:p>
          <a:p>
            <a:pPr marL="358775" indent="-358775" defTabSz="185738">
              <a:spcBef>
                <a:spcPct val="10000"/>
              </a:spcBef>
              <a:spcAft>
                <a:spcPts val="300"/>
              </a:spcAft>
              <a:defRPr/>
            </a:pPr>
            <a:r>
              <a:rPr lang="hu-HU" sz="2800" dirty="0" smtClean="0"/>
              <a:t>Vágjuk ki a középső harmadát!</a:t>
            </a:r>
          </a:p>
          <a:p>
            <a:pPr marL="358775" indent="-358775" defTabSz="185738">
              <a:spcBef>
                <a:spcPct val="10000"/>
              </a:spcBef>
              <a:spcAft>
                <a:spcPts val="300"/>
              </a:spcAft>
              <a:defRPr/>
            </a:pPr>
            <a:r>
              <a:rPr lang="hu-HU" sz="2800" dirty="0" smtClean="0"/>
              <a:t>Illesszük be a kivágott részt egy egyenlő oldalú háromszög oldalaiként!</a:t>
            </a:r>
          </a:p>
          <a:p>
            <a:pPr marL="358775" indent="-358775" defTabSz="185738">
              <a:spcBef>
                <a:spcPct val="10000"/>
              </a:spcBef>
              <a:spcAft>
                <a:spcPts val="300"/>
              </a:spcAft>
              <a:defRPr/>
            </a:pPr>
            <a:r>
              <a:rPr lang="hu-HU" sz="2800" dirty="0" smtClean="0"/>
              <a:t>Alkalmazzuk ugyanezt az így kapott 4 szakaszra!</a:t>
            </a:r>
          </a:p>
        </p:txBody>
      </p:sp>
      <p:pic>
        <p:nvPicPr>
          <p:cNvPr id="34822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4763" y="4725988"/>
            <a:ext cx="4114800" cy="1582737"/>
          </a:xfrm>
          <a:prstGeom prst="rect">
            <a:avLst/>
          </a:prstGeom>
          <a:noFill/>
          <a:ln w="12700">
            <a:solidFill>
              <a:srgbClr val="0000FF"/>
            </a:solidFill>
            <a:miter lim="800000"/>
            <a:headEnd type="none" w="sm" len="sm"/>
            <a:tailEnd type="none" w="sm" len="sm"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823" name="Picture 8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365625"/>
            <a:ext cx="2514600" cy="936625"/>
          </a:xfrm>
          <a:prstGeom prst="rect">
            <a:avLst/>
          </a:prstGeom>
          <a:noFill/>
          <a:ln w="12700">
            <a:solidFill>
              <a:srgbClr val="0000FF"/>
            </a:solidFill>
            <a:miter lim="800000"/>
            <a:headEnd type="none" w="sm" len="sm"/>
            <a:tailEnd type="none" w="sm" len="sm"/>
          </a:ln>
          <a:effectLst>
            <a:outerShdw dist="81320" dir="13119588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Dátum helye 11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D82882D1-0FA7-4BEE-BBFF-989CB9875B2C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15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 txBox="1">
            <a:spLocks noGrp="1" noChangeArrowheads="1"/>
          </p:cNvSpPr>
          <p:nvPr/>
        </p:nvSpPr>
        <p:spPr bwMode="auto">
          <a:xfrm>
            <a:off x="7596188" y="6565900"/>
            <a:ext cx="1370012" cy="2921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>
              <a:defRPr/>
            </a:pPr>
            <a:fld id="{6CF5ADEF-191D-483D-9D47-CF85151BDB63}" type="slidenum">
              <a:rPr lang="hu-HU" altLang="hu-HU" sz="1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 eaLnBrk="1" hangingPunct="1">
                <a:defRPr/>
              </a:pPr>
              <a:t>16</a:t>
            </a:fld>
            <a:endParaRPr lang="hu-HU" altLang="hu-HU" sz="10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686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altLang="hu-HU" sz="4000" smtClean="0"/>
              <a:t>Rekurzió Logo nyelven</a:t>
            </a:r>
          </a:p>
        </p:txBody>
      </p:sp>
      <p:sp>
        <p:nvSpPr>
          <p:cNvPr id="3686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1341438"/>
            <a:ext cx="8640763" cy="4967287"/>
          </a:xfrm>
        </p:spPr>
        <p:txBody>
          <a:bodyPr/>
          <a:lstStyle/>
          <a:p>
            <a:pPr marL="0" indent="0" defTabSz="185738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da-DK" altLang="hu-HU" b="1" smtClean="0"/>
              <a:t>Koch fraktál</a:t>
            </a:r>
            <a:r>
              <a:rPr lang="hu-HU" altLang="hu-HU" b="1" smtClean="0"/>
              <a:t>, Logo megoldás:</a:t>
            </a:r>
          </a:p>
          <a:p>
            <a:pPr marL="0" indent="0" defTabSz="185738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sz="2400" smtClean="0">
                <a:latin typeface="Courier New" panose="02070309020205020404" pitchFamily="49" charset="0"/>
              </a:rPr>
              <a:t>eljárás koch :n :h</a:t>
            </a:r>
            <a:br>
              <a:rPr lang="hu-HU" altLang="hu-HU" sz="2400" smtClean="0">
                <a:latin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</a:rPr>
              <a:t>  Ha :n=0 [előre :h]</a:t>
            </a:r>
            <a:br>
              <a:rPr lang="hu-HU" altLang="hu-HU" sz="2400" smtClean="0">
                <a:latin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</a:rPr>
              <a:t>  [koch :n-1 :h/3 balra 60</a:t>
            </a:r>
            <a:br>
              <a:rPr lang="hu-HU" altLang="hu-HU" sz="2400" smtClean="0">
                <a:latin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</a:rPr>
              <a:t>   koch :n-1 :h/3 jobbra 120</a:t>
            </a:r>
            <a:br>
              <a:rPr lang="hu-HU" altLang="hu-HU" sz="2400" smtClean="0">
                <a:latin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</a:rPr>
              <a:t>   koch :n-1 :h/3 balra 60</a:t>
            </a:r>
            <a:br>
              <a:rPr lang="hu-HU" altLang="hu-HU" sz="2400" smtClean="0">
                <a:latin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</a:rPr>
              <a:t>   koch :n-1 :h/3]</a:t>
            </a:r>
            <a:br>
              <a:rPr lang="hu-HU" altLang="hu-HU" sz="2400" smtClean="0">
                <a:latin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</a:rPr>
              <a:t>vége</a:t>
            </a:r>
          </a:p>
          <a:p>
            <a:pPr marL="0" indent="0" defTabSz="185738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endParaRPr lang="hu-HU" altLang="hu-HU" sz="2400" smtClean="0">
              <a:latin typeface="Courier New" panose="02070309020205020404" pitchFamily="49" charset="0"/>
            </a:endParaRPr>
          </a:p>
          <a:p>
            <a:pPr marL="0" indent="0" defTabSz="185738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endParaRPr lang="hu-HU" altLang="hu-HU" sz="2400" smtClean="0">
              <a:latin typeface="Courier New" panose="02070309020205020404" pitchFamily="49" charset="0"/>
            </a:endParaRPr>
          </a:p>
          <a:p>
            <a:pPr marL="0" indent="0" defTabSz="185738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endParaRPr lang="hu-HU" altLang="hu-HU" sz="2400" smtClean="0">
              <a:latin typeface="Courier New" panose="02070309020205020404" pitchFamily="49" charset="0"/>
            </a:endParaRPr>
          </a:p>
          <a:p>
            <a:pPr marL="0" indent="0" defTabSz="185738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sz="2400" smtClean="0">
                <a:latin typeface="Courier New" panose="02070309020205020404" pitchFamily="49" charset="0"/>
              </a:rPr>
              <a:t> koch 1 100     koch 2 100</a:t>
            </a:r>
          </a:p>
        </p:txBody>
      </p:sp>
      <p:sp>
        <p:nvSpPr>
          <p:cNvPr id="36870" name="Line 10"/>
          <p:cNvSpPr>
            <a:spLocks noChangeShapeType="1"/>
          </p:cNvSpPr>
          <p:nvPr/>
        </p:nvSpPr>
        <p:spPr bwMode="auto">
          <a:xfrm>
            <a:off x="539750" y="5661025"/>
            <a:ext cx="1873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36871" name="Line 11"/>
          <p:cNvSpPr>
            <a:spLocks noChangeShapeType="1"/>
          </p:cNvSpPr>
          <p:nvPr/>
        </p:nvSpPr>
        <p:spPr bwMode="auto">
          <a:xfrm>
            <a:off x="3348038" y="5661025"/>
            <a:ext cx="865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36872" name="Line 12"/>
          <p:cNvSpPr>
            <a:spLocks noChangeShapeType="1"/>
          </p:cNvSpPr>
          <p:nvPr/>
        </p:nvSpPr>
        <p:spPr bwMode="auto">
          <a:xfrm>
            <a:off x="5073650" y="5661025"/>
            <a:ext cx="865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36873" name="Line 13"/>
          <p:cNvSpPr>
            <a:spLocks noChangeShapeType="1"/>
          </p:cNvSpPr>
          <p:nvPr/>
        </p:nvSpPr>
        <p:spPr bwMode="auto">
          <a:xfrm flipV="1">
            <a:off x="4211638" y="4868863"/>
            <a:ext cx="431800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36874" name="Line 14"/>
          <p:cNvSpPr>
            <a:spLocks noChangeShapeType="1"/>
          </p:cNvSpPr>
          <p:nvPr/>
        </p:nvSpPr>
        <p:spPr bwMode="auto">
          <a:xfrm>
            <a:off x="4643438" y="4868863"/>
            <a:ext cx="431800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14" name="Dátum helye 13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528EB192-56B6-4E80-A3E0-DA6E774D82AA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6" name="Élőláb helye 1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16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 txBox="1">
            <a:spLocks noGrp="1" noChangeArrowheads="1"/>
          </p:cNvSpPr>
          <p:nvPr/>
        </p:nvSpPr>
        <p:spPr bwMode="auto">
          <a:xfrm>
            <a:off x="7596188" y="6565900"/>
            <a:ext cx="1370012" cy="2921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>
              <a:defRPr/>
            </a:pPr>
            <a:fld id="{6423DB54-C015-4E44-A796-2573A46E0313}" type="slidenum">
              <a:rPr lang="hu-HU" altLang="hu-HU" sz="1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 eaLnBrk="1" hangingPunct="1">
                <a:defRPr/>
              </a:pPr>
              <a:t>17</a:t>
            </a:fld>
            <a:endParaRPr lang="hu-HU" altLang="hu-HU" sz="10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891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altLang="hu-HU" sz="4000" smtClean="0"/>
              <a:t>Rekurzív eljárás</a:t>
            </a:r>
          </a:p>
        </p:txBody>
      </p:sp>
      <p:sp>
        <p:nvSpPr>
          <p:cNvPr id="3891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341438"/>
            <a:ext cx="8713788" cy="4895850"/>
          </a:xfrm>
        </p:spPr>
        <p:txBody>
          <a:bodyPr/>
          <a:lstStyle/>
          <a:p>
            <a:pPr marL="0" indent="0" defTabSz="185738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da-DK" altLang="hu-HU" b="1" smtClean="0"/>
              <a:t>Hanoi tornyai</a:t>
            </a:r>
            <a:r>
              <a:rPr lang="hu-HU" altLang="hu-HU" b="1" smtClean="0"/>
              <a:t>:</a:t>
            </a:r>
          </a:p>
          <a:p>
            <a:pPr marL="0" indent="0" defTabSz="185738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da-DK" altLang="hu-HU" sz="2800" smtClean="0"/>
              <a:t>Adott 3 rudacska. </a:t>
            </a:r>
            <a:r>
              <a:rPr lang="hu-HU" altLang="hu-HU" sz="2800" smtClean="0"/>
              <a:t>A</a:t>
            </a:r>
            <a:r>
              <a:rPr lang="da-DK" altLang="hu-HU" sz="2800" smtClean="0"/>
              <a:t>z els</a:t>
            </a:r>
            <a:r>
              <a:rPr lang="hu-HU" altLang="hu-HU" sz="2800" smtClean="0"/>
              <a:t>ő</a:t>
            </a:r>
            <a:r>
              <a:rPr lang="da-DK" altLang="hu-HU" sz="2800" smtClean="0"/>
              <a:t>n egyre csökken</a:t>
            </a:r>
            <a:r>
              <a:rPr lang="hu-HU" altLang="hu-HU" sz="2800" smtClean="0"/>
              <a:t>ő</a:t>
            </a:r>
            <a:r>
              <a:rPr lang="da-DK" altLang="hu-HU" sz="2800" smtClean="0"/>
              <a:t> sugarú korongok vannak. Az a feladat, hogy tegyük át a harmadik rudacskára a korongokat egyenként úgy, hogy az átpakolás közben és természetesen a végén is minden egyes korongon csak nála kisebb lehet. Az átpakoláshoz lehet segítségül felhasználni a középs</a:t>
            </a:r>
            <a:r>
              <a:rPr lang="hu-HU" altLang="hu-HU" sz="2800" smtClean="0"/>
              <a:t>ő</a:t>
            </a:r>
            <a:r>
              <a:rPr lang="da-DK" altLang="hu-HU" sz="2800" smtClean="0"/>
              <a:t> rudacskát.</a:t>
            </a:r>
            <a:r>
              <a:rPr lang="hu-HU" altLang="hu-HU" sz="2800" smtClean="0"/>
              <a:t> </a:t>
            </a:r>
          </a:p>
        </p:txBody>
      </p:sp>
      <p:sp>
        <p:nvSpPr>
          <p:cNvPr id="11" name="Dátum helye 10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B4825EC6-05B0-413E-AF37-6D40E55FAC36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3" name="Élőláb helye 1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17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 txBox="1">
            <a:spLocks noGrp="1" noChangeArrowheads="1"/>
          </p:cNvSpPr>
          <p:nvPr/>
        </p:nvSpPr>
        <p:spPr bwMode="auto">
          <a:xfrm>
            <a:off x="7596188" y="6565900"/>
            <a:ext cx="1370012" cy="2921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>
              <a:defRPr/>
            </a:pPr>
            <a:fld id="{C2C1973E-C07E-4735-8EF3-34A1DDA097EF}" type="slidenum">
              <a:rPr lang="hu-HU" altLang="hu-HU" sz="1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 eaLnBrk="1" hangingPunct="1">
                <a:defRPr/>
              </a:pPr>
              <a:t>18</a:t>
            </a:fld>
            <a:endParaRPr lang="hu-HU" altLang="hu-HU" sz="10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096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altLang="hu-HU" sz="4000" smtClean="0"/>
              <a:t>Rekurzív eljárás</a:t>
            </a:r>
          </a:p>
        </p:txBody>
      </p:sp>
      <p:sp>
        <p:nvSpPr>
          <p:cNvPr id="4096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1341438"/>
            <a:ext cx="8640763" cy="4895850"/>
          </a:xfrm>
        </p:spPr>
        <p:txBody>
          <a:bodyPr/>
          <a:lstStyle/>
          <a:p>
            <a:pPr marL="0" indent="0" defTabSz="185738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  <a:defRPr/>
            </a:pPr>
            <a:r>
              <a:rPr lang="da-DK" altLang="hu-HU" b="1" dirty="0" smtClean="0"/>
              <a:t>Hanoi tornyai</a:t>
            </a:r>
            <a:r>
              <a:rPr lang="hu-HU" altLang="hu-HU" b="1" dirty="0" smtClean="0"/>
              <a:t>:</a:t>
            </a:r>
          </a:p>
          <a:p>
            <a:pPr marL="342900" indent="-342900" defTabSz="185738">
              <a:spcBef>
                <a:spcPct val="10000"/>
              </a:spcBef>
              <a:spcAft>
                <a:spcPts val="300"/>
              </a:spcAft>
              <a:defRPr/>
            </a:pPr>
            <a:r>
              <a:rPr lang="hu-HU" altLang="hu-HU" sz="2400" dirty="0" smtClean="0"/>
              <a:t>N-1 korong 1-ről 2-re</a:t>
            </a:r>
          </a:p>
          <a:p>
            <a:pPr marL="342900" indent="-342900" defTabSz="185738">
              <a:spcBef>
                <a:spcPct val="10000"/>
              </a:spcBef>
              <a:spcAft>
                <a:spcPts val="300"/>
              </a:spcAft>
              <a:defRPr/>
            </a:pPr>
            <a:r>
              <a:rPr lang="hu-HU" altLang="hu-HU" sz="2400" dirty="0" smtClean="0"/>
              <a:t>Pakolás 1-ről 3-ra</a:t>
            </a:r>
          </a:p>
          <a:p>
            <a:pPr marL="342900" indent="-342900" defTabSz="185738">
              <a:spcBef>
                <a:spcPct val="10000"/>
              </a:spcBef>
              <a:spcAft>
                <a:spcPts val="300"/>
              </a:spcAft>
              <a:defRPr/>
            </a:pPr>
            <a:r>
              <a:rPr lang="hu-HU" altLang="hu-HU" sz="2400" dirty="0" smtClean="0"/>
              <a:t>N-1 korong 2-ről 3-ra</a:t>
            </a:r>
          </a:p>
          <a:p>
            <a:pPr marL="342900" indent="-342900" defTabSz="185738">
              <a:spcBef>
                <a:spcPct val="10000"/>
              </a:spcBef>
              <a:spcAft>
                <a:spcPts val="300"/>
              </a:spcAft>
              <a:defRPr/>
            </a:pPr>
            <a:endParaRPr lang="hu-HU" altLang="hu-HU" sz="2400" dirty="0" smtClean="0"/>
          </a:p>
        </p:txBody>
      </p:sp>
      <p:graphicFrame>
        <p:nvGraphicFramePr>
          <p:cNvPr id="40966" name="Object 7"/>
          <p:cNvGraphicFramePr>
            <a:graphicFrameLocks noChangeAspect="1"/>
          </p:cNvGraphicFramePr>
          <p:nvPr/>
        </p:nvGraphicFramePr>
        <p:xfrm>
          <a:off x="3851275" y="2054225"/>
          <a:ext cx="4254500" cy="306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6" name="Dokumentum" r:id="rId4" imgW="4798123" imgH="3440445" progId="Word.Document.8">
                  <p:embed/>
                </p:oleObj>
              </mc:Choice>
              <mc:Fallback>
                <p:oleObj name="Dokumentum" r:id="rId4" imgW="4798123" imgH="3440445" progId="Word.Document.8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275" y="2054225"/>
                        <a:ext cx="4254500" cy="306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07763" dir="13500000" algn="ctr" rotWithShape="0">
                          <a:schemeClr val="bg2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Dátum helye 11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A7E1FCE5-DBCA-48EB-B04C-28640917393B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18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 txBox="1">
            <a:spLocks noGrp="1" noChangeArrowheads="1"/>
          </p:cNvSpPr>
          <p:nvPr/>
        </p:nvSpPr>
        <p:spPr bwMode="auto">
          <a:xfrm>
            <a:off x="7596188" y="6565900"/>
            <a:ext cx="1370012" cy="2921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>
              <a:defRPr/>
            </a:pPr>
            <a:fld id="{C5F3E6CF-5E17-4690-90C3-83D47D5EF205}" type="slidenum">
              <a:rPr lang="hu-HU" altLang="hu-HU" sz="1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 eaLnBrk="1" hangingPunct="1">
                <a:defRPr/>
              </a:pPr>
              <a:t>19</a:t>
            </a:fld>
            <a:endParaRPr lang="hu-HU" altLang="hu-HU" sz="10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301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altLang="hu-HU" sz="4000" smtClean="0"/>
              <a:t>Rekurzív eljárás</a:t>
            </a:r>
          </a:p>
        </p:txBody>
      </p:sp>
      <p:sp>
        <p:nvSpPr>
          <p:cNvPr id="4301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341438"/>
            <a:ext cx="8713788" cy="5111750"/>
          </a:xfrm>
        </p:spPr>
        <p:txBody>
          <a:bodyPr/>
          <a:lstStyle/>
          <a:p>
            <a:pPr marL="0" indent="0" defTabSz="185738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b="1" dirty="0" smtClean="0"/>
              <a:t>Hanoi tornyai:</a:t>
            </a:r>
          </a:p>
          <a:p>
            <a:pPr marL="0" indent="0" defTabSz="185738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da-DK" altLang="hu-HU" sz="2400" dirty="0" smtClean="0">
                <a:latin typeface="Courier New" panose="02070309020205020404" pitchFamily="49" charset="0"/>
              </a:rPr>
              <a:t>Hanoi(</a:t>
            </a:r>
            <a:r>
              <a:rPr lang="hu-HU" altLang="hu-HU" sz="2400" dirty="0" smtClean="0">
                <a:latin typeface="Courier New" panose="02070309020205020404" pitchFamily="49" charset="0"/>
              </a:rPr>
              <a:t>n</a:t>
            </a:r>
            <a:r>
              <a:rPr lang="da-DK" altLang="hu-HU" sz="2400" dirty="0" smtClean="0">
                <a:latin typeface="Courier New" panose="02070309020205020404" pitchFamily="49" charset="0"/>
              </a:rPr>
              <a:t>,</a:t>
            </a:r>
            <a:r>
              <a:rPr lang="hu-HU" altLang="hu-HU" sz="2400" dirty="0" smtClean="0">
                <a:latin typeface="Courier New" panose="02070309020205020404" pitchFamily="49" charset="0"/>
              </a:rPr>
              <a:t>A,B,C</a:t>
            </a:r>
            <a:r>
              <a:rPr lang="da-DK" altLang="hu-HU" sz="2400" dirty="0" smtClean="0">
                <a:latin typeface="Courier New" panose="02070309020205020404" pitchFamily="49" charset="0"/>
              </a:rPr>
              <a:t>):</a:t>
            </a:r>
            <a:r>
              <a:rPr lang="hu-HU" altLang="hu-HU" sz="2400" dirty="0" smtClean="0">
                <a:latin typeface="Courier New" panose="02070309020205020404" pitchFamily="49" charset="0"/>
              </a:rPr>
              <a:t/>
            </a:r>
            <a:br>
              <a:rPr lang="hu-HU" altLang="hu-HU" sz="2400" dirty="0" smtClean="0">
                <a:latin typeface="Courier New" panose="02070309020205020404" pitchFamily="49" charset="0"/>
              </a:rPr>
            </a:br>
            <a:r>
              <a:rPr lang="da-DK" altLang="hu-HU" sz="2400" dirty="0" smtClean="0">
                <a:latin typeface="Courier New" panose="02070309020205020404" pitchFamily="49" charset="0"/>
              </a:rPr>
              <a:t>	</a:t>
            </a:r>
            <a:r>
              <a:rPr lang="hu-HU" altLang="hu-HU" sz="2400" dirty="0" smtClean="0">
                <a:latin typeface="Courier New" panose="02070309020205020404" pitchFamily="49" charset="0"/>
              </a:rPr>
              <a:t> </a:t>
            </a:r>
            <a:r>
              <a:rPr lang="da-DK" altLang="hu-HU" sz="2400" dirty="0" smtClean="0">
                <a:latin typeface="Courier New" panose="02070309020205020404" pitchFamily="49" charset="0"/>
              </a:rPr>
              <a:t>Ha </a:t>
            </a:r>
            <a:r>
              <a:rPr lang="hu-HU" altLang="hu-HU" sz="2400" dirty="0" smtClean="0">
                <a:latin typeface="Courier New" panose="02070309020205020404" pitchFamily="49" charset="0"/>
              </a:rPr>
              <a:t>n</a:t>
            </a:r>
            <a:r>
              <a:rPr lang="da-DK" altLang="hu-HU" sz="2400" dirty="0" smtClean="0">
                <a:latin typeface="Courier New" panose="02070309020205020404" pitchFamily="49" charset="0"/>
              </a:rPr>
              <a:t>&gt;</a:t>
            </a:r>
            <a:r>
              <a:rPr lang="hu-HU" altLang="hu-HU" sz="2400" dirty="0" smtClean="0">
                <a:latin typeface="Courier New" panose="02070309020205020404" pitchFamily="49" charset="0"/>
              </a:rPr>
              <a:t>1</a:t>
            </a:r>
            <a:r>
              <a:rPr lang="da-DK" altLang="hu-HU" sz="2400" dirty="0" smtClean="0">
                <a:latin typeface="Courier New" panose="02070309020205020404" pitchFamily="49" charset="0"/>
              </a:rPr>
              <a:t> akkor</a:t>
            </a:r>
            <a:r>
              <a:rPr lang="hu-HU" altLang="hu-HU" sz="2400" dirty="0" smtClean="0">
                <a:latin typeface="Courier New" panose="02070309020205020404" pitchFamily="49" charset="0"/>
              </a:rPr>
              <a:t> </a:t>
            </a:r>
            <a:r>
              <a:rPr lang="da-DK" altLang="hu-HU" sz="2400" dirty="0" smtClean="0">
                <a:latin typeface="Courier New" panose="02070309020205020404" pitchFamily="49" charset="0"/>
              </a:rPr>
              <a:t>	Hanoi(</a:t>
            </a:r>
            <a:r>
              <a:rPr lang="hu-HU" altLang="hu-HU" sz="2400" dirty="0" smtClean="0">
                <a:latin typeface="Courier New" panose="02070309020205020404" pitchFamily="49" charset="0"/>
              </a:rPr>
              <a:t>n</a:t>
            </a:r>
            <a:r>
              <a:rPr lang="da-DK" altLang="hu-HU" sz="2400" dirty="0" smtClean="0">
                <a:latin typeface="Courier New" panose="02070309020205020404" pitchFamily="49" charset="0"/>
              </a:rPr>
              <a:t>-1,</a:t>
            </a:r>
            <a:r>
              <a:rPr lang="hu-HU" altLang="hu-HU" sz="2400" dirty="0" smtClean="0">
                <a:latin typeface="Courier New" panose="02070309020205020404" pitchFamily="49" charset="0"/>
              </a:rPr>
              <a:t>A</a:t>
            </a:r>
            <a:r>
              <a:rPr lang="da-DK" altLang="hu-HU" sz="2400" dirty="0" smtClean="0">
                <a:latin typeface="Courier New" panose="02070309020205020404" pitchFamily="49" charset="0"/>
              </a:rPr>
              <a:t>,</a:t>
            </a:r>
            <a:r>
              <a:rPr lang="hu-HU" altLang="hu-HU" sz="2400" dirty="0" smtClean="0">
                <a:latin typeface="Courier New" panose="02070309020205020404" pitchFamily="49" charset="0"/>
              </a:rPr>
              <a:t>C</a:t>
            </a:r>
            <a:r>
              <a:rPr lang="da-DK" altLang="hu-HU" sz="2400" dirty="0" smtClean="0">
                <a:latin typeface="Courier New" panose="02070309020205020404" pitchFamily="49" charset="0"/>
              </a:rPr>
              <a:t>,</a:t>
            </a:r>
            <a:r>
              <a:rPr lang="hu-HU" altLang="hu-HU" sz="2400" dirty="0" smtClean="0">
                <a:latin typeface="Courier New" panose="02070309020205020404" pitchFamily="49" charset="0"/>
              </a:rPr>
              <a:t>B</a:t>
            </a:r>
            <a:r>
              <a:rPr lang="da-DK" altLang="hu-HU" sz="2400" dirty="0" smtClean="0">
                <a:latin typeface="Courier New" panose="02070309020205020404" pitchFamily="49" charset="0"/>
              </a:rPr>
              <a:t>)</a:t>
            </a:r>
            <a:r>
              <a:rPr lang="hu-HU" altLang="hu-HU" sz="2400" dirty="0" smtClean="0">
                <a:latin typeface="Courier New" panose="02070309020205020404" pitchFamily="49" charset="0"/>
              </a:rPr>
              <a:t/>
            </a:r>
            <a:br>
              <a:rPr lang="hu-HU" altLang="hu-HU" sz="2400" dirty="0" smtClean="0">
                <a:latin typeface="Courier New" panose="02070309020205020404" pitchFamily="49" charset="0"/>
              </a:rPr>
            </a:br>
            <a:r>
              <a:rPr lang="hu-HU" altLang="hu-HU" sz="2400" dirty="0" smtClean="0">
                <a:latin typeface="Courier New" panose="02070309020205020404" pitchFamily="49" charset="0"/>
              </a:rPr>
              <a:t>       </a:t>
            </a:r>
            <a:r>
              <a:rPr lang="da-DK" altLang="hu-HU" sz="2400" dirty="0" smtClean="0">
                <a:latin typeface="Courier New" panose="02070309020205020404" pitchFamily="49" charset="0"/>
              </a:rPr>
              <a:t>									Ki: </a:t>
            </a:r>
            <a:r>
              <a:rPr lang="hu-HU" altLang="hu-HU" sz="2400" dirty="0" smtClean="0">
                <a:latin typeface="Courier New" panose="02070309020205020404" pitchFamily="49" charset="0"/>
              </a:rPr>
              <a:t>n</a:t>
            </a:r>
            <a:r>
              <a:rPr lang="da-DK" altLang="hu-HU" sz="2400" dirty="0" smtClean="0">
                <a:latin typeface="Courier New" panose="02070309020205020404" pitchFamily="49" charset="0"/>
              </a:rPr>
              <a:t>,</a:t>
            </a:r>
            <a:r>
              <a:rPr lang="hu-HU" altLang="hu-HU" sz="2400" dirty="0" smtClean="0">
                <a:latin typeface="Courier New" panose="02070309020205020404" pitchFamily="49" charset="0"/>
              </a:rPr>
              <a:t>A</a:t>
            </a:r>
            <a:r>
              <a:rPr lang="da-DK" altLang="hu-HU" sz="2400" dirty="0" smtClean="0">
                <a:latin typeface="Courier New" panose="02070309020205020404" pitchFamily="49" charset="0"/>
              </a:rPr>
              <a:t>,</a:t>
            </a:r>
            <a:r>
              <a:rPr lang="hu-HU" altLang="hu-HU" sz="2400" dirty="0" smtClean="0">
                <a:latin typeface="Courier New" panose="02070309020205020404" pitchFamily="49" charset="0"/>
              </a:rPr>
              <a:t>B</a:t>
            </a:r>
            <a:br>
              <a:rPr lang="hu-HU" altLang="hu-HU" sz="2400" dirty="0" smtClean="0">
                <a:latin typeface="Courier New" panose="02070309020205020404" pitchFamily="49" charset="0"/>
              </a:rPr>
            </a:br>
            <a:r>
              <a:rPr lang="hu-HU" altLang="hu-HU" sz="2400" dirty="0" smtClean="0">
                <a:latin typeface="Courier New" panose="02070309020205020404" pitchFamily="49" charset="0"/>
              </a:rPr>
              <a:t>       </a:t>
            </a:r>
            <a:r>
              <a:rPr lang="da-DK" altLang="hu-HU" sz="2400" dirty="0" smtClean="0">
                <a:latin typeface="Courier New" panose="02070309020205020404" pitchFamily="49" charset="0"/>
              </a:rPr>
              <a:t>									Hanoi(</a:t>
            </a:r>
            <a:r>
              <a:rPr lang="hu-HU" altLang="hu-HU" sz="2400" dirty="0" smtClean="0">
                <a:latin typeface="Courier New" panose="02070309020205020404" pitchFamily="49" charset="0"/>
              </a:rPr>
              <a:t>n</a:t>
            </a:r>
            <a:r>
              <a:rPr lang="da-DK" altLang="hu-HU" sz="2400" dirty="0" smtClean="0">
                <a:latin typeface="Courier New" panose="02070309020205020404" pitchFamily="49" charset="0"/>
              </a:rPr>
              <a:t>-1,</a:t>
            </a:r>
            <a:r>
              <a:rPr lang="hu-HU" altLang="hu-HU" sz="2400" dirty="0" smtClean="0">
                <a:latin typeface="Courier New" panose="02070309020205020404" pitchFamily="49" charset="0"/>
              </a:rPr>
              <a:t>C</a:t>
            </a:r>
            <a:r>
              <a:rPr lang="da-DK" altLang="hu-HU" sz="2400" dirty="0" smtClean="0">
                <a:latin typeface="Courier New" panose="02070309020205020404" pitchFamily="49" charset="0"/>
              </a:rPr>
              <a:t>,</a:t>
            </a:r>
            <a:r>
              <a:rPr lang="hu-HU" altLang="hu-HU" sz="2400" dirty="0" smtClean="0">
                <a:latin typeface="Courier New" panose="02070309020205020404" pitchFamily="49" charset="0"/>
              </a:rPr>
              <a:t>B</a:t>
            </a:r>
            <a:r>
              <a:rPr lang="da-DK" altLang="hu-HU" sz="2400" dirty="0" smtClean="0">
                <a:latin typeface="Courier New" panose="02070309020205020404" pitchFamily="49" charset="0"/>
              </a:rPr>
              <a:t>,</a:t>
            </a:r>
            <a:r>
              <a:rPr lang="hu-HU" altLang="hu-HU" sz="2400" dirty="0" smtClean="0">
                <a:latin typeface="Courier New" panose="02070309020205020404" pitchFamily="49" charset="0"/>
              </a:rPr>
              <a:t>A</a:t>
            </a:r>
            <a:r>
              <a:rPr lang="da-DK" altLang="hu-HU" sz="2400" dirty="0" smtClean="0">
                <a:latin typeface="Courier New" panose="02070309020205020404" pitchFamily="49" charset="0"/>
              </a:rPr>
              <a:t>)</a:t>
            </a:r>
            <a:br>
              <a:rPr lang="da-DK" altLang="hu-HU" sz="2400" dirty="0" smtClean="0">
                <a:latin typeface="Courier New" panose="02070309020205020404" pitchFamily="49" charset="0"/>
              </a:rPr>
            </a:br>
            <a:r>
              <a:rPr lang="hu-HU" altLang="hu-HU" sz="2400" dirty="0" smtClean="0">
                <a:latin typeface="Courier New" panose="02070309020205020404" pitchFamily="49" charset="0"/>
              </a:rPr>
              <a:t>     </a:t>
            </a:r>
            <a:r>
              <a:rPr lang="da-DK" altLang="hu-HU" sz="2400" dirty="0" smtClean="0">
                <a:latin typeface="Courier New" panose="02070309020205020404" pitchFamily="49" charset="0"/>
              </a:rPr>
              <a:t>		</a:t>
            </a:r>
            <a:r>
              <a:rPr lang="hu-HU" altLang="hu-HU" sz="2400" dirty="0" smtClean="0">
                <a:latin typeface="Courier New" panose="02070309020205020404" pitchFamily="49" charset="0"/>
              </a:rPr>
              <a:t>különben</a:t>
            </a:r>
            <a:r>
              <a:rPr lang="da-DK" altLang="hu-HU" sz="2400" dirty="0" smtClean="0">
                <a:latin typeface="Courier New" panose="02070309020205020404" pitchFamily="49" charset="0"/>
              </a:rPr>
              <a:t> Ki: </a:t>
            </a:r>
            <a:r>
              <a:rPr lang="hu-HU" altLang="hu-HU" sz="2400" dirty="0" smtClean="0">
                <a:latin typeface="Courier New" panose="02070309020205020404" pitchFamily="49" charset="0"/>
              </a:rPr>
              <a:t>n</a:t>
            </a:r>
            <a:r>
              <a:rPr lang="da-DK" altLang="hu-HU" sz="2400" dirty="0" smtClean="0">
                <a:latin typeface="Courier New" panose="02070309020205020404" pitchFamily="49" charset="0"/>
              </a:rPr>
              <a:t>,</a:t>
            </a:r>
            <a:r>
              <a:rPr lang="hu-HU" altLang="hu-HU" sz="2400" dirty="0" smtClean="0">
                <a:latin typeface="Courier New" panose="02070309020205020404" pitchFamily="49" charset="0"/>
              </a:rPr>
              <a:t>A</a:t>
            </a:r>
            <a:r>
              <a:rPr lang="da-DK" altLang="hu-HU" sz="2400" dirty="0" smtClean="0">
                <a:latin typeface="Courier New" panose="02070309020205020404" pitchFamily="49" charset="0"/>
              </a:rPr>
              <a:t>,</a:t>
            </a:r>
            <a:r>
              <a:rPr lang="hu-HU" altLang="hu-HU" sz="2400" dirty="0" smtClean="0">
                <a:latin typeface="Courier New" panose="02070309020205020404" pitchFamily="49" charset="0"/>
              </a:rPr>
              <a:t>B</a:t>
            </a:r>
            <a:br>
              <a:rPr lang="hu-HU" altLang="hu-HU" sz="2400" dirty="0" smtClean="0">
                <a:latin typeface="Courier New" panose="02070309020205020404" pitchFamily="49" charset="0"/>
              </a:rPr>
            </a:br>
            <a:r>
              <a:rPr lang="da-DK" altLang="hu-HU" sz="2400" dirty="0" smtClean="0">
                <a:latin typeface="Courier New" panose="02070309020205020404" pitchFamily="49" charset="0"/>
              </a:rPr>
              <a:t>Eljárás vége.</a:t>
            </a:r>
            <a:endParaRPr lang="hu-HU" altLang="hu-HU" sz="2400" dirty="0" smtClean="0">
              <a:latin typeface="Courier New" panose="02070309020205020404" pitchFamily="49" charset="0"/>
            </a:endParaRPr>
          </a:p>
        </p:txBody>
      </p:sp>
      <p:sp>
        <p:nvSpPr>
          <p:cNvPr id="11" name="Dátum helye 10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C0B1685D-4FC2-4DCB-A5AC-E42A16D2405C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3" name="Élőláb helye 1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19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marL="342900" indent="-342900"/>
            <a:r>
              <a:rPr lang="hu-HU" altLang="hu-HU" sz="4000" smtClean="0"/>
              <a:t>Rekurzió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341438"/>
            <a:ext cx="8713788" cy="4967287"/>
          </a:xfrm>
        </p:spPr>
        <p:txBody>
          <a:bodyPr/>
          <a:lstStyle/>
          <a:p>
            <a:pPr marL="0" indent="0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b="1" smtClean="0"/>
              <a:t>K</a:t>
            </a:r>
            <a:r>
              <a:rPr lang="da-DK" altLang="hu-HU" b="1" smtClean="0"/>
              <a:t>lasszikus példák</a:t>
            </a:r>
          </a:p>
          <a:p>
            <a:pPr marL="742950" lvl="1">
              <a:spcBef>
                <a:spcPct val="10000"/>
              </a:spcBef>
              <a:spcAft>
                <a:spcPts val="300"/>
              </a:spcAft>
            </a:pPr>
            <a:r>
              <a:rPr lang="hu-HU" altLang="hu-HU" smtClean="0"/>
              <a:t>F</a:t>
            </a:r>
            <a:r>
              <a:rPr lang="da-DK" altLang="hu-HU" smtClean="0"/>
              <a:t>aktoriális</a:t>
            </a:r>
          </a:p>
          <a:p>
            <a:pPr marL="742950" lvl="1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endParaRPr lang="hu-HU" altLang="hu-HU" smtClean="0"/>
          </a:p>
          <a:p>
            <a:pPr marL="742950" lvl="1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endParaRPr lang="hu-HU" altLang="hu-HU" smtClean="0"/>
          </a:p>
          <a:p>
            <a:pPr marL="742950" lvl="1">
              <a:spcBef>
                <a:spcPct val="10000"/>
              </a:spcBef>
              <a:spcAft>
                <a:spcPts val="300"/>
              </a:spcAft>
            </a:pPr>
            <a:r>
              <a:rPr lang="da-DK" altLang="hu-HU" smtClean="0"/>
              <a:t>Fibonacci-számok</a:t>
            </a:r>
            <a:endParaRPr lang="hu-HU" altLang="hu-HU" smtClean="0"/>
          </a:p>
          <a:p>
            <a:pPr marL="742950" lvl="1">
              <a:spcBef>
                <a:spcPct val="10000"/>
              </a:spcBef>
              <a:spcAft>
                <a:spcPts val="300"/>
              </a:spcAft>
            </a:pPr>
            <a:endParaRPr lang="hu-HU" altLang="hu-HU" smtClean="0"/>
          </a:p>
          <a:p>
            <a:pPr marL="742950" lvl="1">
              <a:spcBef>
                <a:spcPct val="10000"/>
              </a:spcBef>
              <a:spcAft>
                <a:spcPts val="300"/>
              </a:spcAft>
            </a:pPr>
            <a:endParaRPr lang="hu-HU" altLang="hu-HU" smtClean="0"/>
          </a:p>
          <a:p>
            <a:pPr marL="742950" lvl="1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smtClean="0"/>
              <a:t>A rekurzió lényege: önhivatkozás</a:t>
            </a:r>
          </a:p>
        </p:txBody>
      </p:sp>
      <p:graphicFrame>
        <p:nvGraphicFramePr>
          <p:cNvPr id="8196" name="Object 8"/>
          <p:cNvGraphicFramePr>
            <a:graphicFrameLocks noChangeAspect="1"/>
          </p:cNvGraphicFramePr>
          <p:nvPr/>
        </p:nvGraphicFramePr>
        <p:xfrm>
          <a:off x="2484438" y="2600325"/>
          <a:ext cx="2914650" cy="70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r:id="rId4" imgW="1667256" imgH="405384" progId="">
                  <p:embed/>
                </p:oleObj>
              </mc:Choice>
              <mc:Fallback>
                <p:oleObj r:id="rId4" imgW="1667256" imgH="405384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2600325"/>
                        <a:ext cx="2914650" cy="709613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9"/>
          <p:cNvGraphicFramePr>
            <a:graphicFrameLocks noChangeAspect="1"/>
          </p:cNvGraphicFramePr>
          <p:nvPr/>
        </p:nvGraphicFramePr>
        <p:xfrm>
          <a:off x="2220913" y="4005263"/>
          <a:ext cx="4511675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r:id="rId6" imgW="2667000" imgH="533400" progId="">
                  <p:embed/>
                </p:oleObj>
              </mc:Choice>
              <mc:Fallback>
                <p:oleObj r:id="rId6" imgW="2667000" imgH="533400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0913" y="4005263"/>
                        <a:ext cx="4511675" cy="903287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Dátum helye 8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4029A2D9-0B1C-49A7-8CCE-AC2C8A5222D9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1" name="Élőláb helye 10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2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 txBox="1">
            <a:spLocks noGrp="1" noChangeArrowheads="1"/>
          </p:cNvSpPr>
          <p:nvPr/>
        </p:nvSpPr>
        <p:spPr bwMode="auto">
          <a:xfrm>
            <a:off x="7596188" y="6565900"/>
            <a:ext cx="1370012" cy="2921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>
              <a:defRPr/>
            </a:pPr>
            <a:fld id="{E99FFDF1-7972-4651-80EF-0A20F7BEFA6D}" type="slidenum">
              <a:rPr lang="hu-HU" altLang="hu-HU" sz="1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 eaLnBrk="1" hangingPunct="1">
                <a:defRPr/>
              </a:pPr>
              <a:t>20</a:t>
            </a:fld>
            <a:endParaRPr lang="hu-HU" altLang="hu-HU" sz="10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506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03350" y="85725"/>
            <a:ext cx="6121400" cy="1111250"/>
          </a:xfrm>
        </p:spPr>
        <p:txBody>
          <a:bodyPr/>
          <a:lstStyle/>
          <a:p>
            <a:r>
              <a:rPr lang="hu-HU" altLang="hu-HU" sz="4000" smtClean="0"/>
              <a:t>A megvalósítás problémái</a:t>
            </a:r>
          </a:p>
        </p:txBody>
      </p:sp>
      <p:sp>
        <p:nvSpPr>
          <p:cNvPr id="45061" name="Rectangle 8"/>
          <p:cNvSpPr>
            <a:spLocks noChangeArrowheads="1"/>
          </p:cNvSpPr>
          <p:nvPr/>
        </p:nvSpPr>
        <p:spPr bwMode="auto">
          <a:xfrm>
            <a:off x="323850" y="1281113"/>
            <a:ext cx="8591550" cy="5027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7600" tIns="46038" rIns="57600" bIns="46038"/>
          <a:lstStyle>
            <a:lvl1pPr indent="14288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tabLst>
                <a:tab pos="1905000" algn="l"/>
                <a:tab pos="2092325" algn="l"/>
              </a:tabLst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tabLst>
                <a:tab pos="1905000" algn="l"/>
                <a:tab pos="2092325" algn="l"/>
              </a:tabLst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tabLst>
                <a:tab pos="1905000" algn="l"/>
                <a:tab pos="2092325" algn="l"/>
              </a:tabLst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tabLst>
                <a:tab pos="1905000" algn="l"/>
                <a:tab pos="2092325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tabLst>
                <a:tab pos="1905000" algn="l"/>
                <a:tab pos="2092325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tabLst>
                <a:tab pos="1905000" algn="l"/>
                <a:tab pos="2092325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tabLst>
                <a:tab pos="1905000" algn="l"/>
                <a:tab pos="2092325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tabLst>
                <a:tab pos="1905000" algn="l"/>
                <a:tab pos="2092325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tabLst>
                <a:tab pos="1905000" algn="l"/>
                <a:tab pos="2092325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100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da-DK" altLang="hu-HU" b="1"/>
              <a:t>Problémák </a:t>
            </a:r>
            <a:br>
              <a:rPr lang="da-DK" altLang="hu-HU" b="1"/>
            </a:br>
            <a:r>
              <a:rPr lang="hu-HU" altLang="hu-HU" sz="2800" b="1"/>
              <a:t>„</a:t>
            </a:r>
            <a:r>
              <a:rPr lang="da-DK" altLang="hu-HU" sz="2800"/>
              <a:t>Állatorvosi ló (-: </a:t>
            </a:r>
            <a:r>
              <a:rPr lang="da-DK" altLang="hu-HU" sz="2400"/>
              <a:t>csacsi </a:t>
            </a:r>
            <a:r>
              <a:rPr lang="da-DK" altLang="hu-HU" sz="2800"/>
              <a:t>:-)” – a faktoriális függvény</a:t>
            </a:r>
            <a:r>
              <a:rPr lang="da-DK" altLang="hu-HU" sz="2800" b="1"/>
              <a:t> </a:t>
            </a:r>
            <a:br>
              <a:rPr lang="da-DK" altLang="hu-HU" sz="2800" b="1"/>
            </a:br>
            <a:r>
              <a:rPr lang="sv-SE" altLang="hu-HU" sz="2400">
                <a:latin typeface="Courier New" panose="02070309020205020404" pitchFamily="49" charset="0"/>
              </a:rPr>
              <a:t>Fakt(n):</a:t>
            </a:r>
            <a:r>
              <a:rPr lang="hu-HU" altLang="hu-HU" sz="2400">
                <a:latin typeface="Courier New" panose="02070309020205020404" pitchFamily="49" charset="0"/>
              </a:rPr>
              <a:t/>
            </a:r>
            <a:br>
              <a:rPr lang="hu-HU" altLang="hu-HU" sz="2400">
                <a:latin typeface="Courier New" panose="02070309020205020404" pitchFamily="49" charset="0"/>
              </a:rPr>
            </a:br>
            <a:r>
              <a:rPr lang="hu-HU" altLang="hu-HU" sz="2400">
                <a:latin typeface="Courier New" panose="02070309020205020404" pitchFamily="49" charset="0"/>
              </a:rPr>
              <a:t>  </a:t>
            </a:r>
            <a:r>
              <a:rPr lang="sv-SE" altLang="hu-HU" sz="2400">
                <a:latin typeface="Courier New" panose="02070309020205020404" pitchFamily="49" charset="0"/>
              </a:rPr>
              <a:t>Ha </a:t>
            </a:r>
            <a:r>
              <a:rPr lang="hu-HU" altLang="hu-HU" sz="2400">
                <a:latin typeface="Courier New" panose="02070309020205020404" pitchFamily="49" charset="0"/>
              </a:rPr>
              <a:t>n</a:t>
            </a:r>
            <a:r>
              <a:rPr lang="sv-SE" altLang="hu-HU" sz="2400">
                <a:latin typeface="Courier New" panose="02070309020205020404" pitchFamily="49" charset="0"/>
              </a:rPr>
              <a:t>=0 akkor  f:=1</a:t>
            </a:r>
            <a:br>
              <a:rPr lang="sv-SE" altLang="hu-HU" sz="2400">
                <a:latin typeface="Courier New" panose="02070309020205020404" pitchFamily="49" charset="0"/>
              </a:rPr>
            </a:br>
            <a:r>
              <a:rPr lang="sv-SE" altLang="hu-HU" sz="2400">
                <a:latin typeface="Courier New" panose="02070309020205020404" pitchFamily="49" charset="0"/>
              </a:rPr>
              <a:t>       különben f:=</a:t>
            </a:r>
            <a:r>
              <a:rPr lang="hu-HU" altLang="hu-HU" sz="2400">
                <a:latin typeface="Courier New" panose="02070309020205020404" pitchFamily="49" charset="0"/>
              </a:rPr>
              <a:t>n</a:t>
            </a:r>
            <a:r>
              <a:rPr lang="sv-SE" altLang="hu-HU" sz="2400">
                <a:latin typeface="Courier New" panose="02070309020205020404" pitchFamily="49" charset="0"/>
              </a:rPr>
              <a:t>*Fakt(</a:t>
            </a:r>
            <a:r>
              <a:rPr lang="hu-HU" altLang="hu-HU" sz="2400">
                <a:latin typeface="Courier New" panose="02070309020205020404" pitchFamily="49" charset="0"/>
              </a:rPr>
              <a:t>n</a:t>
            </a:r>
            <a:r>
              <a:rPr lang="sv-SE" altLang="hu-HU" sz="2400">
                <a:latin typeface="Courier New" panose="02070309020205020404" pitchFamily="49" charset="0"/>
              </a:rPr>
              <a:t>-1)</a:t>
            </a:r>
            <a:br>
              <a:rPr lang="sv-SE" altLang="hu-HU" sz="2400">
                <a:latin typeface="Courier New" panose="02070309020205020404" pitchFamily="49" charset="0"/>
              </a:rPr>
            </a:br>
            <a:r>
              <a:rPr lang="sv-SE" altLang="hu-HU" sz="2400">
                <a:latin typeface="Courier New" panose="02070309020205020404" pitchFamily="49" charset="0"/>
              </a:rPr>
              <a:t> Fakt:=f</a:t>
            </a:r>
            <a:br>
              <a:rPr lang="sv-SE" altLang="hu-HU" sz="2400">
                <a:latin typeface="Courier New" panose="02070309020205020404" pitchFamily="49" charset="0"/>
              </a:rPr>
            </a:br>
            <a:r>
              <a:rPr lang="sv-SE" altLang="hu-HU" sz="2400">
                <a:latin typeface="Courier New" panose="02070309020205020404" pitchFamily="49" charset="0"/>
              </a:rPr>
              <a:t>Függvény vége.</a:t>
            </a:r>
            <a:endParaRPr lang="da-DK" altLang="hu-HU" sz="2400"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da-DK" altLang="hu-HU" sz="2800" b="1"/>
              <a:t>Tételezzük föl</a:t>
            </a:r>
            <a:r>
              <a:rPr lang="da-DK" altLang="hu-HU" sz="2800"/>
              <a:t>, hogy a </a:t>
            </a:r>
            <a:r>
              <a:rPr lang="hu-HU" altLang="hu-HU" sz="2800"/>
              <a:t>„környezet” képes az eljárások </a:t>
            </a:r>
            <a:r>
              <a:rPr lang="hu-HU" altLang="hu-HU" sz="2800" i="1"/>
              <a:t>többszörös </a:t>
            </a:r>
            <a:r>
              <a:rPr lang="hu-HU" altLang="hu-HU" sz="2800"/>
              <a:t>(</a:t>
            </a:r>
            <a:r>
              <a:rPr lang="hu-HU" altLang="hu-HU" sz="2400"/>
              <a:t>értsd: egymásba ágyazott</a:t>
            </a:r>
            <a:r>
              <a:rPr lang="hu-HU" altLang="hu-HU" sz="2800"/>
              <a:t>) </a:t>
            </a:r>
            <a:r>
              <a:rPr lang="hu-HU" altLang="hu-HU" sz="2800" i="1"/>
              <a:t>hívás</a:t>
            </a:r>
            <a:r>
              <a:rPr lang="hu-HU" altLang="hu-HU" sz="2800"/>
              <a:t>ának lekezelésére. (</a:t>
            </a:r>
            <a:r>
              <a:rPr lang="hu-HU" altLang="hu-HU" sz="2400" i="1"/>
              <a:t>Visszatérési cím a verembe; aktuális és formális paraméterek összekapcsolása</a:t>
            </a:r>
            <a:r>
              <a:rPr lang="hu-HU" altLang="hu-HU" sz="2400"/>
              <a:t>.</a:t>
            </a:r>
            <a:r>
              <a:rPr lang="hu-HU" altLang="hu-HU" sz="2800"/>
              <a:t>)</a:t>
            </a:r>
            <a:endParaRPr lang="da-DK" altLang="hu-HU" sz="2800"/>
          </a:p>
        </p:txBody>
      </p:sp>
      <p:graphicFrame>
        <p:nvGraphicFramePr>
          <p:cNvPr id="45062" name="Object 10"/>
          <p:cNvGraphicFramePr>
            <a:graphicFrameLocks noChangeAspect="1"/>
          </p:cNvGraphicFramePr>
          <p:nvPr/>
        </p:nvGraphicFramePr>
        <p:xfrm>
          <a:off x="6227763" y="2425700"/>
          <a:ext cx="1392237" cy="1147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2" name="Klip" r:id="rId4" imgW="4640263" imgH="3825875" progId="MS_ClipArt_Gallery.2">
                  <p:embed/>
                </p:oleObj>
              </mc:Choice>
              <mc:Fallback>
                <p:oleObj name="Klip" r:id="rId4" imgW="4640263" imgH="3825875" progId="MS_ClipArt_Gallery.2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7763" y="2425700"/>
                        <a:ext cx="1392237" cy="1147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Dátum helye 11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5BD0537A-934A-4863-9EAA-92258697A823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20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 txBox="1">
            <a:spLocks noGrp="1" noChangeArrowheads="1"/>
          </p:cNvSpPr>
          <p:nvPr/>
        </p:nvSpPr>
        <p:spPr bwMode="auto">
          <a:xfrm>
            <a:off x="7596188" y="6565900"/>
            <a:ext cx="1370012" cy="2921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>
              <a:defRPr/>
            </a:pPr>
            <a:fld id="{CA9C4395-E872-48BC-A6EB-114376086304}" type="slidenum">
              <a:rPr lang="hu-HU" altLang="hu-HU" sz="1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 eaLnBrk="1" hangingPunct="1">
                <a:defRPr/>
              </a:pPr>
              <a:t>21</a:t>
            </a:fld>
            <a:endParaRPr lang="hu-HU" altLang="hu-HU" sz="10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710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03350" y="85725"/>
            <a:ext cx="6121400" cy="1111250"/>
          </a:xfrm>
        </p:spPr>
        <p:txBody>
          <a:bodyPr/>
          <a:lstStyle/>
          <a:p>
            <a:r>
              <a:rPr lang="hu-HU" altLang="hu-HU" sz="4000" smtClean="0"/>
              <a:t>A megvalósítás problémái</a:t>
            </a:r>
          </a:p>
        </p:txBody>
      </p:sp>
      <p:sp>
        <p:nvSpPr>
          <p:cNvPr id="47109" name="Rectangle 6"/>
          <p:cNvSpPr>
            <a:spLocks noChangeArrowheads="1"/>
          </p:cNvSpPr>
          <p:nvPr/>
        </p:nvSpPr>
        <p:spPr bwMode="auto">
          <a:xfrm>
            <a:off x="179388" y="1281113"/>
            <a:ext cx="8736012" cy="5027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7600" tIns="46038" rIns="57600" bIns="46038"/>
          <a:lstStyle>
            <a:lvl1pPr indent="14288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tabLst>
                <a:tab pos="1905000" algn="l"/>
                <a:tab pos="2092325" algn="l"/>
              </a:tabLst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tabLst>
                <a:tab pos="1905000" algn="l"/>
                <a:tab pos="2092325" algn="l"/>
              </a:tabLst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tabLst>
                <a:tab pos="1905000" algn="l"/>
                <a:tab pos="2092325" algn="l"/>
              </a:tabLst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tabLst>
                <a:tab pos="1905000" algn="l"/>
                <a:tab pos="2092325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tabLst>
                <a:tab pos="1905000" algn="l"/>
                <a:tab pos="2092325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tabLst>
                <a:tab pos="1905000" algn="l"/>
                <a:tab pos="2092325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tabLst>
                <a:tab pos="1905000" algn="l"/>
                <a:tab pos="2092325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tabLst>
                <a:tab pos="1905000" algn="l"/>
                <a:tab pos="2092325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tabLst>
                <a:tab pos="1905000" algn="l"/>
                <a:tab pos="2092325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just"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da-DK" altLang="hu-HU" b="1" i="1"/>
              <a:t>Összefoglalva a problémákat:</a:t>
            </a:r>
          </a:p>
          <a:p>
            <a:pPr algn="just">
              <a:spcBef>
                <a:spcPct val="10000"/>
              </a:spcBef>
              <a:spcAft>
                <a:spcPts val="300"/>
              </a:spcAft>
              <a:buClr>
                <a:schemeClr val="tx1"/>
              </a:buClr>
              <a:buSzTx/>
              <a:buFontTx/>
              <a:buAutoNum type="arabicPeriod"/>
            </a:pPr>
            <a:r>
              <a:rPr lang="hu-HU" altLang="hu-HU"/>
              <a:t> </a:t>
            </a:r>
            <a:r>
              <a:rPr lang="da-DK" altLang="hu-HU"/>
              <a:t>A </a:t>
            </a:r>
            <a:r>
              <a:rPr lang="da-DK" altLang="hu-HU" i="1">
                <a:solidFill>
                  <a:schemeClr val="tx2"/>
                </a:solidFill>
              </a:rPr>
              <a:t>bemenő paraméter </a:t>
            </a:r>
            <a:r>
              <a:rPr lang="da-DK" altLang="hu-HU"/>
              <a:t>problematikája.</a:t>
            </a:r>
          </a:p>
          <a:p>
            <a:pPr>
              <a:spcBef>
                <a:spcPct val="10000"/>
              </a:spcBef>
              <a:spcAft>
                <a:spcPts val="300"/>
              </a:spcAft>
              <a:buClr>
                <a:schemeClr val="tx1"/>
              </a:buClr>
              <a:buSzTx/>
              <a:buFont typeface="Wingdings" panose="05000000000000000000" pitchFamily="2" charset="2"/>
              <a:buNone/>
            </a:pPr>
            <a:r>
              <a:rPr lang="da-DK" altLang="hu-HU" sz="2800"/>
              <a:t>Hogyan kerül a bemenő érték ugyanazzal a kóddal megvalósított eljáráshoz, azaz a rekurzívan újból a hívotthoz?</a:t>
            </a:r>
            <a:endParaRPr lang="da-DK" altLang="hu-HU"/>
          </a:p>
          <a:p>
            <a:pPr algn="just">
              <a:spcBef>
                <a:spcPct val="10000"/>
              </a:spcBef>
              <a:spcAft>
                <a:spcPts val="300"/>
              </a:spcAft>
              <a:buClr>
                <a:schemeClr val="tx1"/>
              </a:buClr>
              <a:buSzTx/>
              <a:buFontTx/>
              <a:buAutoNum type="arabicPeriod" startAt="2"/>
            </a:pPr>
            <a:r>
              <a:rPr lang="hu-HU" altLang="hu-HU"/>
              <a:t> </a:t>
            </a:r>
            <a:r>
              <a:rPr lang="da-DK" altLang="hu-HU"/>
              <a:t>A </a:t>
            </a:r>
            <a:r>
              <a:rPr lang="da-DK" altLang="hu-HU" i="1">
                <a:solidFill>
                  <a:schemeClr val="tx2"/>
                </a:solidFill>
              </a:rPr>
              <a:t>függvény</a:t>
            </a:r>
            <a:r>
              <a:rPr lang="da-DK" altLang="hu-HU" i="1"/>
              <a:t>eljárások </a:t>
            </a:r>
            <a:r>
              <a:rPr lang="da-DK" altLang="hu-HU" i="1">
                <a:solidFill>
                  <a:schemeClr val="tx2"/>
                </a:solidFill>
              </a:rPr>
              <a:t>értékvisszaadás</a:t>
            </a:r>
            <a:r>
              <a:rPr lang="da-DK" altLang="hu-HU" i="1"/>
              <a:t>a</a:t>
            </a:r>
            <a:r>
              <a:rPr lang="da-DK" altLang="hu-HU"/>
              <a:t>.</a:t>
            </a:r>
          </a:p>
          <a:p>
            <a:pPr>
              <a:spcBef>
                <a:spcPct val="10000"/>
              </a:spcBef>
              <a:spcAft>
                <a:spcPts val="300"/>
              </a:spcAft>
              <a:buClr>
                <a:schemeClr val="tx1"/>
              </a:buClr>
              <a:buSzTx/>
              <a:buFont typeface="Wingdings" panose="05000000000000000000" pitchFamily="2" charset="2"/>
              <a:buNone/>
            </a:pPr>
            <a:r>
              <a:rPr lang="da-DK" altLang="hu-HU" sz="2800"/>
              <a:t>Hogyan kerül a </a:t>
            </a:r>
            <a:r>
              <a:rPr lang="hu-HU" altLang="hu-HU" sz="2800"/>
              <a:t>(</a:t>
            </a:r>
            <a:r>
              <a:rPr lang="da-DK" altLang="hu-HU" sz="2800"/>
              <a:t>rekurzívan</a:t>
            </a:r>
            <a:r>
              <a:rPr lang="hu-HU" altLang="hu-HU" sz="2800"/>
              <a:t>)</a:t>
            </a:r>
            <a:r>
              <a:rPr lang="da-DK" altLang="hu-HU" sz="2800"/>
              <a:t> hívott függvény értéke a hívó eljárásban </a:t>
            </a:r>
            <a:r>
              <a:rPr lang="hu-HU" altLang="hu-HU" sz="2800"/>
              <a:t>„</a:t>
            </a:r>
            <a:r>
              <a:rPr lang="da-DK" altLang="hu-HU" sz="2800"/>
              <a:t>felszínre”?</a:t>
            </a:r>
            <a:endParaRPr lang="da-DK" altLang="hu-HU"/>
          </a:p>
          <a:p>
            <a:pPr algn="just">
              <a:spcBef>
                <a:spcPct val="10000"/>
              </a:spcBef>
              <a:spcAft>
                <a:spcPts val="300"/>
              </a:spcAft>
              <a:buClr>
                <a:schemeClr val="tx1"/>
              </a:buClr>
              <a:buSzTx/>
              <a:buFontTx/>
              <a:buAutoNum type="arabicPeriod" startAt="3"/>
            </a:pPr>
            <a:r>
              <a:rPr lang="hu-HU" altLang="hu-HU"/>
              <a:t> </a:t>
            </a:r>
            <a:r>
              <a:rPr lang="da-DK" altLang="hu-HU"/>
              <a:t>A </a:t>
            </a:r>
            <a:r>
              <a:rPr lang="da-DK" altLang="hu-HU" i="1">
                <a:solidFill>
                  <a:schemeClr val="tx2"/>
                </a:solidFill>
              </a:rPr>
              <a:t>lokális változó</a:t>
            </a:r>
            <a:r>
              <a:rPr lang="da-DK" altLang="hu-HU"/>
              <a:t>k </a:t>
            </a:r>
            <a:r>
              <a:rPr lang="da-DK" altLang="hu-HU" i="1"/>
              <a:t>egyedisége</a:t>
            </a:r>
            <a:r>
              <a:rPr lang="da-DK" altLang="hu-HU"/>
              <a:t>. </a:t>
            </a:r>
            <a:endParaRPr lang="da-DK" altLang="hu-HU" sz="2400"/>
          </a:p>
        </p:txBody>
      </p:sp>
      <p:sp>
        <p:nvSpPr>
          <p:cNvPr id="11" name="Dátum helye 10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481D7B48-1312-4B3C-9327-AD2D6D119823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3" name="Élőláb helye 1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21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 txBox="1">
            <a:spLocks noGrp="1" noChangeArrowheads="1"/>
          </p:cNvSpPr>
          <p:nvPr/>
        </p:nvSpPr>
        <p:spPr bwMode="auto">
          <a:xfrm>
            <a:off x="7596188" y="6565900"/>
            <a:ext cx="1370012" cy="2921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>
              <a:defRPr/>
            </a:pPr>
            <a:fld id="{04F15C61-F948-40C0-87A9-D5912223AC64}" type="slidenum">
              <a:rPr lang="hu-HU" altLang="hu-HU" sz="1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 eaLnBrk="1" hangingPunct="1">
                <a:defRPr/>
              </a:pPr>
              <a:t>22</a:t>
            </a:fld>
            <a:endParaRPr lang="hu-HU" altLang="hu-HU" sz="10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915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76375" y="85725"/>
            <a:ext cx="6048375" cy="1111250"/>
          </a:xfrm>
        </p:spPr>
        <p:txBody>
          <a:bodyPr/>
          <a:lstStyle/>
          <a:p>
            <a:r>
              <a:rPr lang="hu-HU" altLang="hu-HU" sz="4000" smtClean="0"/>
              <a:t>A megvalósítás problémái</a:t>
            </a:r>
          </a:p>
        </p:txBody>
      </p:sp>
      <p:sp>
        <p:nvSpPr>
          <p:cNvPr id="49157" name="Rectangle 6"/>
          <p:cNvSpPr>
            <a:spLocks noChangeArrowheads="1"/>
          </p:cNvSpPr>
          <p:nvPr/>
        </p:nvSpPr>
        <p:spPr bwMode="auto">
          <a:xfrm>
            <a:off x="250825" y="1281113"/>
            <a:ext cx="8664575" cy="5027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7600" tIns="46038" rIns="57600" bIns="46038"/>
          <a:lstStyle>
            <a:lvl1pPr indent="14288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tabLst>
                <a:tab pos="1905000" algn="l"/>
                <a:tab pos="2092325" algn="l"/>
              </a:tabLst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tabLst>
                <a:tab pos="1905000" algn="l"/>
                <a:tab pos="2092325" algn="l"/>
              </a:tabLst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tabLst>
                <a:tab pos="1905000" algn="l"/>
                <a:tab pos="2092325" algn="l"/>
              </a:tabLst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tabLst>
                <a:tab pos="1905000" algn="l"/>
                <a:tab pos="2092325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tabLst>
                <a:tab pos="1905000" algn="l"/>
                <a:tab pos="2092325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tabLst>
                <a:tab pos="1905000" algn="l"/>
                <a:tab pos="2092325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tabLst>
                <a:tab pos="1905000" algn="l"/>
                <a:tab pos="2092325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tabLst>
                <a:tab pos="1905000" algn="l"/>
                <a:tab pos="2092325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tabLst>
                <a:tab pos="1905000" algn="l"/>
                <a:tab pos="2092325" algn="l"/>
              </a:tabLst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just"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da-DK" altLang="hu-HU" i="1"/>
              <a:t>A megoldás vázlata:</a:t>
            </a:r>
            <a:endParaRPr lang="da-DK" altLang="hu-HU" sz="2800"/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da-DK" altLang="hu-HU" sz="2800"/>
              <a:t>1. és 3. probléma – belépéskor </a:t>
            </a:r>
            <a:r>
              <a:rPr lang="da-DK" altLang="hu-HU" sz="2800" i="1"/>
              <a:t>verme</a:t>
            </a:r>
            <a:r>
              <a:rPr lang="da-DK" altLang="hu-HU" sz="2800"/>
              <a:t>lés, kilépéskor </a:t>
            </a:r>
            <a:r>
              <a:rPr lang="da-DK" altLang="hu-HU" sz="2800" i="1"/>
              <a:t>verem</a:t>
            </a:r>
            <a:r>
              <a:rPr lang="da-DK" altLang="hu-HU" sz="2800"/>
              <a:t>ből kivétel.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da-DK" altLang="hu-HU" sz="2800"/>
              <a:t>2. probléma (</a:t>
            </a:r>
            <a:r>
              <a:rPr lang="da-DK" altLang="hu-HU" sz="2400"/>
              <a:t>nem csak rekurziónál</a:t>
            </a:r>
            <a:r>
              <a:rPr lang="da-DK" altLang="hu-HU" sz="2800"/>
              <a:t>) – </a:t>
            </a:r>
            <a:r>
              <a:rPr lang="hu-HU" altLang="hu-HU" sz="2800"/>
              <a:t>az </a:t>
            </a:r>
            <a:r>
              <a:rPr lang="da-DK" altLang="hu-HU" sz="2800"/>
              <a:t>érték </a:t>
            </a:r>
            <a:r>
              <a:rPr lang="da-DK" altLang="hu-HU" sz="2800" i="1"/>
              <a:t>verem</a:t>
            </a:r>
            <a:r>
              <a:rPr lang="da-DK" altLang="hu-HU" sz="2800"/>
              <a:t>be</a:t>
            </a:r>
            <a:r>
              <a:rPr lang="hu-HU" altLang="hu-HU" sz="2800"/>
              <a:t> tétele</a:t>
            </a:r>
            <a:r>
              <a:rPr lang="da-DK" altLang="hu-HU" sz="2800"/>
              <a:t> </a:t>
            </a:r>
            <a:r>
              <a:rPr lang="hu-HU" altLang="hu-HU" sz="2800"/>
              <a:t>közvetlenül a </a:t>
            </a:r>
            <a:r>
              <a:rPr lang="da-DK" altLang="hu-HU" sz="2800"/>
              <a:t>visszatérés</a:t>
            </a:r>
            <a:r>
              <a:rPr lang="hu-HU" altLang="hu-HU" sz="2800"/>
              <a:t> előtt</a:t>
            </a:r>
            <a:r>
              <a:rPr lang="da-DK" altLang="hu-HU" sz="2800"/>
              <a:t>.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da-DK" altLang="hu-HU" sz="2800"/>
              <a:t>A függvényt </a:t>
            </a:r>
            <a:r>
              <a:rPr lang="da-DK" altLang="hu-HU" sz="2800" i="1"/>
              <a:t>eljárás</a:t>
            </a:r>
            <a:r>
              <a:rPr lang="da-DK" altLang="hu-HU" sz="2800"/>
              <a:t>sá alakítva</a:t>
            </a:r>
            <a:r>
              <a:rPr lang="hu-HU" altLang="hu-HU" sz="2800"/>
              <a:t>:</a:t>
            </a:r>
            <a:endParaRPr lang="da-DK" altLang="hu-HU" sz="2800"/>
          </a:p>
          <a:p>
            <a:pPr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hu-HU" altLang="hu-HU" sz="2200">
                <a:latin typeface="Courier New" panose="02070309020205020404" pitchFamily="49" charset="0"/>
              </a:rPr>
              <a:t>Fakt(n):</a:t>
            </a:r>
            <a:br>
              <a:rPr lang="hu-HU" altLang="hu-HU" sz="2200">
                <a:latin typeface="Courier New" panose="02070309020205020404" pitchFamily="49" charset="0"/>
              </a:rPr>
            </a:br>
            <a:r>
              <a:rPr lang="hu-HU" altLang="hu-HU" sz="2200">
                <a:latin typeface="Courier New" panose="02070309020205020404" pitchFamily="49" charset="0"/>
              </a:rPr>
              <a:t>  Verembe(n)</a:t>
            </a:r>
            <a:br>
              <a:rPr lang="hu-HU" altLang="hu-HU" sz="2200">
                <a:latin typeface="Courier New" panose="02070309020205020404" pitchFamily="49" charset="0"/>
              </a:rPr>
            </a:br>
            <a:r>
              <a:rPr lang="hu-HU" altLang="hu-HU" sz="2200">
                <a:latin typeface="Courier New" panose="02070309020205020404" pitchFamily="49" charset="0"/>
              </a:rPr>
              <a:t>  Ha n=0 akkor f:=1 </a:t>
            </a:r>
            <a:br>
              <a:rPr lang="hu-HU" altLang="hu-HU" sz="2200">
                <a:latin typeface="Courier New" panose="02070309020205020404" pitchFamily="49" charset="0"/>
              </a:rPr>
            </a:br>
            <a:r>
              <a:rPr lang="hu-HU" altLang="hu-HU" sz="2200">
                <a:latin typeface="Courier New" panose="02070309020205020404" pitchFamily="49" charset="0"/>
              </a:rPr>
              <a:t>  különben Fakt(n-1); Veremből(f)</a:t>
            </a:r>
            <a:br>
              <a:rPr lang="hu-HU" altLang="hu-HU" sz="2200">
                <a:latin typeface="Courier New" panose="02070309020205020404" pitchFamily="49" charset="0"/>
              </a:rPr>
            </a:br>
            <a:r>
              <a:rPr lang="hu-HU" altLang="hu-HU" sz="2200">
                <a:latin typeface="Courier New" panose="02070309020205020404" pitchFamily="49" charset="0"/>
              </a:rPr>
              <a:t>           n:=Veremtető; f:=n*f</a:t>
            </a:r>
            <a:br>
              <a:rPr lang="hu-HU" altLang="hu-HU" sz="2200">
                <a:latin typeface="Courier New" panose="02070309020205020404" pitchFamily="49" charset="0"/>
              </a:rPr>
            </a:br>
            <a:r>
              <a:rPr lang="hu-HU" altLang="hu-HU" sz="2200">
                <a:latin typeface="Courier New" panose="02070309020205020404" pitchFamily="49" charset="0"/>
              </a:rPr>
              <a:t>  Veremből(n); Verembe(f)</a:t>
            </a:r>
            <a:br>
              <a:rPr lang="hu-HU" altLang="hu-HU" sz="2200">
                <a:latin typeface="Courier New" panose="02070309020205020404" pitchFamily="49" charset="0"/>
              </a:rPr>
            </a:br>
            <a:r>
              <a:rPr lang="hu-HU" altLang="hu-HU" sz="2200">
                <a:latin typeface="Courier New" panose="02070309020205020404" pitchFamily="49" charset="0"/>
              </a:rPr>
              <a:t>Eljárás vége.</a:t>
            </a:r>
            <a:endParaRPr lang="da-DK" altLang="hu-HU" sz="2200">
              <a:latin typeface="Courier New" panose="02070309020205020404" pitchFamily="49" charset="0"/>
            </a:endParaRPr>
          </a:p>
        </p:txBody>
      </p:sp>
      <p:sp>
        <p:nvSpPr>
          <p:cNvPr id="11" name="Dátum helye 10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9ED14633-4DBC-4CF0-8637-947A0CF073CF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3" name="Élőláb helye 1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22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692275" y="85725"/>
            <a:ext cx="5832475" cy="1111250"/>
          </a:xfrm>
        </p:spPr>
        <p:txBody>
          <a:bodyPr/>
          <a:lstStyle/>
          <a:p>
            <a:r>
              <a:rPr lang="hu-HU" altLang="hu-HU" sz="4000" smtClean="0"/>
              <a:t>Problémák a rekurzióval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341438"/>
            <a:ext cx="8785225" cy="4967287"/>
          </a:xfrm>
        </p:spPr>
        <p:txBody>
          <a:bodyPr/>
          <a:lstStyle/>
          <a:p>
            <a:pPr marL="0" indent="0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da-DK" altLang="hu-HU" sz="2800" dirty="0" smtClean="0"/>
              <a:t>Pl. Fibonacci-számoknál:</a:t>
            </a:r>
            <a:endParaRPr lang="hu-HU" altLang="hu-HU" sz="2800" dirty="0" smtClean="0"/>
          </a:p>
          <a:p>
            <a:pPr marL="0" indent="0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sz="2800" dirty="0" smtClean="0"/>
              <a:t>                                  </a:t>
            </a:r>
            <a:r>
              <a:rPr lang="hu-HU" altLang="hu-HU" sz="2800" dirty="0" err="1" smtClean="0"/>
              <a:t>Fib</a:t>
            </a:r>
            <a:r>
              <a:rPr lang="hu-HU" altLang="hu-HU" sz="2800" dirty="0" smtClean="0"/>
              <a:t>(n)		1 út vezet ide</a:t>
            </a:r>
          </a:p>
          <a:p>
            <a:pPr marL="0" indent="0">
              <a:spcBef>
                <a:spcPct val="10000"/>
              </a:spcBef>
              <a:spcAft>
                <a:spcPts val="300"/>
              </a:spcAft>
              <a:buNone/>
            </a:pPr>
            <a:r>
              <a:rPr lang="hu-HU" altLang="hu-HU" sz="2800" dirty="0" smtClean="0"/>
              <a:t>               </a:t>
            </a:r>
            <a:r>
              <a:rPr lang="hu-HU" altLang="hu-HU" sz="2800" dirty="0" err="1" smtClean="0"/>
              <a:t>Fib</a:t>
            </a:r>
            <a:r>
              <a:rPr lang="hu-HU" altLang="hu-HU" sz="2800" dirty="0" smtClean="0"/>
              <a:t>(n-1)				</a:t>
            </a:r>
            <a:r>
              <a:rPr lang="hu-HU" altLang="hu-HU" sz="2800" dirty="0"/>
              <a:t>1 út vezet ide</a:t>
            </a:r>
            <a:endParaRPr lang="hu-HU" altLang="hu-HU" sz="2800" dirty="0" smtClean="0"/>
          </a:p>
          <a:p>
            <a:pPr marL="0" indent="0">
              <a:spcBef>
                <a:spcPct val="10000"/>
              </a:spcBef>
              <a:spcAft>
                <a:spcPts val="300"/>
              </a:spcAft>
              <a:buNone/>
            </a:pPr>
            <a:r>
              <a:rPr lang="hu-HU" altLang="hu-HU" sz="2800" dirty="0"/>
              <a:t> </a:t>
            </a:r>
            <a:r>
              <a:rPr lang="hu-HU" altLang="hu-HU" sz="2800" dirty="0" smtClean="0"/>
              <a:t>                                       </a:t>
            </a:r>
            <a:r>
              <a:rPr lang="hu-HU" altLang="hu-HU" sz="2800" dirty="0" err="1" smtClean="0"/>
              <a:t>Fib</a:t>
            </a:r>
            <a:r>
              <a:rPr lang="hu-HU" altLang="hu-HU" sz="2800" dirty="0" smtClean="0"/>
              <a:t>(n-2)	2 út</a:t>
            </a:r>
            <a:r>
              <a:rPr lang="hu-HU" altLang="hu-HU" sz="2800" dirty="0"/>
              <a:t> vezet ide</a:t>
            </a:r>
            <a:endParaRPr lang="hu-HU" altLang="hu-HU" sz="2800" dirty="0" smtClean="0"/>
          </a:p>
          <a:p>
            <a:pPr marL="0" indent="0">
              <a:spcBef>
                <a:spcPct val="10000"/>
              </a:spcBef>
              <a:spcAft>
                <a:spcPts val="300"/>
              </a:spcAft>
              <a:buNone/>
            </a:pPr>
            <a:r>
              <a:rPr lang="hu-HU" altLang="hu-HU" sz="2800" dirty="0" smtClean="0"/>
              <a:t>      </a:t>
            </a:r>
            <a:r>
              <a:rPr lang="hu-HU" altLang="hu-HU" sz="2800" dirty="0" err="1" smtClean="0"/>
              <a:t>Fib</a:t>
            </a:r>
            <a:r>
              <a:rPr lang="hu-HU" altLang="hu-HU" sz="2800" dirty="0" smtClean="0"/>
              <a:t>(n-3)					3 út</a:t>
            </a:r>
            <a:r>
              <a:rPr lang="hu-HU" altLang="hu-HU" sz="2800" dirty="0"/>
              <a:t> vezet ide</a:t>
            </a:r>
            <a:endParaRPr lang="hu-HU" altLang="hu-HU" sz="2800" dirty="0" smtClean="0"/>
          </a:p>
          <a:p>
            <a:pPr marL="0" indent="0">
              <a:spcBef>
                <a:spcPct val="10000"/>
              </a:spcBef>
              <a:spcAft>
                <a:spcPts val="300"/>
              </a:spcAft>
              <a:buNone/>
            </a:pPr>
            <a:r>
              <a:rPr lang="hu-HU" altLang="hu-HU" sz="2800" dirty="0" smtClean="0"/>
              <a:t>                                        </a:t>
            </a:r>
            <a:r>
              <a:rPr lang="hu-HU" altLang="hu-HU" sz="2800" dirty="0" err="1" smtClean="0"/>
              <a:t>Fib</a:t>
            </a:r>
            <a:r>
              <a:rPr lang="hu-HU" altLang="hu-HU" sz="2800" dirty="0" smtClean="0"/>
              <a:t>(n-4)	</a:t>
            </a:r>
            <a:r>
              <a:rPr lang="hu-HU" altLang="hu-HU" sz="2800" dirty="0"/>
              <a:t>5 út vezet ide</a:t>
            </a:r>
            <a:endParaRPr lang="hu-HU" altLang="hu-HU" sz="2800" dirty="0" smtClean="0"/>
          </a:p>
          <a:p>
            <a:pPr marL="0" indent="0">
              <a:spcBef>
                <a:spcPct val="10000"/>
              </a:spcBef>
              <a:spcAft>
                <a:spcPts val="300"/>
              </a:spcAft>
              <a:buNone/>
            </a:pPr>
            <a:r>
              <a:rPr lang="hu-HU" altLang="hu-HU" sz="2800" dirty="0" smtClean="0"/>
              <a:t>      </a:t>
            </a:r>
            <a:r>
              <a:rPr lang="hu-HU" altLang="hu-HU" sz="2800" dirty="0" err="1" smtClean="0"/>
              <a:t>Fib</a:t>
            </a:r>
            <a:r>
              <a:rPr lang="hu-HU" altLang="hu-HU" sz="2800" dirty="0" smtClean="0"/>
              <a:t>(n-5)					8 út</a:t>
            </a:r>
            <a:r>
              <a:rPr lang="hu-HU" altLang="hu-HU" sz="2800" dirty="0"/>
              <a:t> vezet ide</a:t>
            </a:r>
            <a:endParaRPr lang="da-DK" altLang="hu-HU" sz="2800" dirty="0" smtClean="0"/>
          </a:p>
        </p:txBody>
      </p:sp>
      <p:sp>
        <p:nvSpPr>
          <p:cNvPr id="6" name="Dátum helye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3ED44EA6-9B93-467E-95A8-19D06E3F09F2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7" name="Élőláb helye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 smtClean="0"/>
              <a:t>Rekurzió</a:t>
            </a:r>
            <a:endParaRPr lang="en-US" dirty="0"/>
          </a:p>
        </p:txBody>
      </p:sp>
      <p:cxnSp>
        <p:nvCxnSpPr>
          <p:cNvPr id="3" name="Egyenes összekötő nyíllal 2"/>
          <p:cNvCxnSpPr/>
          <p:nvPr/>
        </p:nvCxnSpPr>
        <p:spPr>
          <a:xfrm flipH="1">
            <a:off x="2267744" y="2276872"/>
            <a:ext cx="1008112" cy="216024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Egyenes összekötő nyíllal 9"/>
          <p:cNvCxnSpPr/>
          <p:nvPr/>
        </p:nvCxnSpPr>
        <p:spPr>
          <a:xfrm>
            <a:off x="3635896" y="2276872"/>
            <a:ext cx="576064" cy="648072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Egyenes összekötő nyíllal 12"/>
          <p:cNvCxnSpPr/>
          <p:nvPr/>
        </p:nvCxnSpPr>
        <p:spPr>
          <a:xfrm flipH="1">
            <a:off x="1476376" y="2924944"/>
            <a:ext cx="503336" cy="576064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Egyenes összekötő nyíllal 15"/>
          <p:cNvCxnSpPr/>
          <p:nvPr/>
        </p:nvCxnSpPr>
        <p:spPr>
          <a:xfrm>
            <a:off x="2555776" y="2780928"/>
            <a:ext cx="1296144" cy="288032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Egyenes összekötő nyíllal 18"/>
          <p:cNvCxnSpPr/>
          <p:nvPr/>
        </p:nvCxnSpPr>
        <p:spPr>
          <a:xfrm flipH="1">
            <a:off x="1979712" y="3212976"/>
            <a:ext cx="1872208" cy="432048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Egyenes összekötő nyíllal 22"/>
          <p:cNvCxnSpPr/>
          <p:nvPr/>
        </p:nvCxnSpPr>
        <p:spPr>
          <a:xfrm>
            <a:off x="4211960" y="3429000"/>
            <a:ext cx="0" cy="432048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Egyenes összekötő nyíllal 25"/>
          <p:cNvCxnSpPr/>
          <p:nvPr/>
        </p:nvCxnSpPr>
        <p:spPr>
          <a:xfrm flipH="1">
            <a:off x="1403648" y="3861048"/>
            <a:ext cx="72727" cy="648072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Egyenes összekötő nyíllal 28"/>
          <p:cNvCxnSpPr/>
          <p:nvPr/>
        </p:nvCxnSpPr>
        <p:spPr>
          <a:xfrm>
            <a:off x="1979712" y="3861048"/>
            <a:ext cx="1872208" cy="36004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Egyenes összekötő nyíllal 31"/>
          <p:cNvCxnSpPr/>
          <p:nvPr/>
        </p:nvCxnSpPr>
        <p:spPr>
          <a:xfrm flipH="1">
            <a:off x="1979712" y="4365104"/>
            <a:ext cx="2088232" cy="288032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23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  <p:extLst>
      <p:ext uri="{BB962C8B-B14F-4D97-AF65-F5344CB8AC3E}">
        <p14:creationId xmlns:p14="http://schemas.microsoft.com/office/powerpoint/2010/main" val="253266127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692275" y="85725"/>
            <a:ext cx="5832475" cy="1111250"/>
          </a:xfrm>
        </p:spPr>
        <p:txBody>
          <a:bodyPr/>
          <a:lstStyle/>
          <a:p>
            <a:r>
              <a:rPr lang="hu-HU" altLang="hu-HU" sz="4000" smtClean="0"/>
              <a:t>Problémák a rekurzióval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341438"/>
            <a:ext cx="8785225" cy="4967287"/>
          </a:xfrm>
        </p:spPr>
        <p:txBody>
          <a:bodyPr/>
          <a:lstStyle/>
          <a:p>
            <a:pPr marL="0" indent="0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da-DK" altLang="hu-HU" b="1" smtClean="0"/>
              <a:t>Bajok a rekurzióval</a:t>
            </a:r>
          </a:p>
          <a:p>
            <a:pPr marL="0" indent="0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da-DK" altLang="hu-HU" sz="2800" smtClean="0"/>
              <a:t>Hely: nagyra dagadt veremméret.</a:t>
            </a:r>
          </a:p>
          <a:p>
            <a:pPr marL="0" indent="0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da-DK" altLang="hu-HU" sz="2800" smtClean="0"/>
              <a:t>Idő:a vermelés adminisztrációs többletterhe,</a:t>
            </a:r>
            <a:r>
              <a:rPr lang="hu-HU" altLang="hu-HU" sz="2800" smtClean="0"/>
              <a:t>  </a:t>
            </a:r>
            <a:r>
              <a:rPr lang="da-DK" altLang="hu-HU" sz="2800" smtClean="0"/>
              <a:t>a többszörösen </a:t>
            </a:r>
            <a:r>
              <a:rPr lang="hu-HU" altLang="hu-HU" sz="2800" smtClean="0"/>
              <a:t/>
            </a:r>
            <a:br>
              <a:rPr lang="hu-HU" altLang="hu-HU" sz="2800" smtClean="0"/>
            </a:br>
            <a:r>
              <a:rPr lang="hu-HU" altLang="hu-HU" sz="2800" smtClean="0"/>
              <a:t>       </a:t>
            </a:r>
            <a:r>
              <a:rPr lang="da-DK" altLang="hu-HU" sz="2800" smtClean="0"/>
              <a:t>ismétlődő hívások.</a:t>
            </a:r>
          </a:p>
          <a:p>
            <a:pPr marL="0" indent="0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da-DK" altLang="hu-HU" sz="2800" smtClean="0"/>
              <a:t>Pl. Fibonacci-számoknál:</a:t>
            </a:r>
          </a:p>
          <a:p>
            <a:pPr marL="717550" lvl="1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da-DK" altLang="hu-HU" sz="2400" smtClean="0"/>
              <a:t>r(N):=az N. </a:t>
            </a:r>
            <a:r>
              <a:rPr lang="da-DK" altLang="hu-HU" sz="2400" smtClean="0">
                <a:hlinkClick r:id="rId3"/>
              </a:rPr>
              <a:t>Fibonacci-szám</a:t>
            </a:r>
            <a:r>
              <a:rPr lang="da-DK" altLang="hu-HU" sz="2400" smtClean="0"/>
              <a:t> kiszámításához szükséges hívások száma</a:t>
            </a:r>
          </a:p>
          <a:p>
            <a:pPr marL="717550" lvl="1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da-DK" altLang="hu-HU" sz="2400" smtClean="0"/>
              <a:t>r(0):=1, r(1):=1, r(i):=r(i-1)+r(i-2)+1</a:t>
            </a:r>
            <a:endParaRPr lang="da-DK" altLang="hu-HU" sz="2400" b="1" smtClean="0"/>
          </a:p>
          <a:p>
            <a:pPr marL="717550" lvl="1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da-DK" altLang="hu-HU" sz="2400" b="1" i="1" smtClean="0">
                <a:solidFill>
                  <a:srgbClr val="FF3300"/>
                </a:solidFill>
              </a:rPr>
              <a:t>Állítás:</a:t>
            </a:r>
            <a:r>
              <a:rPr lang="da-DK" altLang="hu-HU" sz="2400" b="1" i="1" smtClean="0"/>
              <a:t> </a:t>
            </a:r>
            <a:br>
              <a:rPr lang="da-DK" altLang="hu-HU" sz="2400" b="1" i="1" smtClean="0"/>
            </a:br>
            <a:r>
              <a:rPr lang="da-DK" altLang="hu-HU" sz="2400" i="1" smtClean="0"/>
              <a:t>a) r(i)=F(i+1)+F(i)+F(i-1)-1  i&gt;1</a:t>
            </a:r>
            <a:br>
              <a:rPr lang="da-DK" altLang="hu-HU" sz="2400" i="1" smtClean="0"/>
            </a:br>
            <a:r>
              <a:rPr lang="da-DK" altLang="hu-HU" sz="2400" i="1" smtClean="0"/>
              <a:t>b) r(i)=2*F(i+1)-1</a:t>
            </a:r>
            <a:r>
              <a:rPr lang="hu-HU" altLang="hu-HU" sz="2400" i="1" smtClean="0"/>
              <a:t>, </a:t>
            </a:r>
            <a:r>
              <a:rPr lang="da-DK" altLang="hu-HU" sz="2400" i="1" smtClean="0"/>
              <a:t>ahol F(i)=az i. Fibonacci-szám.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BAEBCBE6-598B-45CD-BDDA-FB4B7D93C97C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9" name="Élőláb helye 8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24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 txBox="1">
            <a:spLocks noGrp="1" noChangeArrowheads="1"/>
          </p:cNvSpPr>
          <p:nvPr/>
        </p:nvSpPr>
        <p:spPr bwMode="auto">
          <a:xfrm>
            <a:off x="7596188" y="6565900"/>
            <a:ext cx="1370012" cy="2921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>
              <a:defRPr/>
            </a:pPr>
            <a:fld id="{BA6C0E9A-692A-47A3-9314-D5BA7C9F3825}" type="slidenum">
              <a:rPr lang="hu-HU" altLang="hu-HU" sz="1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 eaLnBrk="1" hangingPunct="1">
                <a:defRPr/>
              </a:pPr>
              <a:t>25</a:t>
            </a:fld>
            <a:endParaRPr lang="hu-HU" altLang="hu-HU" sz="10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734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692275" y="85725"/>
            <a:ext cx="5832475" cy="1111250"/>
          </a:xfrm>
        </p:spPr>
        <p:txBody>
          <a:bodyPr/>
          <a:lstStyle/>
          <a:p>
            <a:r>
              <a:rPr lang="hu-HU" altLang="hu-HU" sz="4000" smtClean="0"/>
              <a:t>Korlátos memóriájú függvények</a:t>
            </a:r>
          </a:p>
        </p:txBody>
      </p:sp>
      <p:sp>
        <p:nvSpPr>
          <p:cNvPr id="5734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341438"/>
            <a:ext cx="8785225" cy="4967287"/>
          </a:xfrm>
        </p:spPr>
        <p:txBody>
          <a:bodyPr/>
          <a:lstStyle/>
          <a:p>
            <a:pPr marL="0" indent="0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b="1" dirty="0" smtClean="0"/>
              <a:t>Korlátos memóriájú függvények</a:t>
            </a:r>
            <a:endParaRPr lang="da-DK" altLang="hu-HU" b="1" dirty="0" smtClean="0"/>
          </a:p>
          <a:p>
            <a:pPr marL="0" indent="0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sz="2800" dirty="0" smtClean="0"/>
              <a:t>Ha egy rekurzív függvény </a:t>
            </a:r>
            <a:r>
              <a:rPr lang="da-DK" altLang="hu-HU" sz="2800" dirty="0" smtClean="0"/>
              <a:t>minden értéke valamely korábban kiszámolható értékb</a:t>
            </a:r>
            <a:r>
              <a:rPr lang="hu-HU" altLang="hu-HU" sz="2800" dirty="0" smtClean="0"/>
              <a:t>ő</a:t>
            </a:r>
            <a:r>
              <a:rPr lang="da-DK" altLang="hu-HU" sz="2800" dirty="0" smtClean="0"/>
              <a:t>l számolható, akkor némi memória</a:t>
            </a:r>
            <a:r>
              <a:rPr lang="hu-HU" altLang="hu-HU" sz="2800" dirty="0" smtClean="0"/>
              <a:t>-</a:t>
            </a:r>
            <a:r>
              <a:rPr lang="da-DK" altLang="hu-HU" sz="2800" dirty="0" smtClean="0"/>
              <a:t>felhasználással elkészíthet</a:t>
            </a:r>
            <a:r>
              <a:rPr lang="hu-HU" altLang="hu-HU" sz="2800" dirty="0" smtClean="0"/>
              <a:t>ő</a:t>
            </a:r>
            <a:r>
              <a:rPr lang="da-DK" altLang="hu-HU" sz="2800" dirty="0" smtClean="0"/>
              <a:t> a rekurzió</a:t>
            </a:r>
            <a:r>
              <a:rPr lang="hu-HU" altLang="hu-HU" sz="2800" dirty="0" smtClean="0"/>
              <a:t> </a:t>
            </a:r>
            <a:r>
              <a:rPr lang="da-DK" altLang="hu-HU" sz="2800" dirty="0" smtClean="0"/>
              <a:t>mentes változat, amelyben az egyes függvényértékeknek megfeleltetünk egy F(N) vektort. </a:t>
            </a:r>
            <a:endParaRPr lang="hu-HU" altLang="hu-HU" sz="2800" dirty="0" smtClean="0"/>
          </a:p>
          <a:p>
            <a:pPr marL="0" indent="0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sz="2800" dirty="0" smtClean="0"/>
              <a:t>A függvény általános formája</a:t>
            </a:r>
            <a:r>
              <a:rPr lang="hu-HU" altLang="hu-HU" sz="2800" dirty="0" smtClean="0"/>
              <a:t>:</a:t>
            </a:r>
          </a:p>
          <a:p>
            <a:pPr marL="0" indent="0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endParaRPr lang="hu-HU" altLang="hu-HU" sz="2800" dirty="0"/>
          </a:p>
          <a:p>
            <a:pPr marL="0" indent="0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endParaRPr lang="hu-HU" altLang="hu-HU" sz="2800" dirty="0" smtClean="0"/>
          </a:p>
          <a:p>
            <a:pPr marL="0" indent="0">
              <a:spcBef>
                <a:spcPct val="10000"/>
              </a:spcBef>
              <a:spcAft>
                <a:spcPts val="300"/>
              </a:spcAft>
              <a:buNone/>
            </a:pPr>
            <a:r>
              <a:rPr lang="hu-HU" altLang="hu-HU" sz="2800" dirty="0" smtClean="0"/>
              <a:t>Nem </a:t>
            </a:r>
            <a:r>
              <a:rPr lang="hu-HU" altLang="hu-HU" sz="2800" dirty="0"/>
              <a:t>ilyen</a:t>
            </a:r>
            <a:r>
              <a:rPr lang="hu-HU" altLang="hu-HU" sz="2800" dirty="0" smtClean="0"/>
              <a:t>:</a:t>
            </a:r>
            <a:endParaRPr lang="da-DK" altLang="hu-HU" sz="2800" dirty="0"/>
          </a:p>
        </p:txBody>
      </p:sp>
      <p:sp>
        <p:nvSpPr>
          <p:cNvPr id="57350" name="Rectangle 9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hu-HU" altLang="hu-HU" sz="1800"/>
          </a:p>
        </p:txBody>
      </p:sp>
      <p:graphicFrame>
        <p:nvGraphicFramePr>
          <p:cNvPr id="5735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2977222"/>
              </p:ext>
            </p:extLst>
          </p:nvPr>
        </p:nvGraphicFramePr>
        <p:xfrm>
          <a:off x="827088" y="4653136"/>
          <a:ext cx="5570537" cy="760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2" name="Equation" r:id="rId4" imgW="3365500" imgH="457200" progId="Equation.3">
                  <p:embed/>
                </p:oleObj>
              </mc:Choice>
              <mc:Fallback>
                <p:oleObj name="Equation" r:id="rId4" imgW="3365500" imgH="4572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4653136"/>
                        <a:ext cx="5570537" cy="760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52" name="Rectangle 10"/>
          <p:cNvSpPr>
            <a:spLocks noChangeArrowheads="1"/>
          </p:cNvSpPr>
          <p:nvPr/>
        </p:nvSpPr>
        <p:spPr bwMode="auto">
          <a:xfrm>
            <a:off x="0" y="36528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hu-HU" altLang="hu-HU" sz="1800"/>
          </a:p>
        </p:txBody>
      </p:sp>
      <p:sp>
        <p:nvSpPr>
          <p:cNvPr id="12" name="Dátum helye 11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5403374E-C7D1-427F-83C8-37147C05AA8B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graphicFrame>
        <p:nvGraphicFramePr>
          <p:cNvPr id="1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4737544"/>
              </p:ext>
            </p:extLst>
          </p:nvPr>
        </p:nvGraphicFramePr>
        <p:xfrm>
          <a:off x="2123728" y="5523061"/>
          <a:ext cx="4525963" cy="93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3" r:id="rId6" imgW="3154680" imgH="649224" progId="">
                  <p:embed/>
                </p:oleObj>
              </mc:Choice>
              <mc:Fallback>
                <p:oleObj r:id="rId6" imgW="3154680" imgH="649224" progId="">
                  <p:embed/>
                  <p:pic>
                    <p:nvPicPr>
                      <p:cNvPr id="11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5523061"/>
                        <a:ext cx="4525963" cy="93027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25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 txBox="1">
            <a:spLocks noGrp="1" noChangeArrowheads="1"/>
          </p:cNvSpPr>
          <p:nvPr/>
        </p:nvSpPr>
        <p:spPr bwMode="auto">
          <a:xfrm>
            <a:off x="7596188" y="6565900"/>
            <a:ext cx="1370012" cy="2921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>
              <a:defRPr/>
            </a:pPr>
            <a:fld id="{7F26D40D-868F-4395-94DB-98145167002B}" type="slidenum">
              <a:rPr lang="hu-HU" altLang="hu-HU" sz="1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 eaLnBrk="1" hangingPunct="1">
                <a:defRPr/>
              </a:pPr>
              <a:t>26</a:t>
            </a:fld>
            <a:endParaRPr lang="hu-HU" altLang="hu-HU" sz="10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939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35150" y="85725"/>
            <a:ext cx="5689600" cy="1111250"/>
          </a:xfrm>
        </p:spPr>
        <p:txBody>
          <a:bodyPr/>
          <a:lstStyle/>
          <a:p>
            <a:r>
              <a:rPr lang="hu-HU" altLang="hu-HU" sz="4000" smtClean="0"/>
              <a:t>Korlátos memóriájú függvények</a:t>
            </a:r>
          </a:p>
        </p:txBody>
      </p:sp>
      <p:sp>
        <p:nvSpPr>
          <p:cNvPr id="5939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341438"/>
            <a:ext cx="8713788" cy="5111750"/>
          </a:xfrm>
        </p:spPr>
        <p:txBody>
          <a:bodyPr/>
          <a:lstStyle/>
          <a:p>
            <a:pPr marL="0" indent="0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b="1" dirty="0" smtClean="0"/>
              <a:t>Korlátos memóriájú függvények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da-DK" altLang="hu-HU" sz="2400" dirty="0" smtClean="0">
                <a:latin typeface="Courier New" panose="02070309020205020404" pitchFamily="49" charset="0"/>
              </a:rPr>
              <a:t>f(N):</a:t>
            </a:r>
            <a:br>
              <a:rPr lang="da-DK" altLang="hu-HU" sz="2400" dirty="0" smtClean="0">
                <a:latin typeface="Courier New" panose="02070309020205020404" pitchFamily="49" charset="0"/>
              </a:rPr>
            </a:br>
            <a:r>
              <a:rPr lang="hu-HU" altLang="hu-HU" sz="2400" dirty="0" smtClean="0">
                <a:latin typeface="Courier New" panose="02070309020205020404" pitchFamily="49" charset="0"/>
              </a:rPr>
              <a:t>  </a:t>
            </a:r>
            <a:r>
              <a:rPr lang="da-DK" altLang="hu-HU" sz="2400" dirty="0" smtClean="0">
                <a:latin typeface="Courier New" panose="02070309020205020404" pitchFamily="49" charset="0"/>
              </a:rPr>
              <a:t>Ha N&lt;K akkor </a:t>
            </a:r>
            <a:r>
              <a:rPr lang="da-DK" altLang="hu-HU" sz="2400" dirty="0" smtClean="0">
                <a:solidFill>
                  <a:srgbClr val="FF0000"/>
                </a:solidFill>
                <a:latin typeface="Courier New" panose="02070309020205020404" pitchFamily="49" charset="0"/>
              </a:rPr>
              <a:t>f:=h(N)</a:t>
            </a:r>
            <a:r>
              <a:rPr lang="hu-HU" altLang="hu-HU" sz="2400" dirty="0" smtClean="0">
                <a:latin typeface="Courier New" panose="02070309020205020404" pitchFamily="49" charset="0"/>
              </a:rPr>
              <a:t/>
            </a:r>
            <a:br>
              <a:rPr lang="hu-HU" altLang="hu-HU" sz="2400" dirty="0" smtClean="0">
                <a:latin typeface="Courier New" panose="02070309020205020404" pitchFamily="49" charset="0"/>
              </a:rPr>
            </a:br>
            <a:r>
              <a:rPr lang="hu-HU" altLang="hu-HU" sz="2400" dirty="0" smtClean="0">
                <a:latin typeface="Courier New" panose="02070309020205020404" pitchFamily="49" charset="0"/>
              </a:rPr>
              <a:t> </a:t>
            </a:r>
            <a:r>
              <a:rPr lang="da-DK" altLang="hu-HU" sz="2400" dirty="0" smtClean="0">
                <a:latin typeface="Courier New" panose="02070309020205020404" pitchFamily="49" charset="0"/>
              </a:rPr>
              <a:t> különben </a:t>
            </a:r>
            <a:r>
              <a:rPr lang="da-DK" altLang="hu-HU" sz="2400" dirty="0" smtClean="0">
                <a:solidFill>
                  <a:srgbClr val="002060"/>
                </a:solidFill>
                <a:latin typeface="Courier New" panose="02070309020205020404" pitchFamily="49" charset="0"/>
              </a:rPr>
              <a:t>f:=g(f(N-1),...,f(N-K))</a:t>
            </a:r>
            <a:r>
              <a:rPr lang="hu-HU" altLang="hu-HU" sz="2400" dirty="0" smtClean="0">
                <a:latin typeface="Courier New" panose="02070309020205020404" pitchFamily="49" charset="0"/>
              </a:rPr>
              <a:t/>
            </a:r>
            <a:br>
              <a:rPr lang="hu-HU" altLang="hu-HU" sz="2400" dirty="0" smtClean="0">
                <a:latin typeface="Courier New" panose="02070309020205020404" pitchFamily="49" charset="0"/>
              </a:rPr>
            </a:br>
            <a:r>
              <a:rPr lang="da-DK" altLang="hu-HU" sz="2400" dirty="0" smtClean="0">
                <a:latin typeface="Courier New" panose="02070309020205020404" pitchFamily="49" charset="0"/>
              </a:rPr>
              <a:t>Függvény vége.</a:t>
            </a:r>
            <a:endParaRPr lang="hu-HU" altLang="hu-HU" sz="2400" dirty="0" smtClean="0">
              <a:latin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da-DK" altLang="hu-HU" sz="2800" dirty="0" smtClean="0"/>
              <a:t>Az ennek megfelel</a:t>
            </a:r>
            <a:r>
              <a:rPr lang="hu-HU" altLang="hu-HU" sz="2800" dirty="0" smtClean="0"/>
              <a:t>ő</a:t>
            </a:r>
            <a:r>
              <a:rPr lang="da-DK" altLang="hu-HU" sz="2800" dirty="0" smtClean="0"/>
              <a:t> vektoros változat:</a:t>
            </a:r>
            <a:endParaRPr lang="da-DK" altLang="hu-HU" sz="2800" b="1" dirty="0" smtClean="0"/>
          </a:p>
          <a:p>
            <a:pPr marL="0" indent="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da-DK" altLang="hu-HU" sz="2200" dirty="0" smtClean="0">
                <a:latin typeface="Courier New" panose="02070309020205020404" pitchFamily="49" charset="0"/>
              </a:rPr>
              <a:t>f(N):</a:t>
            </a:r>
            <a:r>
              <a:rPr lang="hu-HU" altLang="hu-HU" sz="2200" dirty="0" smtClean="0">
                <a:latin typeface="Courier New" panose="02070309020205020404" pitchFamily="49" charset="0"/>
              </a:rPr>
              <a:t/>
            </a:r>
            <a:br>
              <a:rPr lang="hu-HU" altLang="hu-HU" sz="2200" dirty="0" smtClean="0">
                <a:latin typeface="Courier New" panose="02070309020205020404" pitchFamily="49" charset="0"/>
              </a:rPr>
            </a:br>
            <a:r>
              <a:rPr lang="hu-HU" altLang="hu-HU" sz="2200" dirty="0" smtClean="0">
                <a:latin typeface="Courier New" panose="02070309020205020404" pitchFamily="49" charset="0"/>
              </a:rPr>
              <a:t>  </a:t>
            </a:r>
            <a:r>
              <a:rPr lang="da-DK" altLang="hu-HU" sz="2200" dirty="0" smtClean="0">
                <a:latin typeface="Courier New" panose="02070309020205020404" pitchFamily="49" charset="0"/>
              </a:rPr>
              <a:t>Ciklus </a:t>
            </a:r>
            <a:r>
              <a:rPr lang="hu-HU" altLang="hu-HU" sz="2200" dirty="0" smtClean="0">
                <a:latin typeface="Courier New" panose="02070309020205020404" pitchFamily="49" charset="0"/>
              </a:rPr>
              <a:t>i</a:t>
            </a:r>
            <a:r>
              <a:rPr lang="da-DK" altLang="hu-HU" sz="2200" dirty="0" smtClean="0">
                <a:latin typeface="Courier New" panose="02070309020205020404" pitchFamily="49" charset="0"/>
              </a:rPr>
              <a:t>=0-tól K-1-ig</a:t>
            </a:r>
            <a:r>
              <a:rPr lang="hu-HU" altLang="hu-HU" sz="2200" dirty="0" smtClean="0">
                <a:latin typeface="Courier New" panose="02070309020205020404" pitchFamily="49" charset="0"/>
              </a:rPr>
              <a:t/>
            </a:r>
            <a:br>
              <a:rPr lang="hu-HU" altLang="hu-HU" sz="2200" dirty="0" smtClean="0">
                <a:latin typeface="Courier New" panose="02070309020205020404" pitchFamily="49" charset="0"/>
              </a:rPr>
            </a:br>
            <a:r>
              <a:rPr lang="hu-HU" altLang="hu-HU" sz="2200" dirty="0" smtClean="0">
                <a:latin typeface="Courier New" panose="02070309020205020404" pitchFamily="49" charset="0"/>
              </a:rPr>
              <a:t>    </a:t>
            </a:r>
            <a:r>
              <a:rPr lang="da-DK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</a:rPr>
              <a:t>F(</a:t>
            </a:r>
            <a:r>
              <a:rPr lang="hu-HU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</a:rPr>
              <a:t>i</a:t>
            </a:r>
            <a:r>
              <a:rPr lang="da-DK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</a:rPr>
              <a:t>):=h(</a:t>
            </a:r>
            <a:r>
              <a:rPr lang="hu-HU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</a:rPr>
              <a:t>i</a:t>
            </a:r>
            <a:r>
              <a:rPr lang="da-DK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</a:rPr>
              <a:t>)</a:t>
            </a:r>
            <a:r>
              <a:rPr lang="hu-HU" altLang="hu-HU" sz="2200" dirty="0" smtClean="0">
                <a:latin typeface="Courier New" panose="02070309020205020404" pitchFamily="49" charset="0"/>
              </a:rPr>
              <a:t/>
            </a:r>
            <a:br>
              <a:rPr lang="hu-HU" altLang="hu-HU" sz="2200" dirty="0" smtClean="0">
                <a:latin typeface="Courier New" panose="02070309020205020404" pitchFamily="49" charset="0"/>
              </a:rPr>
            </a:br>
            <a:r>
              <a:rPr lang="hu-HU" altLang="hu-HU" sz="2200" dirty="0" smtClean="0">
                <a:latin typeface="Courier New" panose="02070309020205020404" pitchFamily="49" charset="0"/>
              </a:rPr>
              <a:t>  </a:t>
            </a:r>
            <a:r>
              <a:rPr lang="da-DK" altLang="hu-HU" sz="2200" dirty="0" smtClean="0">
                <a:latin typeface="Courier New" panose="02070309020205020404" pitchFamily="49" charset="0"/>
              </a:rPr>
              <a:t>Ciklus vége</a:t>
            </a:r>
            <a:r>
              <a:rPr lang="hu-HU" altLang="hu-HU" sz="2200" dirty="0" smtClean="0">
                <a:latin typeface="Courier New" panose="02070309020205020404" pitchFamily="49" charset="0"/>
              </a:rPr>
              <a:t/>
            </a:r>
            <a:br>
              <a:rPr lang="hu-HU" altLang="hu-HU" sz="2200" dirty="0" smtClean="0">
                <a:latin typeface="Courier New" panose="02070309020205020404" pitchFamily="49" charset="0"/>
              </a:rPr>
            </a:br>
            <a:r>
              <a:rPr lang="hu-HU" altLang="hu-HU" sz="2200" dirty="0" smtClean="0">
                <a:latin typeface="Courier New" panose="02070309020205020404" pitchFamily="49" charset="0"/>
              </a:rPr>
              <a:t>  </a:t>
            </a:r>
            <a:r>
              <a:rPr lang="da-DK" altLang="hu-HU" sz="2200" dirty="0" smtClean="0">
                <a:latin typeface="Courier New" panose="02070309020205020404" pitchFamily="49" charset="0"/>
              </a:rPr>
              <a:t>Ciklus </a:t>
            </a:r>
            <a:r>
              <a:rPr lang="hu-HU" altLang="hu-HU" sz="2200" dirty="0" smtClean="0">
                <a:latin typeface="Courier New" panose="02070309020205020404" pitchFamily="49" charset="0"/>
              </a:rPr>
              <a:t>i</a:t>
            </a:r>
            <a:r>
              <a:rPr lang="da-DK" altLang="hu-HU" sz="2200" dirty="0" smtClean="0">
                <a:latin typeface="Courier New" panose="02070309020205020404" pitchFamily="49" charset="0"/>
              </a:rPr>
              <a:t>=K-tól N-ig</a:t>
            </a:r>
            <a:r>
              <a:rPr lang="hu-HU" altLang="hu-HU" sz="2200" dirty="0" smtClean="0">
                <a:latin typeface="Courier New" panose="02070309020205020404" pitchFamily="49" charset="0"/>
              </a:rPr>
              <a:t/>
            </a:r>
            <a:br>
              <a:rPr lang="hu-HU" altLang="hu-HU" sz="2200" dirty="0" smtClean="0">
                <a:latin typeface="Courier New" panose="02070309020205020404" pitchFamily="49" charset="0"/>
              </a:rPr>
            </a:br>
            <a:r>
              <a:rPr lang="hu-HU" altLang="hu-HU" sz="2200" dirty="0" smtClean="0">
                <a:latin typeface="Courier New" panose="02070309020205020404" pitchFamily="49" charset="0"/>
              </a:rPr>
              <a:t>    </a:t>
            </a:r>
            <a:r>
              <a:rPr lang="da-DK" altLang="hu-HU" sz="2200" dirty="0" smtClean="0">
                <a:solidFill>
                  <a:srgbClr val="002060"/>
                </a:solidFill>
                <a:latin typeface="Courier New" panose="02070309020205020404" pitchFamily="49" charset="0"/>
              </a:rPr>
              <a:t>F(</a:t>
            </a:r>
            <a:r>
              <a:rPr lang="hu-HU" altLang="hu-HU" sz="2200" dirty="0" smtClean="0">
                <a:solidFill>
                  <a:srgbClr val="002060"/>
                </a:solidFill>
                <a:latin typeface="Courier New" panose="02070309020205020404" pitchFamily="49" charset="0"/>
              </a:rPr>
              <a:t>i</a:t>
            </a:r>
            <a:r>
              <a:rPr lang="da-DK" altLang="hu-HU" sz="2200" dirty="0" smtClean="0">
                <a:solidFill>
                  <a:srgbClr val="002060"/>
                </a:solidFill>
                <a:latin typeface="Courier New" panose="02070309020205020404" pitchFamily="49" charset="0"/>
              </a:rPr>
              <a:t>):=g(F(</a:t>
            </a:r>
            <a:r>
              <a:rPr lang="hu-HU" altLang="hu-HU" sz="2200" dirty="0" smtClean="0">
                <a:solidFill>
                  <a:srgbClr val="002060"/>
                </a:solidFill>
                <a:latin typeface="Courier New" panose="02070309020205020404" pitchFamily="49" charset="0"/>
              </a:rPr>
              <a:t>i</a:t>
            </a:r>
            <a:r>
              <a:rPr lang="da-DK" altLang="hu-HU" sz="2200" dirty="0" smtClean="0">
                <a:solidFill>
                  <a:srgbClr val="002060"/>
                </a:solidFill>
                <a:latin typeface="Courier New" panose="02070309020205020404" pitchFamily="49" charset="0"/>
              </a:rPr>
              <a:t>-1),...,F(</a:t>
            </a:r>
            <a:r>
              <a:rPr lang="hu-HU" altLang="hu-HU" sz="2200" dirty="0" smtClean="0">
                <a:solidFill>
                  <a:srgbClr val="002060"/>
                </a:solidFill>
                <a:latin typeface="Courier New" panose="02070309020205020404" pitchFamily="49" charset="0"/>
              </a:rPr>
              <a:t>i</a:t>
            </a:r>
            <a:r>
              <a:rPr lang="da-DK" altLang="hu-HU" sz="2200" dirty="0" smtClean="0">
                <a:solidFill>
                  <a:srgbClr val="002060"/>
                </a:solidFill>
                <a:latin typeface="Courier New" panose="02070309020205020404" pitchFamily="49" charset="0"/>
              </a:rPr>
              <a:t>-K))</a:t>
            </a:r>
            <a:r>
              <a:rPr lang="hu-HU" altLang="hu-HU" sz="2200" dirty="0" smtClean="0">
                <a:latin typeface="Courier New" panose="02070309020205020404" pitchFamily="49" charset="0"/>
              </a:rPr>
              <a:t/>
            </a:r>
            <a:br>
              <a:rPr lang="hu-HU" altLang="hu-HU" sz="2200" dirty="0" smtClean="0">
                <a:latin typeface="Courier New" panose="02070309020205020404" pitchFamily="49" charset="0"/>
              </a:rPr>
            </a:br>
            <a:r>
              <a:rPr lang="hu-HU" altLang="hu-HU" sz="2200" dirty="0" smtClean="0">
                <a:latin typeface="Courier New" panose="02070309020205020404" pitchFamily="49" charset="0"/>
              </a:rPr>
              <a:t>  </a:t>
            </a:r>
            <a:r>
              <a:rPr lang="da-DK" altLang="hu-HU" sz="2200" dirty="0" smtClean="0">
                <a:latin typeface="Courier New" panose="02070309020205020404" pitchFamily="49" charset="0"/>
              </a:rPr>
              <a:t>Ciklus vége</a:t>
            </a:r>
            <a:r>
              <a:rPr lang="hu-HU" altLang="hu-HU" sz="2200" dirty="0" smtClean="0">
                <a:latin typeface="Courier New" panose="02070309020205020404" pitchFamily="49" charset="0"/>
              </a:rPr>
              <a:t/>
            </a:r>
            <a:br>
              <a:rPr lang="hu-HU" altLang="hu-HU" sz="2200" dirty="0" smtClean="0">
                <a:latin typeface="Courier New" panose="02070309020205020404" pitchFamily="49" charset="0"/>
              </a:rPr>
            </a:br>
            <a:r>
              <a:rPr lang="hu-HU" altLang="hu-HU" sz="2200" dirty="0" smtClean="0">
                <a:latin typeface="Courier New" panose="02070309020205020404" pitchFamily="49" charset="0"/>
              </a:rPr>
              <a:t>  </a:t>
            </a:r>
            <a:r>
              <a:rPr lang="da-DK" altLang="hu-HU" sz="2200" dirty="0" smtClean="0">
                <a:latin typeface="Courier New" panose="02070309020205020404" pitchFamily="49" charset="0"/>
              </a:rPr>
              <a:t>f:=F(N)</a:t>
            </a:r>
            <a:r>
              <a:rPr lang="hu-HU" altLang="hu-HU" sz="2200" dirty="0" smtClean="0">
                <a:latin typeface="Courier New" panose="02070309020205020404" pitchFamily="49" charset="0"/>
              </a:rPr>
              <a:t/>
            </a:r>
            <a:br>
              <a:rPr lang="hu-HU" altLang="hu-HU" sz="2200" dirty="0" smtClean="0">
                <a:latin typeface="Courier New" panose="02070309020205020404" pitchFamily="49" charset="0"/>
              </a:rPr>
            </a:br>
            <a:r>
              <a:rPr lang="da-DK" altLang="hu-HU" sz="2200" dirty="0" smtClean="0">
                <a:latin typeface="Courier New" panose="02070309020205020404" pitchFamily="49" charset="0"/>
              </a:rPr>
              <a:t>Függvény vége.</a:t>
            </a:r>
          </a:p>
        </p:txBody>
      </p:sp>
      <p:sp>
        <p:nvSpPr>
          <p:cNvPr id="59398" name="Rectangle 7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hu-HU" altLang="hu-HU" sz="1800"/>
          </a:p>
        </p:txBody>
      </p:sp>
      <p:sp>
        <p:nvSpPr>
          <p:cNvPr id="59399" name="Rectangle 9"/>
          <p:cNvSpPr>
            <a:spLocks noChangeArrowheads="1"/>
          </p:cNvSpPr>
          <p:nvPr/>
        </p:nvSpPr>
        <p:spPr bwMode="auto">
          <a:xfrm>
            <a:off x="0" y="36528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hu-HU" altLang="hu-HU" sz="1800"/>
          </a:p>
        </p:txBody>
      </p:sp>
      <p:sp>
        <p:nvSpPr>
          <p:cNvPr id="12" name="Dátum helye 11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A5068929-53E8-4CC6-8DF6-A356EFC62B81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26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 txBox="1">
            <a:spLocks noGrp="1" noChangeArrowheads="1"/>
          </p:cNvSpPr>
          <p:nvPr/>
        </p:nvSpPr>
        <p:spPr bwMode="auto">
          <a:xfrm>
            <a:off x="7596188" y="6565900"/>
            <a:ext cx="1370012" cy="2921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>
              <a:defRPr/>
            </a:pPr>
            <a:fld id="{25A2272A-F94F-481A-B320-4ACA76AB4981}" type="slidenum">
              <a:rPr lang="hu-HU" altLang="hu-HU" sz="1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 eaLnBrk="1" hangingPunct="1">
                <a:defRPr/>
              </a:pPr>
              <a:t>27</a:t>
            </a:fld>
            <a:endParaRPr lang="hu-HU" altLang="hu-HU" sz="10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4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692275" y="85725"/>
            <a:ext cx="5832475" cy="1111250"/>
          </a:xfrm>
        </p:spPr>
        <p:txBody>
          <a:bodyPr/>
          <a:lstStyle/>
          <a:p>
            <a:r>
              <a:rPr lang="hu-HU" altLang="hu-HU" sz="4000" smtClean="0"/>
              <a:t>Korlátos memóriájú függvények</a:t>
            </a:r>
          </a:p>
        </p:txBody>
      </p:sp>
      <p:sp>
        <p:nvSpPr>
          <p:cNvPr id="6144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341438"/>
            <a:ext cx="8713788" cy="5111750"/>
          </a:xfrm>
        </p:spPr>
        <p:txBody>
          <a:bodyPr/>
          <a:lstStyle/>
          <a:p>
            <a:pPr marL="0" indent="0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b="1" dirty="0" smtClean="0"/>
              <a:t>Korlátos memóriájú függvények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sz="2800" dirty="0" smtClean="0"/>
              <a:t>Ez így természetesen nem hatékony tárolás, hiszen a rekurzív formulából látszik, hogy minden értékhez csak az őt megelőző K értékre van szükség. 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sz="2800" dirty="0" smtClean="0"/>
              <a:t>A hatékony megoldásban az alábbi ciklust kell átalakítani:</a:t>
            </a:r>
            <a:endParaRPr lang="da-DK" altLang="hu-HU" sz="2800" b="1" dirty="0" smtClean="0"/>
          </a:p>
          <a:p>
            <a:pPr marL="0" indent="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da-DK" altLang="hu-HU" sz="2200" dirty="0" smtClean="0">
                <a:latin typeface="Courier New" panose="02070309020205020404" pitchFamily="49" charset="0"/>
              </a:rPr>
              <a:t>Ciklus </a:t>
            </a:r>
            <a:r>
              <a:rPr lang="hu-HU" altLang="hu-HU" sz="2200" dirty="0" smtClean="0">
                <a:latin typeface="Courier New" panose="02070309020205020404" pitchFamily="49" charset="0"/>
              </a:rPr>
              <a:t>i</a:t>
            </a:r>
            <a:r>
              <a:rPr lang="da-DK" altLang="hu-HU" sz="2200" dirty="0" smtClean="0">
                <a:latin typeface="Courier New" panose="02070309020205020404" pitchFamily="49" charset="0"/>
              </a:rPr>
              <a:t>=K-tól N-ig</a:t>
            </a:r>
            <a:r>
              <a:rPr lang="hu-HU" altLang="hu-HU" sz="2200" dirty="0" smtClean="0">
                <a:latin typeface="Courier New" panose="02070309020205020404" pitchFamily="49" charset="0"/>
              </a:rPr>
              <a:t/>
            </a:r>
            <a:br>
              <a:rPr lang="hu-HU" altLang="hu-HU" sz="2200" dirty="0" smtClean="0">
                <a:latin typeface="Courier New" panose="02070309020205020404" pitchFamily="49" charset="0"/>
              </a:rPr>
            </a:br>
            <a:r>
              <a:rPr lang="hu-HU" altLang="hu-HU" sz="2200" dirty="0" smtClean="0">
                <a:latin typeface="Courier New" panose="02070309020205020404" pitchFamily="49" charset="0"/>
              </a:rPr>
              <a:t>  </a:t>
            </a:r>
            <a:r>
              <a:rPr lang="da-DK" altLang="hu-HU" sz="2200" dirty="0" smtClean="0">
                <a:latin typeface="Courier New" panose="02070309020205020404" pitchFamily="49" charset="0"/>
              </a:rPr>
              <a:t>F(</a:t>
            </a:r>
            <a:r>
              <a:rPr lang="hu-HU" altLang="hu-HU" sz="2200" dirty="0" smtClean="0">
                <a:latin typeface="Courier New" panose="02070309020205020404" pitchFamily="49" charset="0"/>
              </a:rPr>
              <a:t>i</a:t>
            </a:r>
            <a:r>
              <a:rPr lang="da-DK" altLang="hu-HU" sz="2200" dirty="0" smtClean="0">
                <a:latin typeface="Courier New" panose="02070309020205020404" pitchFamily="49" charset="0"/>
              </a:rPr>
              <a:t>):=g(F(</a:t>
            </a:r>
            <a:r>
              <a:rPr lang="hu-HU" altLang="hu-HU" sz="2200" dirty="0" smtClean="0">
                <a:latin typeface="Courier New" panose="02070309020205020404" pitchFamily="49" charset="0"/>
              </a:rPr>
              <a:t>i</a:t>
            </a:r>
            <a:r>
              <a:rPr lang="da-DK" altLang="hu-HU" sz="2200" dirty="0" smtClean="0">
                <a:latin typeface="Courier New" panose="02070309020205020404" pitchFamily="49" charset="0"/>
              </a:rPr>
              <a:t>-1),...,F(</a:t>
            </a:r>
            <a:r>
              <a:rPr lang="hu-HU" altLang="hu-HU" sz="2200" dirty="0" smtClean="0">
                <a:latin typeface="Courier New" panose="02070309020205020404" pitchFamily="49" charset="0"/>
              </a:rPr>
              <a:t>i</a:t>
            </a:r>
            <a:r>
              <a:rPr lang="da-DK" altLang="hu-HU" sz="2200" dirty="0" smtClean="0">
                <a:latin typeface="Courier New" panose="02070309020205020404" pitchFamily="49" charset="0"/>
              </a:rPr>
              <a:t>-K))</a:t>
            </a:r>
            <a:r>
              <a:rPr lang="hu-HU" altLang="hu-HU" sz="2200" dirty="0" smtClean="0">
                <a:latin typeface="Courier New" panose="02070309020205020404" pitchFamily="49" charset="0"/>
              </a:rPr>
              <a:t/>
            </a:r>
            <a:br>
              <a:rPr lang="hu-HU" altLang="hu-HU" sz="2200" dirty="0" smtClean="0">
                <a:latin typeface="Courier New" panose="02070309020205020404" pitchFamily="49" charset="0"/>
              </a:rPr>
            </a:br>
            <a:r>
              <a:rPr lang="da-DK" altLang="hu-HU" sz="2200" dirty="0" smtClean="0">
                <a:latin typeface="Courier New" panose="02070309020205020404" pitchFamily="49" charset="0"/>
              </a:rPr>
              <a:t>Ciklus vége</a:t>
            </a:r>
            <a:endParaRPr lang="hu-HU" altLang="hu-HU" sz="2200" dirty="0" smtClean="0">
              <a:latin typeface="Courier New" panose="02070309020205020404" pitchFamily="49" charset="0"/>
            </a:endParaRPr>
          </a:p>
          <a:p>
            <a:pPr marL="0" indent="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hu-HU" altLang="hu-HU" sz="2800" dirty="0" smtClean="0"/>
              <a:t>Lehet pl. </a:t>
            </a:r>
            <a:r>
              <a:rPr lang="hu-HU" altLang="hu-HU" sz="2200" dirty="0" smtClean="0">
                <a:latin typeface="Courier New" panose="02070309020205020404" pitchFamily="49" charset="0"/>
              </a:rPr>
              <a:t>F(i </a:t>
            </a:r>
            <a:r>
              <a:rPr lang="hu-HU" altLang="hu-HU" sz="2200" dirty="0" err="1" smtClean="0">
                <a:latin typeface="Courier New" panose="02070309020205020404" pitchFamily="49" charset="0"/>
              </a:rPr>
              <a:t>mod</a:t>
            </a:r>
            <a:r>
              <a:rPr lang="hu-HU" altLang="hu-HU" sz="2200" dirty="0" smtClean="0">
                <a:latin typeface="Courier New" panose="02070309020205020404" pitchFamily="49" charset="0"/>
              </a:rPr>
              <a:t> K):=g(F(K-1),...,F(0))</a:t>
            </a:r>
            <a:r>
              <a:rPr lang="hu-HU" altLang="hu-HU" sz="2800" dirty="0" smtClean="0"/>
              <a:t>, ha a g() függvény kiszámítása nem függ a paraméter sorrendtől.</a:t>
            </a:r>
            <a:endParaRPr lang="da-DK" altLang="hu-HU" sz="2800" dirty="0" smtClean="0"/>
          </a:p>
        </p:txBody>
      </p:sp>
      <p:sp>
        <p:nvSpPr>
          <p:cNvPr id="61446" name="Rectangle 7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hu-HU" altLang="hu-HU" sz="1800"/>
          </a:p>
        </p:txBody>
      </p:sp>
      <p:sp>
        <p:nvSpPr>
          <p:cNvPr id="61447" name="Rectangle 8"/>
          <p:cNvSpPr>
            <a:spLocks noChangeArrowheads="1"/>
          </p:cNvSpPr>
          <p:nvPr/>
        </p:nvSpPr>
        <p:spPr bwMode="auto">
          <a:xfrm>
            <a:off x="0" y="36528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hu-HU" altLang="hu-HU" sz="1800"/>
          </a:p>
        </p:txBody>
      </p:sp>
      <p:sp>
        <p:nvSpPr>
          <p:cNvPr id="12" name="Dátum helye 11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ADA49646-48F1-4DB3-BB9C-1B6EE6244288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27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 txBox="1">
            <a:spLocks noGrp="1" noChangeArrowheads="1"/>
          </p:cNvSpPr>
          <p:nvPr/>
        </p:nvSpPr>
        <p:spPr bwMode="auto">
          <a:xfrm>
            <a:off x="7596188" y="6565900"/>
            <a:ext cx="1370012" cy="2921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>
              <a:defRPr/>
            </a:pPr>
            <a:fld id="{DDB07F9E-AFC9-4C6B-B1B9-BE8F1BDDDF0A}" type="slidenum">
              <a:rPr lang="hu-HU" altLang="hu-HU" sz="1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 eaLnBrk="1" hangingPunct="1">
                <a:defRPr/>
              </a:pPr>
              <a:t>28</a:t>
            </a:fld>
            <a:endParaRPr lang="hu-HU" altLang="hu-HU" sz="10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349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908175" y="85725"/>
            <a:ext cx="5616575" cy="1111250"/>
          </a:xfrm>
        </p:spPr>
        <p:txBody>
          <a:bodyPr/>
          <a:lstStyle/>
          <a:p>
            <a:r>
              <a:rPr lang="hu-HU" altLang="hu-HU" sz="4000" smtClean="0"/>
              <a:t>Korlátos memóriájú függvények</a:t>
            </a:r>
          </a:p>
        </p:txBody>
      </p:sp>
      <p:sp>
        <p:nvSpPr>
          <p:cNvPr id="6349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1341438"/>
            <a:ext cx="8640763" cy="5111750"/>
          </a:xfrm>
        </p:spPr>
        <p:txBody>
          <a:bodyPr/>
          <a:lstStyle/>
          <a:p>
            <a:pPr marL="0" indent="0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b="1" dirty="0" smtClean="0"/>
              <a:t>Példa: Fibonacci-számok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endParaRPr lang="hu-HU" altLang="hu-HU" sz="2800" b="1" dirty="0" smtClean="0"/>
          </a:p>
          <a:p>
            <a:pPr marL="0" indent="0"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endParaRPr lang="hu-HU" altLang="hu-HU" sz="2800" b="1" dirty="0" smtClean="0"/>
          </a:p>
          <a:p>
            <a:pPr marL="0" indent="0"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sz="2200" dirty="0" err="1" smtClean="0">
                <a:latin typeface="Courier New" panose="02070309020205020404" pitchFamily="49" charset="0"/>
              </a:rPr>
              <a:t>Fib</a:t>
            </a:r>
            <a:r>
              <a:rPr lang="hu-HU" altLang="hu-HU" sz="2200" dirty="0" smtClean="0">
                <a:latin typeface="Courier New" panose="02070309020205020404" pitchFamily="49" charset="0"/>
              </a:rPr>
              <a:t>(n):</a:t>
            </a:r>
            <a:br>
              <a:rPr lang="hu-HU" altLang="hu-HU" sz="2200" dirty="0" smtClean="0">
                <a:latin typeface="Courier New" panose="02070309020205020404" pitchFamily="49" charset="0"/>
              </a:rPr>
            </a:br>
            <a:r>
              <a:rPr lang="hu-HU" altLang="hu-HU" sz="2200" dirty="0" smtClean="0">
                <a:latin typeface="Courier New" panose="02070309020205020404" pitchFamily="49" charset="0"/>
              </a:rPr>
              <a:t>  Ha n=0 akkor </a:t>
            </a:r>
            <a:r>
              <a:rPr lang="hu-HU" altLang="hu-HU" sz="2200" dirty="0" err="1" smtClean="0">
                <a:latin typeface="Courier New" panose="02070309020205020404" pitchFamily="49" charset="0"/>
              </a:rPr>
              <a:t>Fib</a:t>
            </a:r>
            <a:r>
              <a:rPr lang="hu-HU" altLang="hu-HU" sz="2200" dirty="0" smtClean="0">
                <a:latin typeface="Courier New" panose="02070309020205020404" pitchFamily="49" charset="0"/>
              </a:rPr>
              <a:t>:=0</a:t>
            </a:r>
            <a:br>
              <a:rPr lang="hu-HU" altLang="hu-HU" sz="2200" dirty="0" smtClean="0">
                <a:latin typeface="Courier New" panose="02070309020205020404" pitchFamily="49" charset="0"/>
              </a:rPr>
            </a:br>
            <a:r>
              <a:rPr lang="hu-HU" altLang="hu-HU" sz="2200" dirty="0" smtClean="0">
                <a:latin typeface="Courier New" panose="02070309020205020404" pitchFamily="49" charset="0"/>
              </a:rPr>
              <a:t>  különben ha n=1 akkor </a:t>
            </a:r>
            <a:r>
              <a:rPr lang="hu-HU" altLang="hu-HU" sz="2200" dirty="0" err="1" smtClean="0">
                <a:latin typeface="Courier New" panose="02070309020205020404" pitchFamily="49" charset="0"/>
              </a:rPr>
              <a:t>Fib</a:t>
            </a:r>
            <a:r>
              <a:rPr lang="hu-HU" altLang="hu-HU" sz="2200" dirty="0" smtClean="0">
                <a:latin typeface="Courier New" panose="02070309020205020404" pitchFamily="49" charset="0"/>
              </a:rPr>
              <a:t>:=1 </a:t>
            </a:r>
            <a:br>
              <a:rPr lang="hu-HU" altLang="hu-HU" sz="2200" dirty="0" smtClean="0">
                <a:latin typeface="Courier New" panose="02070309020205020404" pitchFamily="49" charset="0"/>
              </a:rPr>
            </a:br>
            <a:r>
              <a:rPr lang="hu-HU" altLang="hu-HU" sz="2200" dirty="0" smtClean="0">
                <a:latin typeface="Courier New" panose="02070309020205020404" pitchFamily="49" charset="0"/>
              </a:rPr>
              <a:t>  különben </a:t>
            </a:r>
            <a:r>
              <a:rPr lang="hu-HU" altLang="hu-HU" sz="2200" dirty="0" err="1" smtClean="0">
                <a:latin typeface="Courier New" panose="02070309020205020404" pitchFamily="49" charset="0"/>
              </a:rPr>
              <a:t>Fib</a:t>
            </a:r>
            <a:r>
              <a:rPr lang="hu-HU" altLang="hu-HU" sz="2200" dirty="0" smtClean="0">
                <a:latin typeface="Courier New" panose="02070309020205020404" pitchFamily="49" charset="0"/>
              </a:rPr>
              <a:t>:=</a:t>
            </a:r>
            <a:r>
              <a:rPr lang="hu-HU" altLang="hu-HU" sz="2200" dirty="0" err="1" smtClean="0">
                <a:latin typeface="Courier New" panose="02070309020205020404" pitchFamily="49" charset="0"/>
              </a:rPr>
              <a:t>Fib</a:t>
            </a:r>
            <a:r>
              <a:rPr lang="hu-HU" altLang="hu-HU" sz="2200" dirty="0" smtClean="0">
                <a:latin typeface="Courier New" panose="02070309020205020404" pitchFamily="49" charset="0"/>
              </a:rPr>
              <a:t>(n-1)+</a:t>
            </a:r>
            <a:r>
              <a:rPr lang="hu-HU" altLang="hu-HU" sz="2200" dirty="0" err="1" smtClean="0">
                <a:latin typeface="Courier New" panose="02070309020205020404" pitchFamily="49" charset="0"/>
              </a:rPr>
              <a:t>Fib</a:t>
            </a:r>
            <a:r>
              <a:rPr lang="hu-HU" altLang="hu-HU" sz="2200" dirty="0" smtClean="0">
                <a:latin typeface="Courier New" panose="02070309020205020404" pitchFamily="49" charset="0"/>
              </a:rPr>
              <a:t>(n-2)</a:t>
            </a:r>
            <a:br>
              <a:rPr lang="hu-HU" altLang="hu-HU" sz="2200" dirty="0" smtClean="0">
                <a:latin typeface="Courier New" panose="02070309020205020404" pitchFamily="49" charset="0"/>
              </a:rPr>
            </a:br>
            <a:r>
              <a:rPr lang="hu-HU" altLang="hu-HU" sz="2200" dirty="0" smtClean="0">
                <a:latin typeface="Courier New" panose="02070309020205020404" pitchFamily="49" charset="0"/>
              </a:rPr>
              <a:t>Eljárás vége.</a:t>
            </a:r>
            <a:endParaRPr lang="hu-HU" altLang="hu-HU" sz="2200" b="1" dirty="0" smtClean="0">
              <a:latin typeface="Courier New" panose="02070309020205020404" pitchFamily="49" charset="0"/>
            </a:endParaRPr>
          </a:p>
          <a:p>
            <a:pPr marL="0" indent="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hu-HU" altLang="hu-HU" sz="2200" dirty="0" err="1" smtClean="0">
                <a:latin typeface="Courier New" panose="02070309020205020404" pitchFamily="49" charset="0"/>
              </a:rPr>
              <a:t>Fib</a:t>
            </a:r>
            <a:r>
              <a:rPr lang="hu-HU" altLang="hu-HU" sz="2200" dirty="0" smtClean="0">
                <a:latin typeface="Courier New" panose="02070309020205020404" pitchFamily="49" charset="0"/>
              </a:rPr>
              <a:t>(n):</a:t>
            </a:r>
            <a:br>
              <a:rPr lang="hu-HU" altLang="hu-HU" sz="2200" dirty="0" smtClean="0">
                <a:latin typeface="Courier New" panose="02070309020205020404" pitchFamily="49" charset="0"/>
              </a:rPr>
            </a:br>
            <a:r>
              <a:rPr lang="hu-HU" altLang="hu-HU" sz="2200" dirty="0" smtClean="0">
                <a:latin typeface="Courier New" panose="02070309020205020404" pitchFamily="49" charset="0"/>
              </a:rPr>
              <a:t>  F(0):=0; F(1):=1</a:t>
            </a:r>
            <a:endParaRPr lang="da-DK" altLang="hu-HU" sz="2200" dirty="0" smtClean="0">
              <a:latin typeface="Courier New" panose="02070309020205020404" pitchFamily="49" charset="0"/>
            </a:endParaRPr>
          </a:p>
          <a:p>
            <a:pPr marL="0" indent="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hu-HU" altLang="hu-HU" sz="2200" dirty="0" smtClean="0">
                <a:latin typeface="Courier New" panose="02070309020205020404" pitchFamily="49" charset="0"/>
              </a:rPr>
              <a:t>  </a:t>
            </a:r>
            <a:r>
              <a:rPr lang="da-DK" altLang="hu-HU" sz="2200" dirty="0" smtClean="0">
                <a:latin typeface="Courier New" panose="02070309020205020404" pitchFamily="49" charset="0"/>
              </a:rPr>
              <a:t>Ciklus </a:t>
            </a:r>
            <a:r>
              <a:rPr lang="hu-HU" altLang="hu-HU" sz="2200" dirty="0" smtClean="0">
                <a:latin typeface="Courier New" panose="02070309020205020404" pitchFamily="49" charset="0"/>
              </a:rPr>
              <a:t>i</a:t>
            </a:r>
            <a:r>
              <a:rPr lang="da-DK" altLang="hu-HU" sz="2200" dirty="0" smtClean="0">
                <a:latin typeface="Courier New" panose="02070309020205020404" pitchFamily="49" charset="0"/>
              </a:rPr>
              <a:t>=</a:t>
            </a:r>
            <a:r>
              <a:rPr lang="hu-HU" altLang="hu-HU" sz="2200" dirty="0" smtClean="0">
                <a:latin typeface="Courier New" panose="02070309020205020404" pitchFamily="49" charset="0"/>
              </a:rPr>
              <a:t>2</a:t>
            </a:r>
            <a:r>
              <a:rPr lang="da-DK" altLang="hu-HU" sz="2200" dirty="0" smtClean="0">
                <a:latin typeface="Courier New" panose="02070309020205020404" pitchFamily="49" charset="0"/>
              </a:rPr>
              <a:t>-t</a:t>
            </a:r>
            <a:r>
              <a:rPr lang="hu-HU" altLang="hu-HU" sz="2200" dirty="0" smtClean="0">
                <a:latin typeface="Courier New" panose="02070309020205020404" pitchFamily="49" charset="0"/>
              </a:rPr>
              <a:t>ő</a:t>
            </a:r>
            <a:r>
              <a:rPr lang="da-DK" altLang="hu-HU" sz="2200" dirty="0" smtClean="0">
                <a:latin typeface="Courier New" panose="02070309020205020404" pitchFamily="49" charset="0"/>
              </a:rPr>
              <a:t>l </a:t>
            </a:r>
            <a:r>
              <a:rPr lang="hu-HU" altLang="hu-HU" sz="2200" dirty="0" smtClean="0">
                <a:latin typeface="Courier New" panose="02070309020205020404" pitchFamily="49" charset="0"/>
              </a:rPr>
              <a:t>n</a:t>
            </a:r>
            <a:r>
              <a:rPr lang="da-DK" altLang="hu-HU" sz="2200" dirty="0" smtClean="0">
                <a:latin typeface="Courier New" panose="02070309020205020404" pitchFamily="49" charset="0"/>
              </a:rPr>
              <a:t>-ig</a:t>
            </a:r>
            <a:r>
              <a:rPr lang="hu-HU" altLang="hu-HU" sz="2200" dirty="0" smtClean="0">
                <a:latin typeface="Courier New" panose="02070309020205020404" pitchFamily="49" charset="0"/>
              </a:rPr>
              <a:t/>
            </a:r>
            <a:br>
              <a:rPr lang="hu-HU" altLang="hu-HU" sz="2200" dirty="0" smtClean="0">
                <a:latin typeface="Courier New" panose="02070309020205020404" pitchFamily="49" charset="0"/>
              </a:rPr>
            </a:br>
            <a:r>
              <a:rPr lang="hu-HU" altLang="hu-HU" sz="2200" dirty="0" smtClean="0">
                <a:latin typeface="Courier New" panose="02070309020205020404" pitchFamily="49" charset="0"/>
              </a:rPr>
              <a:t>    </a:t>
            </a:r>
            <a:r>
              <a:rPr lang="da-DK" altLang="hu-HU" sz="2200" dirty="0" smtClean="0">
                <a:latin typeface="Courier New" panose="02070309020205020404" pitchFamily="49" charset="0"/>
              </a:rPr>
              <a:t>F(</a:t>
            </a:r>
            <a:r>
              <a:rPr lang="hu-HU" altLang="hu-HU" sz="2200" dirty="0" smtClean="0">
                <a:latin typeface="Courier New" panose="02070309020205020404" pitchFamily="49" charset="0"/>
              </a:rPr>
              <a:t>i</a:t>
            </a:r>
            <a:r>
              <a:rPr lang="da-DK" altLang="hu-HU" sz="2200" dirty="0" smtClean="0">
                <a:latin typeface="Courier New" panose="02070309020205020404" pitchFamily="49" charset="0"/>
              </a:rPr>
              <a:t>):=F(</a:t>
            </a:r>
            <a:r>
              <a:rPr lang="hu-HU" altLang="hu-HU" sz="2200" dirty="0" smtClean="0">
                <a:latin typeface="Courier New" panose="02070309020205020404" pitchFamily="49" charset="0"/>
              </a:rPr>
              <a:t>i</a:t>
            </a:r>
            <a:r>
              <a:rPr lang="da-DK" altLang="hu-HU" sz="2200" dirty="0" smtClean="0">
                <a:latin typeface="Courier New" panose="02070309020205020404" pitchFamily="49" charset="0"/>
              </a:rPr>
              <a:t>-1)</a:t>
            </a:r>
            <a:r>
              <a:rPr lang="hu-HU" altLang="hu-HU" sz="2200" dirty="0" smtClean="0">
                <a:latin typeface="Courier New" panose="02070309020205020404" pitchFamily="49" charset="0"/>
              </a:rPr>
              <a:t>+</a:t>
            </a:r>
            <a:r>
              <a:rPr lang="da-DK" altLang="hu-HU" sz="2200" dirty="0" smtClean="0">
                <a:latin typeface="Courier New" panose="02070309020205020404" pitchFamily="49" charset="0"/>
              </a:rPr>
              <a:t>F(</a:t>
            </a:r>
            <a:r>
              <a:rPr lang="hu-HU" altLang="hu-HU" sz="2200" dirty="0" smtClean="0">
                <a:latin typeface="Courier New" panose="02070309020205020404" pitchFamily="49" charset="0"/>
              </a:rPr>
              <a:t>i</a:t>
            </a:r>
            <a:r>
              <a:rPr lang="da-DK" altLang="hu-HU" sz="2200" dirty="0" smtClean="0">
                <a:latin typeface="Courier New" panose="02070309020205020404" pitchFamily="49" charset="0"/>
              </a:rPr>
              <a:t>-</a:t>
            </a:r>
            <a:r>
              <a:rPr lang="hu-HU" altLang="hu-HU" sz="2200" dirty="0" smtClean="0">
                <a:latin typeface="Courier New" panose="02070309020205020404" pitchFamily="49" charset="0"/>
              </a:rPr>
              <a:t>2</a:t>
            </a:r>
            <a:r>
              <a:rPr lang="da-DK" altLang="hu-HU" sz="2200" dirty="0" smtClean="0">
                <a:latin typeface="Courier New" panose="02070309020205020404" pitchFamily="49" charset="0"/>
              </a:rPr>
              <a:t>)</a:t>
            </a:r>
            <a:r>
              <a:rPr lang="hu-HU" altLang="hu-HU" sz="2200" dirty="0" smtClean="0">
                <a:latin typeface="Courier New" panose="02070309020205020404" pitchFamily="49" charset="0"/>
              </a:rPr>
              <a:t/>
            </a:r>
            <a:br>
              <a:rPr lang="hu-HU" altLang="hu-HU" sz="2200" dirty="0" smtClean="0">
                <a:latin typeface="Courier New" panose="02070309020205020404" pitchFamily="49" charset="0"/>
              </a:rPr>
            </a:br>
            <a:r>
              <a:rPr lang="hu-HU" altLang="hu-HU" sz="2200" dirty="0" smtClean="0">
                <a:latin typeface="Courier New" panose="02070309020205020404" pitchFamily="49" charset="0"/>
              </a:rPr>
              <a:t>  </a:t>
            </a:r>
            <a:r>
              <a:rPr lang="da-DK" altLang="hu-HU" sz="2200" dirty="0" smtClean="0">
                <a:latin typeface="Courier New" panose="02070309020205020404" pitchFamily="49" charset="0"/>
              </a:rPr>
              <a:t>Ciklus vége</a:t>
            </a:r>
            <a:r>
              <a:rPr lang="hu-HU" altLang="hu-HU" sz="2200" dirty="0" smtClean="0">
                <a:latin typeface="Courier New" panose="02070309020205020404" pitchFamily="49" charset="0"/>
              </a:rPr>
              <a:t/>
            </a:r>
            <a:br>
              <a:rPr lang="hu-HU" altLang="hu-HU" sz="2200" dirty="0" smtClean="0">
                <a:latin typeface="Courier New" panose="02070309020205020404" pitchFamily="49" charset="0"/>
              </a:rPr>
            </a:br>
            <a:r>
              <a:rPr lang="hu-HU" altLang="hu-HU" sz="2200" dirty="0" smtClean="0">
                <a:latin typeface="Courier New" panose="02070309020205020404" pitchFamily="49" charset="0"/>
              </a:rPr>
              <a:t>  </a:t>
            </a:r>
            <a:r>
              <a:rPr lang="hu-HU" altLang="hu-HU" sz="2200" dirty="0" err="1" smtClean="0">
                <a:latin typeface="Courier New" panose="02070309020205020404" pitchFamily="49" charset="0"/>
              </a:rPr>
              <a:t>Fib</a:t>
            </a:r>
            <a:r>
              <a:rPr lang="hu-HU" altLang="hu-HU" sz="2200" dirty="0" smtClean="0">
                <a:latin typeface="Courier New" panose="02070309020205020404" pitchFamily="49" charset="0"/>
              </a:rPr>
              <a:t>:=F(n)</a:t>
            </a:r>
            <a:br>
              <a:rPr lang="hu-HU" altLang="hu-HU" sz="2200" dirty="0" smtClean="0">
                <a:latin typeface="Courier New" panose="02070309020205020404" pitchFamily="49" charset="0"/>
              </a:rPr>
            </a:br>
            <a:r>
              <a:rPr lang="hu-HU" altLang="hu-HU" sz="2200" dirty="0" smtClean="0">
                <a:latin typeface="Courier New" panose="02070309020205020404" pitchFamily="49" charset="0"/>
              </a:rPr>
              <a:t>Függvény vége.</a:t>
            </a:r>
          </a:p>
        </p:txBody>
      </p:sp>
      <p:sp>
        <p:nvSpPr>
          <p:cNvPr id="63494" name="Rectangle 7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hu-HU" altLang="hu-HU" sz="1800"/>
          </a:p>
        </p:txBody>
      </p:sp>
      <p:sp>
        <p:nvSpPr>
          <p:cNvPr id="63495" name="Rectangle 8"/>
          <p:cNvSpPr>
            <a:spLocks noChangeArrowheads="1"/>
          </p:cNvSpPr>
          <p:nvPr/>
        </p:nvSpPr>
        <p:spPr bwMode="auto">
          <a:xfrm>
            <a:off x="0" y="36528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hu-HU" altLang="hu-HU" sz="1800"/>
          </a:p>
        </p:txBody>
      </p:sp>
      <p:graphicFrame>
        <p:nvGraphicFramePr>
          <p:cNvPr id="63496" name="Object 9"/>
          <p:cNvGraphicFramePr>
            <a:graphicFrameLocks noChangeAspect="1"/>
          </p:cNvGraphicFramePr>
          <p:nvPr/>
        </p:nvGraphicFramePr>
        <p:xfrm>
          <a:off x="2484438" y="1916113"/>
          <a:ext cx="4152900" cy="830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6" r:id="rId4" imgW="2667000" imgH="533400" progId="">
                  <p:embed/>
                </p:oleObj>
              </mc:Choice>
              <mc:Fallback>
                <p:oleObj r:id="rId4" imgW="2667000" imgH="533400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1916113"/>
                        <a:ext cx="4152900" cy="830262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Dátum helye 11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FFA5974F-6BA8-44C8-B812-C50F34D985D0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28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 txBox="1">
            <a:spLocks noGrp="1" noChangeArrowheads="1"/>
          </p:cNvSpPr>
          <p:nvPr/>
        </p:nvSpPr>
        <p:spPr bwMode="auto">
          <a:xfrm>
            <a:off x="7596188" y="6565900"/>
            <a:ext cx="1370012" cy="2921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>
              <a:defRPr/>
            </a:pPr>
            <a:fld id="{6E7277CA-32DC-48A6-880B-8810734458C6}" type="slidenum">
              <a:rPr lang="hu-HU" altLang="hu-HU" sz="1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 eaLnBrk="1" hangingPunct="1">
                <a:defRPr/>
              </a:pPr>
              <a:t>29</a:t>
            </a:fld>
            <a:endParaRPr lang="hu-HU" altLang="hu-HU" sz="10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554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35150" y="85725"/>
            <a:ext cx="5689600" cy="1111250"/>
          </a:xfrm>
        </p:spPr>
        <p:txBody>
          <a:bodyPr/>
          <a:lstStyle/>
          <a:p>
            <a:r>
              <a:rPr lang="hu-HU" altLang="hu-HU" sz="4000" smtClean="0"/>
              <a:t>Korlátos memóriájú függvények</a:t>
            </a:r>
          </a:p>
        </p:txBody>
      </p:sp>
      <p:sp>
        <p:nvSpPr>
          <p:cNvPr id="6554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341438"/>
            <a:ext cx="8713788" cy="5111750"/>
          </a:xfrm>
        </p:spPr>
        <p:txBody>
          <a:bodyPr/>
          <a:lstStyle/>
          <a:p>
            <a:pPr marL="0" indent="0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b="1" smtClean="0"/>
              <a:t>Példa: Fibonacci-számok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endParaRPr lang="hu-HU" altLang="hu-HU" sz="2800" b="1" smtClean="0"/>
          </a:p>
          <a:p>
            <a:pPr marL="0" indent="0"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endParaRPr lang="hu-HU" altLang="hu-HU" sz="2800" b="1" smtClean="0"/>
          </a:p>
          <a:p>
            <a:pPr marL="0" indent="0"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sz="2800" smtClean="0"/>
              <a:t>Helytakarékos megoldás:</a:t>
            </a:r>
            <a:endParaRPr lang="hu-HU" altLang="hu-HU" sz="2800" b="1" smtClean="0"/>
          </a:p>
          <a:p>
            <a:pPr marL="0" indent="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hu-HU" altLang="hu-HU" sz="2200" smtClean="0">
                <a:latin typeface="Courier New" panose="02070309020205020404" pitchFamily="49" charset="0"/>
              </a:rPr>
              <a:t>Fib(n):</a:t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F(0):=0; F(1):=1</a:t>
            </a:r>
            <a:endParaRPr lang="da-DK" altLang="hu-HU" sz="2200" smtClean="0">
              <a:latin typeface="Courier New" panose="02070309020205020404" pitchFamily="49" charset="0"/>
            </a:endParaRPr>
          </a:p>
          <a:p>
            <a:pPr marL="0" indent="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hu-HU" altLang="hu-HU" sz="2200" smtClean="0">
                <a:latin typeface="Courier New" panose="02070309020205020404" pitchFamily="49" charset="0"/>
              </a:rPr>
              <a:t>  </a:t>
            </a:r>
            <a:r>
              <a:rPr lang="da-DK" altLang="hu-HU" sz="2200" smtClean="0">
                <a:latin typeface="Courier New" panose="02070309020205020404" pitchFamily="49" charset="0"/>
              </a:rPr>
              <a:t>Ciklus </a:t>
            </a:r>
            <a:r>
              <a:rPr lang="hu-HU" altLang="hu-HU" sz="2200" smtClean="0">
                <a:latin typeface="Courier New" panose="02070309020205020404" pitchFamily="49" charset="0"/>
              </a:rPr>
              <a:t>i</a:t>
            </a:r>
            <a:r>
              <a:rPr lang="da-DK" altLang="hu-HU" sz="2200" smtClean="0">
                <a:latin typeface="Courier New" panose="02070309020205020404" pitchFamily="49" charset="0"/>
              </a:rPr>
              <a:t>=</a:t>
            </a:r>
            <a:r>
              <a:rPr lang="hu-HU" altLang="hu-HU" sz="2200" smtClean="0">
                <a:latin typeface="Courier New" panose="02070309020205020404" pitchFamily="49" charset="0"/>
              </a:rPr>
              <a:t>2</a:t>
            </a:r>
            <a:r>
              <a:rPr lang="da-DK" altLang="hu-HU" sz="2200" smtClean="0">
                <a:latin typeface="Courier New" panose="02070309020205020404" pitchFamily="49" charset="0"/>
              </a:rPr>
              <a:t>-t</a:t>
            </a:r>
            <a:r>
              <a:rPr lang="hu-HU" altLang="hu-HU" sz="2200" smtClean="0">
                <a:latin typeface="Courier New" panose="02070309020205020404" pitchFamily="49" charset="0"/>
              </a:rPr>
              <a:t>ő</a:t>
            </a:r>
            <a:r>
              <a:rPr lang="da-DK" altLang="hu-HU" sz="2200" smtClean="0">
                <a:latin typeface="Courier New" panose="02070309020205020404" pitchFamily="49" charset="0"/>
              </a:rPr>
              <a:t>l </a:t>
            </a:r>
            <a:r>
              <a:rPr lang="hu-HU" altLang="hu-HU" sz="2200" smtClean="0">
                <a:latin typeface="Courier New" panose="02070309020205020404" pitchFamily="49" charset="0"/>
              </a:rPr>
              <a:t>n</a:t>
            </a:r>
            <a:r>
              <a:rPr lang="da-DK" altLang="hu-HU" sz="2200" smtClean="0">
                <a:latin typeface="Courier New" panose="02070309020205020404" pitchFamily="49" charset="0"/>
              </a:rPr>
              <a:t>-ig</a:t>
            </a:r>
            <a:r>
              <a:rPr lang="hu-HU" altLang="hu-HU" sz="2200" smtClean="0">
                <a:latin typeface="Courier New" panose="02070309020205020404" pitchFamily="49" charset="0"/>
              </a:rPr>
              <a:t/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  </a:t>
            </a:r>
            <a:r>
              <a:rPr lang="da-DK" altLang="hu-HU" sz="2200" smtClean="0">
                <a:latin typeface="Courier New" panose="02070309020205020404" pitchFamily="49" charset="0"/>
              </a:rPr>
              <a:t>F(</a:t>
            </a:r>
            <a:r>
              <a:rPr lang="hu-HU" altLang="hu-HU" sz="2200" smtClean="0">
                <a:latin typeface="Courier New" panose="02070309020205020404" pitchFamily="49" charset="0"/>
              </a:rPr>
              <a:t>i mod 2</a:t>
            </a:r>
            <a:r>
              <a:rPr lang="da-DK" altLang="hu-HU" sz="2200" smtClean="0">
                <a:latin typeface="Courier New" panose="02070309020205020404" pitchFamily="49" charset="0"/>
              </a:rPr>
              <a:t>):=F(</a:t>
            </a:r>
            <a:r>
              <a:rPr lang="hu-HU" altLang="hu-HU" sz="2200" smtClean="0">
                <a:latin typeface="Courier New" panose="02070309020205020404" pitchFamily="49" charset="0"/>
              </a:rPr>
              <a:t>0</a:t>
            </a:r>
            <a:r>
              <a:rPr lang="da-DK" altLang="hu-HU" sz="2200" smtClean="0">
                <a:latin typeface="Courier New" panose="02070309020205020404" pitchFamily="49" charset="0"/>
              </a:rPr>
              <a:t>)</a:t>
            </a:r>
            <a:r>
              <a:rPr lang="hu-HU" altLang="hu-HU" sz="2200" smtClean="0">
                <a:latin typeface="Courier New" panose="02070309020205020404" pitchFamily="49" charset="0"/>
              </a:rPr>
              <a:t>+</a:t>
            </a:r>
            <a:r>
              <a:rPr lang="da-DK" altLang="hu-HU" sz="2200" smtClean="0">
                <a:latin typeface="Courier New" panose="02070309020205020404" pitchFamily="49" charset="0"/>
              </a:rPr>
              <a:t>F(</a:t>
            </a:r>
            <a:r>
              <a:rPr lang="hu-HU" altLang="hu-HU" sz="2200" smtClean="0">
                <a:latin typeface="Courier New" panose="02070309020205020404" pitchFamily="49" charset="0"/>
              </a:rPr>
              <a:t>1</a:t>
            </a:r>
            <a:r>
              <a:rPr lang="da-DK" altLang="hu-HU" sz="2200" smtClean="0">
                <a:latin typeface="Courier New" panose="02070309020205020404" pitchFamily="49" charset="0"/>
              </a:rPr>
              <a:t>)</a:t>
            </a:r>
            <a:r>
              <a:rPr lang="hu-HU" altLang="hu-HU" sz="2200" smtClean="0">
                <a:latin typeface="Courier New" panose="02070309020205020404" pitchFamily="49" charset="0"/>
              </a:rPr>
              <a:t/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</a:t>
            </a:r>
            <a:r>
              <a:rPr lang="da-DK" altLang="hu-HU" sz="2200" smtClean="0">
                <a:latin typeface="Courier New" panose="02070309020205020404" pitchFamily="49" charset="0"/>
              </a:rPr>
              <a:t>Ciklus vége</a:t>
            </a:r>
            <a:r>
              <a:rPr lang="hu-HU" altLang="hu-HU" sz="2200" smtClean="0">
                <a:latin typeface="Courier New" panose="02070309020205020404" pitchFamily="49" charset="0"/>
              </a:rPr>
              <a:t/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Fib:=F(n mod 2)</a:t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Függvény vége.</a:t>
            </a:r>
          </a:p>
        </p:txBody>
      </p:sp>
      <p:sp>
        <p:nvSpPr>
          <p:cNvPr id="65542" name="Rectangle 7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hu-HU" altLang="hu-HU" sz="1800"/>
          </a:p>
        </p:txBody>
      </p:sp>
      <p:sp>
        <p:nvSpPr>
          <p:cNvPr id="65543" name="Rectangle 8"/>
          <p:cNvSpPr>
            <a:spLocks noChangeArrowheads="1"/>
          </p:cNvSpPr>
          <p:nvPr/>
        </p:nvSpPr>
        <p:spPr bwMode="auto">
          <a:xfrm>
            <a:off x="0" y="36528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hu-HU" altLang="hu-HU" sz="1800"/>
          </a:p>
        </p:txBody>
      </p:sp>
      <p:graphicFrame>
        <p:nvGraphicFramePr>
          <p:cNvPr id="65544" name="Object 9"/>
          <p:cNvGraphicFramePr>
            <a:graphicFrameLocks noChangeAspect="1"/>
          </p:cNvGraphicFramePr>
          <p:nvPr/>
        </p:nvGraphicFramePr>
        <p:xfrm>
          <a:off x="3492500" y="1916113"/>
          <a:ext cx="4152900" cy="830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54" r:id="rId4" imgW="2667000" imgH="533400" progId="">
                  <p:embed/>
                </p:oleObj>
              </mc:Choice>
              <mc:Fallback>
                <p:oleObj r:id="rId4" imgW="2667000" imgH="533400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1916113"/>
                        <a:ext cx="4152900" cy="830262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Dátum helye 11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5E0E08C1-1EBF-41D0-8243-7C40DC541B56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29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 txBox="1">
            <a:spLocks noGrp="1" noChangeArrowheads="1"/>
          </p:cNvSpPr>
          <p:nvPr/>
        </p:nvSpPr>
        <p:spPr bwMode="auto">
          <a:xfrm>
            <a:off x="7596188" y="6565900"/>
            <a:ext cx="1370012" cy="2921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>
              <a:defRPr/>
            </a:pPr>
            <a:fld id="{08E0741A-B8DD-4EDD-9CFD-04AA6597FF59}" type="slidenum">
              <a:rPr lang="hu-HU" altLang="hu-HU" sz="1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 eaLnBrk="1" hangingPunct="1">
                <a:defRPr/>
              </a:pPr>
              <a:t>3</a:t>
            </a:fld>
            <a:endParaRPr lang="hu-HU" altLang="hu-HU" sz="10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altLang="hu-HU" sz="4000" smtClean="0"/>
              <a:t>Rekurzió</a:t>
            </a:r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7504" y="1341438"/>
            <a:ext cx="8857109" cy="5040312"/>
          </a:xfrm>
        </p:spPr>
        <p:txBody>
          <a:bodyPr/>
          <a:lstStyle/>
          <a:p>
            <a:pPr marL="0" indent="0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b="1" dirty="0" smtClean="0"/>
              <a:t>K</a:t>
            </a:r>
            <a:r>
              <a:rPr lang="da-DK" altLang="hu-HU" b="1" dirty="0" smtClean="0"/>
              <a:t>lasszikus példák</a:t>
            </a:r>
            <a:endParaRPr lang="hu-HU" altLang="hu-HU" b="1" dirty="0" smtClean="0"/>
          </a:p>
          <a:p>
            <a:pPr marL="285750" lvl="1">
              <a:spcBef>
                <a:spcPct val="10000"/>
              </a:spcBef>
              <a:spcAft>
                <a:spcPts val="300"/>
              </a:spcAft>
            </a:pPr>
            <a:r>
              <a:rPr lang="da-DK" altLang="hu-HU" dirty="0"/>
              <a:t>Binomiális</a:t>
            </a:r>
            <a:r>
              <a:rPr lang="da-DK" altLang="hu-HU" dirty="0" smtClean="0"/>
              <a:t> számok:</a:t>
            </a:r>
          </a:p>
          <a:p>
            <a:pPr marL="742950" lvl="1">
              <a:spcBef>
                <a:spcPct val="10000"/>
              </a:spcBef>
              <a:spcAft>
                <a:spcPts val="300"/>
              </a:spcAft>
            </a:pPr>
            <a:endParaRPr lang="hu-HU" altLang="hu-HU" dirty="0" smtClean="0"/>
          </a:p>
          <a:p>
            <a:pPr marL="742950" lvl="1">
              <a:spcBef>
                <a:spcPct val="10000"/>
              </a:spcBef>
              <a:spcAft>
                <a:spcPts val="300"/>
              </a:spcAft>
            </a:pPr>
            <a:endParaRPr lang="hu-HU" altLang="hu-HU" dirty="0" smtClean="0"/>
          </a:p>
          <a:p>
            <a:pPr marL="742950" lvl="1">
              <a:spcBef>
                <a:spcPct val="10000"/>
              </a:spcBef>
              <a:spcAft>
                <a:spcPts val="300"/>
              </a:spcAft>
            </a:pPr>
            <a:endParaRPr lang="hu-HU" altLang="hu-HU" dirty="0" smtClean="0"/>
          </a:p>
          <a:p>
            <a:pPr marL="285750" lvl="1">
              <a:spcBef>
                <a:spcPct val="10000"/>
              </a:spcBef>
              <a:spcAft>
                <a:spcPts val="300"/>
              </a:spcAft>
            </a:pPr>
            <a:r>
              <a:rPr lang="hu-HU" altLang="hu-HU" dirty="0" smtClean="0"/>
              <a:t>McCarthy-féle 91-es függvény</a:t>
            </a:r>
            <a:r>
              <a:rPr lang="da-DK" altLang="hu-HU" dirty="0" smtClean="0"/>
              <a:t>:</a:t>
            </a:r>
          </a:p>
          <a:p>
            <a:pPr marL="742950" lvl="1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endParaRPr lang="hu-HU" altLang="hu-HU" dirty="0" smtClean="0"/>
          </a:p>
          <a:p>
            <a:pPr marL="742950" lvl="1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endParaRPr lang="hu-HU" altLang="hu-HU" dirty="0" smtClean="0"/>
          </a:p>
          <a:p>
            <a:pPr marL="742950" lvl="1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sz="2400" dirty="0" smtClean="0"/>
              <a:t>	Értéke 91 lesz, minden 100-nál kisebb n-re.</a:t>
            </a:r>
          </a:p>
        </p:txBody>
      </p:sp>
      <p:graphicFrame>
        <p:nvGraphicFramePr>
          <p:cNvPr id="1024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5208372"/>
              </p:ext>
            </p:extLst>
          </p:nvPr>
        </p:nvGraphicFramePr>
        <p:xfrm>
          <a:off x="539552" y="2349500"/>
          <a:ext cx="4932363" cy="862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0" r:id="rId4" imgW="3163824" imgH="557784" progId="">
                  <p:embed/>
                </p:oleObj>
              </mc:Choice>
              <mc:Fallback>
                <p:oleObj r:id="rId4" imgW="3163824" imgH="557784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-1138"/>
                      <a:stretch>
                        <a:fillRect/>
                      </a:stretch>
                    </p:blipFill>
                    <p:spPr bwMode="auto">
                      <a:xfrm>
                        <a:off x="539552" y="2349500"/>
                        <a:ext cx="4932363" cy="862013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3027259"/>
              </p:ext>
            </p:extLst>
          </p:nvPr>
        </p:nvGraphicFramePr>
        <p:xfrm>
          <a:off x="611560" y="3213100"/>
          <a:ext cx="4973638" cy="820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1" r:id="rId6" imgW="2801112" imgH="533400" progId="">
                  <p:embed/>
                </p:oleObj>
              </mc:Choice>
              <mc:Fallback>
                <p:oleObj r:id="rId6" imgW="2801112" imgH="533400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-15422"/>
                      <a:stretch>
                        <a:fillRect/>
                      </a:stretch>
                    </p:blipFill>
                    <p:spPr bwMode="auto">
                      <a:xfrm>
                        <a:off x="611560" y="3213100"/>
                        <a:ext cx="4973638" cy="820738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4"/>
          <p:cNvGraphicFramePr>
            <a:graphicFrameLocks noChangeAspect="1"/>
          </p:cNvGraphicFramePr>
          <p:nvPr/>
        </p:nvGraphicFramePr>
        <p:xfrm>
          <a:off x="1619250" y="4581525"/>
          <a:ext cx="4032250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2" name="Equation" r:id="rId8" imgW="2349500" imgH="457200" progId="Equation.3">
                  <p:embed/>
                </p:oleObj>
              </mc:Choice>
              <mc:Fallback>
                <p:oleObj name="Equation" r:id="rId8" imgW="234950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4581525"/>
                        <a:ext cx="4032250" cy="784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Dátum helye 11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DC43277D-0FCC-42EB-B3EC-74658F350A6C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pic>
        <p:nvPicPr>
          <p:cNvPr id="11" name="Picture 40" descr="A Pascal-háromszög és az (a+b)ⁿ kapcsolata – Matematika Segítő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1182" y="2043795"/>
            <a:ext cx="3702817" cy="2321309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3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35150" y="85725"/>
            <a:ext cx="5689600" cy="1111250"/>
          </a:xfrm>
        </p:spPr>
        <p:txBody>
          <a:bodyPr/>
          <a:lstStyle/>
          <a:p>
            <a:r>
              <a:rPr lang="hu-HU" altLang="hu-HU" sz="4000" smtClean="0"/>
              <a:t>Rekurzió memorizálással</a:t>
            </a:r>
          </a:p>
        </p:txBody>
      </p:sp>
      <p:sp>
        <p:nvSpPr>
          <p:cNvPr id="6758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341438"/>
            <a:ext cx="8713788" cy="4967287"/>
          </a:xfrm>
        </p:spPr>
        <p:txBody>
          <a:bodyPr/>
          <a:lstStyle/>
          <a:p>
            <a:pPr marL="0" indent="0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dirty="0" smtClean="0"/>
              <a:t>Megoldási ötlet: amit már kiszámoltunk egyszer, azt ne számoljuk újra! Tároljuk a már kiszámolt értékeket, s ha szükségünk van rájuk, használjuk fel őket!</a:t>
            </a:r>
          </a:p>
          <a:p>
            <a:pPr marL="0" indent="0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dirty="0" smtClean="0"/>
              <a:t>A megoldásban F(i)</a:t>
            </a:r>
            <a:r>
              <a:rPr lang="hu-HU" altLang="hu-HU" dirty="0" smtClean="0">
                <a:sym typeface="Symbol" panose="05050102010706020507" pitchFamily="18" charset="2"/>
              </a:rPr>
              <a:t>0 jelenti, ha már kiszámoltuk az i-</a:t>
            </a:r>
            <a:r>
              <a:rPr lang="hu-HU" altLang="hu-HU" dirty="0" err="1" smtClean="0">
                <a:sym typeface="Symbol" panose="05050102010706020507" pitchFamily="18" charset="2"/>
              </a:rPr>
              <a:t>edik</a:t>
            </a:r>
            <a:r>
              <a:rPr lang="hu-HU" altLang="hu-HU" dirty="0" smtClean="0">
                <a:sym typeface="Symbol" panose="05050102010706020507" pitchFamily="18" charset="2"/>
              </a:rPr>
              <a:t> Fibonacci számot.</a:t>
            </a:r>
          </a:p>
          <a:p>
            <a:pPr marL="0" indent="0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sz="2000" dirty="0" err="1" smtClean="0">
                <a:latin typeface="Courier New" panose="02070309020205020404" pitchFamily="49" charset="0"/>
              </a:rPr>
              <a:t>Fib</a:t>
            </a:r>
            <a:r>
              <a:rPr lang="hu-HU" altLang="hu-HU" sz="2000" dirty="0" smtClean="0">
                <a:latin typeface="Courier New" panose="02070309020205020404" pitchFamily="49" charset="0"/>
              </a:rPr>
              <a:t>(N):</a:t>
            </a:r>
          </a:p>
          <a:p>
            <a:pPr marL="0" indent="0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sz="2000" dirty="0" smtClean="0">
                <a:latin typeface="Courier New" panose="02070309020205020404" pitchFamily="49" charset="0"/>
              </a:rPr>
              <a:t>  Ha F(N)&lt;0 akkor </a:t>
            </a:r>
            <a:r>
              <a:rPr lang="hu-HU" altLang="hu-HU" sz="2000" dirty="0" smtClean="0">
                <a:solidFill>
                  <a:srgbClr val="FF0000"/>
                </a:solidFill>
                <a:latin typeface="Courier New" panose="02070309020205020404" pitchFamily="49" charset="0"/>
              </a:rPr>
              <a:t>ha N&lt;2 akkor F(N):=N</a:t>
            </a:r>
            <a:br>
              <a:rPr lang="hu-HU" altLang="hu-HU" sz="2000" dirty="0" smtClean="0">
                <a:solidFill>
                  <a:srgbClr val="FF0000"/>
                </a:solidFill>
                <a:latin typeface="Courier New" panose="02070309020205020404" pitchFamily="49" charset="0"/>
              </a:rPr>
            </a:br>
            <a:r>
              <a:rPr lang="hu-HU" altLang="hu-HU" sz="2000" dirty="0" smtClean="0">
                <a:solidFill>
                  <a:srgbClr val="FF0000"/>
                </a:solidFill>
                <a:latin typeface="Courier New" panose="02070309020205020404" pitchFamily="49" charset="0"/>
              </a:rPr>
              <a:t>                      különben F(N):=</a:t>
            </a:r>
            <a:r>
              <a:rPr lang="hu-HU" altLang="hu-HU" sz="2000" dirty="0" err="1" smtClean="0">
                <a:solidFill>
                  <a:srgbClr val="FF0000"/>
                </a:solidFill>
                <a:latin typeface="Courier New" panose="02070309020205020404" pitchFamily="49" charset="0"/>
              </a:rPr>
              <a:t>Fib</a:t>
            </a:r>
            <a:r>
              <a:rPr lang="hu-HU" altLang="hu-HU" sz="2000" dirty="0" smtClean="0">
                <a:solidFill>
                  <a:srgbClr val="FF0000"/>
                </a:solidFill>
                <a:latin typeface="Courier New" panose="02070309020205020404" pitchFamily="49" charset="0"/>
              </a:rPr>
              <a:t>(N-1)+</a:t>
            </a:r>
            <a:r>
              <a:rPr lang="hu-HU" altLang="hu-HU" sz="2000" dirty="0" err="1" smtClean="0">
                <a:solidFill>
                  <a:srgbClr val="FF0000"/>
                </a:solidFill>
                <a:latin typeface="Courier New" panose="02070309020205020404" pitchFamily="49" charset="0"/>
              </a:rPr>
              <a:t>Fib</a:t>
            </a:r>
            <a:r>
              <a:rPr lang="hu-HU" altLang="hu-HU" sz="2000" dirty="0" smtClean="0">
                <a:solidFill>
                  <a:srgbClr val="FF0000"/>
                </a:solidFill>
                <a:latin typeface="Courier New" panose="02070309020205020404" pitchFamily="49" charset="0"/>
              </a:rPr>
              <a:t>(N-2)</a:t>
            </a:r>
            <a:r>
              <a:rPr lang="hu-HU" altLang="hu-HU" sz="2000" dirty="0" smtClean="0">
                <a:latin typeface="Courier New" panose="02070309020205020404" pitchFamily="49" charset="0"/>
              </a:rPr>
              <a:t/>
            </a:r>
            <a:br>
              <a:rPr lang="hu-HU" altLang="hu-HU" sz="2000" dirty="0" smtClean="0">
                <a:latin typeface="Courier New" panose="02070309020205020404" pitchFamily="49" charset="0"/>
              </a:rPr>
            </a:br>
            <a:r>
              <a:rPr lang="hu-HU" altLang="hu-HU" sz="2000" dirty="0" smtClean="0">
                <a:latin typeface="Courier New" panose="02070309020205020404" pitchFamily="49" charset="0"/>
              </a:rPr>
              <a:t>  </a:t>
            </a:r>
            <a:r>
              <a:rPr lang="hu-HU" altLang="hu-HU" sz="2000" dirty="0" err="1" smtClean="0">
                <a:latin typeface="Courier New" panose="02070309020205020404" pitchFamily="49" charset="0"/>
              </a:rPr>
              <a:t>Fib</a:t>
            </a:r>
            <a:r>
              <a:rPr lang="hu-HU" altLang="hu-HU" sz="2000" dirty="0" smtClean="0">
                <a:latin typeface="Courier New" panose="02070309020205020404" pitchFamily="49" charset="0"/>
              </a:rPr>
              <a:t>:=F(N)</a:t>
            </a:r>
            <a:br>
              <a:rPr lang="hu-HU" altLang="hu-HU" sz="2000" dirty="0" smtClean="0">
                <a:latin typeface="Courier New" panose="02070309020205020404" pitchFamily="49" charset="0"/>
              </a:rPr>
            </a:br>
            <a:r>
              <a:rPr lang="hu-HU" altLang="hu-HU" sz="2000" dirty="0" smtClean="0">
                <a:latin typeface="Courier New" panose="02070309020205020404" pitchFamily="49" charset="0"/>
              </a:rPr>
              <a:t>Függvény vége.</a:t>
            </a:r>
            <a:endParaRPr lang="da-DK" altLang="hu-HU" sz="2000" dirty="0" smtClean="0">
              <a:latin typeface="Courier New" panose="02070309020205020404" pitchFamily="49" charset="0"/>
            </a:endParaRPr>
          </a:p>
        </p:txBody>
      </p:sp>
      <p:sp>
        <p:nvSpPr>
          <p:cNvPr id="9" name="Dátum helye 8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1536F4E2-D524-4B5E-85A2-86CB06A5A708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1" name="Élőláb helye 10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30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63713" y="85725"/>
            <a:ext cx="5761037" cy="1111250"/>
          </a:xfrm>
        </p:spPr>
        <p:txBody>
          <a:bodyPr/>
          <a:lstStyle/>
          <a:p>
            <a:r>
              <a:rPr lang="hu-HU" altLang="hu-HU" sz="4000" smtClean="0"/>
              <a:t>Rekurzió memorizálással</a:t>
            </a:r>
          </a:p>
        </p:txBody>
      </p:sp>
      <p:sp>
        <p:nvSpPr>
          <p:cNvPr id="6963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1341438"/>
            <a:ext cx="8820150" cy="4967287"/>
          </a:xfrm>
        </p:spPr>
        <p:txBody>
          <a:bodyPr/>
          <a:lstStyle/>
          <a:p>
            <a:pPr marL="0" indent="0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smtClean="0"/>
              <a:t>Binomiális együtthatók számolása</a:t>
            </a:r>
            <a:r>
              <a:rPr lang="hu-HU" altLang="hu-HU" smtClean="0">
                <a:sym typeface="Symbol" panose="05050102010706020507" pitchFamily="18" charset="2"/>
              </a:rPr>
              <a:t>.</a:t>
            </a:r>
          </a:p>
          <a:p>
            <a:pPr marL="0" indent="0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sz="2000" smtClean="0">
                <a:latin typeface="Courier New" panose="02070309020205020404" pitchFamily="49" charset="0"/>
              </a:rPr>
              <a:t>Bin(N,K):</a:t>
            </a:r>
          </a:p>
          <a:p>
            <a:pPr marL="0" indent="0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sz="2000" smtClean="0">
                <a:latin typeface="Courier New" panose="02070309020205020404" pitchFamily="49" charset="0"/>
              </a:rPr>
              <a:t>  Ha N=0 vagy N=K akkor Bin:=1</a:t>
            </a:r>
            <a:br>
              <a:rPr lang="hu-HU" altLang="hu-HU" sz="2000" smtClean="0">
                <a:latin typeface="Courier New" panose="02070309020205020404" pitchFamily="49" charset="0"/>
              </a:rPr>
            </a:br>
            <a:r>
              <a:rPr lang="hu-HU" altLang="hu-HU" sz="2000" smtClean="0">
                <a:latin typeface="Courier New" panose="02070309020205020404" pitchFamily="49" charset="0"/>
              </a:rPr>
              <a:t>  különben Bin:=Bin(N-1,K-1)+Bin(N-1,K)</a:t>
            </a:r>
            <a:br>
              <a:rPr lang="hu-HU" altLang="hu-HU" sz="2000" smtClean="0">
                <a:latin typeface="Courier New" panose="02070309020205020404" pitchFamily="49" charset="0"/>
              </a:rPr>
            </a:br>
            <a:r>
              <a:rPr lang="hu-HU" altLang="hu-HU" sz="2000" smtClean="0">
                <a:latin typeface="Courier New" panose="02070309020205020404" pitchFamily="49" charset="0"/>
              </a:rPr>
              <a:t>Függvény vége.</a:t>
            </a:r>
          </a:p>
          <a:p>
            <a:pPr marL="0" indent="0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smtClean="0"/>
              <a:t>Ugyanez memorizálással:</a:t>
            </a:r>
          </a:p>
          <a:p>
            <a:pPr marL="0" indent="0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sz="2000" smtClean="0">
                <a:latin typeface="Courier New" panose="02070309020205020404" pitchFamily="49" charset="0"/>
              </a:rPr>
              <a:t>Bin(N,K):</a:t>
            </a:r>
          </a:p>
          <a:p>
            <a:pPr marL="0" indent="0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sz="2000" smtClean="0">
                <a:latin typeface="Courier New" panose="02070309020205020404" pitchFamily="49" charset="0"/>
              </a:rPr>
              <a:t>  Ha B(N,K)&lt;</a:t>
            </a:r>
            <a:r>
              <a:rPr lang="hu-HU" altLang="hu-HU" sz="2000" smtClean="0">
                <a:latin typeface="Courier New" panose="02070309020205020404" pitchFamily="49" charset="0"/>
                <a:sym typeface="Symbol" panose="05050102010706020507" pitchFamily="18" charset="2"/>
              </a:rPr>
              <a:t>0 akkor </a:t>
            </a:r>
            <a:br>
              <a:rPr lang="hu-HU" altLang="hu-HU" sz="2000" smtClean="0">
                <a:latin typeface="Courier New" panose="02070309020205020404" pitchFamily="49" charset="0"/>
                <a:sym typeface="Symbol" panose="05050102010706020507" pitchFamily="18" charset="2"/>
              </a:rPr>
            </a:br>
            <a:r>
              <a:rPr lang="hu-HU" altLang="hu-HU" sz="2000" smtClean="0">
                <a:latin typeface="Courier New" panose="02070309020205020404" pitchFamily="49" charset="0"/>
                <a:sym typeface="Symbol" panose="05050102010706020507" pitchFamily="18" charset="2"/>
              </a:rPr>
              <a:t>    </a:t>
            </a:r>
            <a:r>
              <a:rPr lang="hu-HU" altLang="hu-HU" sz="2000" smtClean="0">
                <a:solidFill>
                  <a:srgbClr val="FF0000"/>
                </a:solidFill>
                <a:latin typeface="Courier New" panose="02070309020205020404" pitchFamily="49" charset="0"/>
              </a:rPr>
              <a:t>Ha N=0 vagy N=K akkor B(N,K):=1</a:t>
            </a:r>
            <a:br>
              <a:rPr lang="hu-HU" altLang="hu-HU" sz="2000" smtClean="0">
                <a:solidFill>
                  <a:srgbClr val="FF0000"/>
                </a:solidFill>
                <a:latin typeface="Courier New" panose="02070309020205020404" pitchFamily="49" charset="0"/>
              </a:rPr>
            </a:br>
            <a:r>
              <a:rPr lang="hu-HU" altLang="hu-HU" sz="2000" smtClean="0">
                <a:solidFill>
                  <a:srgbClr val="FF0000"/>
                </a:solidFill>
                <a:latin typeface="Courier New" panose="02070309020205020404" pitchFamily="49" charset="0"/>
              </a:rPr>
              <a:t>    különben B(N,K):=Bin(N-1,K-1)+Bin(N-1,K)</a:t>
            </a:r>
            <a:r>
              <a:rPr lang="hu-HU" altLang="hu-HU" sz="2000" smtClean="0">
                <a:latin typeface="Courier New" panose="02070309020205020404" pitchFamily="49" charset="0"/>
              </a:rPr>
              <a:t/>
            </a:r>
            <a:br>
              <a:rPr lang="hu-HU" altLang="hu-HU" sz="2000" smtClean="0">
                <a:latin typeface="Courier New" panose="02070309020205020404" pitchFamily="49" charset="0"/>
              </a:rPr>
            </a:br>
            <a:r>
              <a:rPr lang="hu-HU" altLang="hu-HU" sz="2000" smtClean="0">
                <a:latin typeface="Courier New" panose="02070309020205020404" pitchFamily="49" charset="0"/>
              </a:rPr>
              <a:t>  Elágazás vége</a:t>
            </a:r>
            <a:br>
              <a:rPr lang="hu-HU" altLang="hu-HU" sz="2000" smtClean="0">
                <a:latin typeface="Courier New" panose="02070309020205020404" pitchFamily="49" charset="0"/>
              </a:rPr>
            </a:br>
            <a:r>
              <a:rPr lang="hu-HU" altLang="hu-HU" sz="2000" smtClean="0">
                <a:latin typeface="Courier New" panose="02070309020205020404" pitchFamily="49" charset="0"/>
              </a:rPr>
              <a:t>  Bin:=B(N,K)</a:t>
            </a:r>
            <a:br>
              <a:rPr lang="hu-HU" altLang="hu-HU" sz="2000" smtClean="0">
                <a:latin typeface="Courier New" panose="02070309020205020404" pitchFamily="49" charset="0"/>
              </a:rPr>
            </a:br>
            <a:r>
              <a:rPr lang="hu-HU" altLang="hu-HU" sz="2000" smtClean="0">
                <a:latin typeface="Courier New" panose="02070309020205020404" pitchFamily="49" charset="0"/>
              </a:rPr>
              <a:t>Függvény vége.</a:t>
            </a:r>
          </a:p>
          <a:p>
            <a:pPr marL="0" indent="0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endParaRPr lang="da-DK" altLang="hu-HU" sz="2000" smtClean="0">
              <a:latin typeface="Courier New" panose="02070309020205020404" pitchFamily="49" charset="0"/>
            </a:endParaRPr>
          </a:p>
        </p:txBody>
      </p:sp>
      <p:sp>
        <p:nvSpPr>
          <p:cNvPr id="12" name="Dátum helye 11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47FBE284-8E85-443D-97CB-1F407F371D0E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31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Oszd meg és uralkodj!</a:t>
            </a:r>
          </a:p>
        </p:txBody>
      </p:sp>
      <p:sp>
        <p:nvSpPr>
          <p:cNvPr id="71683" name="Rectangle 26"/>
          <p:cNvSpPr>
            <a:spLocks noChangeArrowheads="1"/>
          </p:cNvSpPr>
          <p:nvPr/>
        </p:nvSpPr>
        <p:spPr bwMode="auto">
          <a:xfrm>
            <a:off x="179388" y="1340768"/>
            <a:ext cx="8785225" cy="4894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812800" indent="-355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 b="1" dirty="0" err="1"/>
              <a:t>Oszd</a:t>
            </a:r>
            <a:r>
              <a:rPr lang="hu-HU" altLang="hu-HU" b="1" dirty="0"/>
              <a:t> meg és uralkodj!</a:t>
            </a:r>
          </a:p>
          <a:p>
            <a:pPr>
              <a:buFont typeface="Wingdings" panose="05000000000000000000" pitchFamily="2" charset="2"/>
              <a:buNone/>
            </a:pPr>
            <a:r>
              <a:rPr lang="hu-HU" altLang="hu-HU" sz="2800" dirty="0"/>
              <a:t>Több részfeladatra bontás, amelyek hasonlóan oldhatók meg, lépései:</a:t>
            </a:r>
          </a:p>
          <a:p>
            <a:pPr lvl="1"/>
            <a:r>
              <a:rPr lang="hu-HU" altLang="hu-HU" dirty="0"/>
              <a:t>a triviális eset (amikor nincs rekurzív hívás)</a:t>
            </a:r>
          </a:p>
          <a:p>
            <a:pPr lvl="1"/>
            <a:r>
              <a:rPr lang="hu-HU" altLang="hu-HU" dirty="0"/>
              <a:t>felosztás (megadjuk a részfeladatokat, amikre a feladat lebontható)</a:t>
            </a:r>
          </a:p>
          <a:p>
            <a:pPr lvl="1"/>
            <a:r>
              <a:rPr lang="hu-HU" altLang="hu-HU" dirty="0"/>
              <a:t>uralkodás (rekurzívan megoldjuk az egyes részfeladatokat)</a:t>
            </a:r>
          </a:p>
          <a:p>
            <a:pPr lvl="1"/>
            <a:r>
              <a:rPr lang="hu-HU" altLang="hu-HU" dirty="0"/>
              <a:t>összevonás (az egyes részfeladatok megoldásából előállítjuk az eredeti feladat megoldását)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C4BAA593-76FD-4BF7-A7DF-30A3A297C2DB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9" name="Élőláb helye 8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32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6"/>
          <p:cNvSpPr>
            <a:spLocks noChangeArrowheads="1"/>
          </p:cNvSpPr>
          <p:nvPr/>
        </p:nvSpPr>
        <p:spPr bwMode="auto">
          <a:xfrm>
            <a:off x="179388" y="1412875"/>
            <a:ext cx="8785225" cy="4832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lvl="1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lang="hu-HU" sz="2800" dirty="0"/>
              <a:t>Ezek alapján a következőképpen fogunk gondolkodni:</a:t>
            </a:r>
          </a:p>
          <a:p>
            <a:pPr marL="355600" lvl="1" indent="-355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lang="hu-HU" sz="2800" dirty="0"/>
              <a:t>•	Mi az általános feladat alakja? Mik a paraméterei? Ebből kapjuk meg a rekurzív eljárásunk specifikációját.</a:t>
            </a:r>
          </a:p>
          <a:p>
            <a:pPr marL="355600" lvl="1" indent="-355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lang="hu-HU" sz="2800" dirty="0"/>
              <a:t>•	Milyen paraméterértékekre kapjuk a konkrét feladatot? Ezekre fogjuk meghívni kezdetben az eljárást!</a:t>
            </a:r>
          </a:p>
          <a:p>
            <a:pPr marL="355600" lvl="1" indent="-355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lang="hu-HU" sz="2800" dirty="0"/>
              <a:t>•	Mi a leállás (triviális eset) feltétele? Hogyan oldható meg ilyenkor a feladat?</a:t>
            </a:r>
          </a:p>
          <a:p>
            <a:pPr marL="355600" lvl="1" indent="-355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lang="hu-HU" sz="2800" dirty="0"/>
              <a:t>•	Hogyan vezethető vissza a feladat hasonló, de egyszerűbb részfeladatokra? Hány részfeladatra vezethető vissza?</a:t>
            </a:r>
          </a:p>
          <a:p>
            <a:pPr marL="355600" lvl="1" indent="-355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None/>
              <a:defRPr/>
            </a:pPr>
            <a:endParaRPr lang="hu-HU" sz="2800" dirty="0"/>
          </a:p>
        </p:txBody>
      </p:sp>
      <p:sp>
        <p:nvSpPr>
          <p:cNvPr id="7" name="Dátum helye 6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A931DD36-1471-4559-8BE8-A73C8FD37A13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9" name="Élőláb helye 8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73733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Oszd meg és uralkodj!</a:t>
            </a: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33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6"/>
          <p:cNvSpPr>
            <a:spLocks noChangeArrowheads="1"/>
          </p:cNvSpPr>
          <p:nvPr/>
        </p:nvSpPr>
        <p:spPr bwMode="auto">
          <a:xfrm>
            <a:off x="179388" y="1412875"/>
            <a:ext cx="8785225" cy="2419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55600" lvl="1" indent="-355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lang="hu-HU" sz="2800" dirty="0"/>
              <a:t>•	Melyek ilyenkor az általános feladat részfeladatainak a paraméterei? Ezekkel kell majd meghívni a rekurzív eljárást!</a:t>
            </a:r>
          </a:p>
          <a:p>
            <a:pPr marL="355600" lvl="1" indent="-355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lang="hu-HU" sz="2800" dirty="0"/>
              <a:t>•	Hogyan építhető fel a részfeladatok megoldásaiból az általános feladat megoldása?</a:t>
            </a:r>
          </a:p>
          <a:p>
            <a:pPr marL="812800" lvl="1" indent="-355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None/>
              <a:defRPr/>
            </a:pPr>
            <a:endParaRPr lang="hu-HU" sz="2800" dirty="0"/>
          </a:p>
        </p:txBody>
      </p:sp>
      <p:sp>
        <p:nvSpPr>
          <p:cNvPr id="7" name="Dátum helye 6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091F021F-F94F-401D-93A9-69C826FB27EA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9" name="Élőláb helye 8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75781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Oszd meg és uralkodj!</a:t>
            </a: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34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6"/>
          <p:cNvSpPr>
            <a:spLocks noChangeArrowheads="1"/>
          </p:cNvSpPr>
          <p:nvPr/>
        </p:nvSpPr>
        <p:spPr bwMode="auto">
          <a:xfrm>
            <a:off x="179388" y="1412875"/>
            <a:ext cx="8785225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 b="1"/>
              <a:t>Gyorsrendezés (quicksort):</a:t>
            </a:r>
          </a:p>
          <a:p>
            <a:r>
              <a:rPr lang="hu-HU" altLang="hu-HU" sz="2800"/>
              <a:t>felbontás: X</a:t>
            </a:r>
            <a:r>
              <a:rPr lang="hu-HU" altLang="hu-HU" sz="2800" baseline="-25000"/>
              <a:t>1</a:t>
            </a:r>
            <a:r>
              <a:rPr lang="hu-HU" altLang="hu-HU" sz="2800"/>
              <a:t>, ... , X</a:t>
            </a:r>
            <a:r>
              <a:rPr lang="hu-HU" altLang="hu-HU" sz="2800" baseline="-25000"/>
              <a:t>k-1 </a:t>
            </a:r>
            <a:r>
              <a:rPr lang="hu-HU" altLang="hu-HU" sz="2800"/>
              <a:t> X</a:t>
            </a:r>
            <a:r>
              <a:rPr lang="hu-HU" altLang="hu-HU" sz="2800" baseline="-25000"/>
              <a:t>k</a:t>
            </a:r>
            <a:r>
              <a:rPr lang="hu-HU" altLang="hu-HU" sz="2800"/>
              <a:t> X</a:t>
            </a:r>
            <a:r>
              <a:rPr lang="hu-HU" altLang="hu-HU" sz="2800" baseline="-25000"/>
              <a:t>k+1,</a:t>
            </a:r>
            <a:r>
              <a:rPr lang="hu-HU" altLang="hu-HU" sz="2800"/>
              <a:t> ... , X</a:t>
            </a:r>
            <a:r>
              <a:rPr lang="hu-HU" altLang="hu-HU" sz="2800" baseline="-25000"/>
              <a:t>n    </a:t>
            </a:r>
            <a:r>
              <a:rPr lang="hu-HU" altLang="hu-HU" sz="2800"/>
              <a:t>szétválogatás</a:t>
            </a:r>
          </a:p>
          <a:p>
            <a:pPr>
              <a:buFont typeface="Wingdings" panose="05000000000000000000" pitchFamily="2" charset="2"/>
              <a:buNone/>
            </a:pPr>
            <a:r>
              <a:rPr lang="hu-HU" altLang="hu-HU" sz="2800"/>
              <a:t>			ahol </a:t>
            </a:r>
            <a:r>
              <a:rPr lang="hu-HU" altLang="hu-HU" sz="2800">
                <a:sym typeface="Symbol" panose="05050102010706020507" pitchFamily="18" charset="2"/>
              </a:rPr>
              <a:t></a:t>
            </a:r>
            <a:r>
              <a:rPr lang="hu-HU" altLang="hu-HU" sz="2800"/>
              <a:t>i,j (1≤i&lt;k; k&lt;j≤n): X</a:t>
            </a:r>
            <a:r>
              <a:rPr lang="hu-HU" altLang="hu-HU" sz="2800" baseline="-25000"/>
              <a:t>i</a:t>
            </a:r>
            <a:r>
              <a:rPr lang="hu-HU" altLang="hu-HU" sz="2800"/>
              <a:t>≤X</a:t>
            </a:r>
            <a:r>
              <a:rPr lang="hu-HU" altLang="hu-HU" sz="2800" baseline="-25000"/>
              <a:t>j</a:t>
            </a:r>
            <a:endParaRPr lang="hu-HU" altLang="hu-HU" sz="2800"/>
          </a:p>
          <a:p>
            <a:r>
              <a:rPr lang="hu-HU" altLang="hu-HU" sz="2800"/>
              <a:t>uralkodás: mindkét részt ugyanazzal a módszerrel felbont-juk két részre, rekurzívan</a:t>
            </a:r>
          </a:p>
          <a:p>
            <a:r>
              <a:rPr lang="hu-HU" altLang="hu-HU" sz="2800"/>
              <a:t>összevonás: automatikusan történik a helyben szétválogatás miatt</a:t>
            </a:r>
          </a:p>
          <a:p>
            <a:r>
              <a:rPr lang="hu-HU" altLang="hu-HU" sz="2800"/>
              <a:t>triviális eset: n</a:t>
            </a:r>
            <a:r>
              <a:rPr lang="hu-HU" altLang="hu-HU" sz="2800">
                <a:sym typeface="Symbol" panose="05050102010706020507" pitchFamily="18" charset="2"/>
              </a:rPr>
              <a:t>1</a:t>
            </a:r>
            <a:endParaRPr lang="hu-HU" altLang="hu-HU" sz="2800"/>
          </a:p>
        </p:txBody>
      </p:sp>
      <p:sp>
        <p:nvSpPr>
          <p:cNvPr id="7" name="Téglalap 6"/>
          <p:cNvSpPr/>
          <p:nvPr/>
        </p:nvSpPr>
        <p:spPr>
          <a:xfrm>
            <a:off x="1835150" y="2060575"/>
            <a:ext cx="1728788" cy="431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/>
            </a:pPr>
            <a:endParaRPr lang="hu-HU">
              <a:solidFill>
                <a:srgbClr val="FFFFFF"/>
              </a:solidFill>
            </a:endParaRPr>
          </a:p>
        </p:txBody>
      </p:sp>
      <p:sp>
        <p:nvSpPr>
          <p:cNvPr id="8" name="Téglalap 7"/>
          <p:cNvSpPr/>
          <p:nvPr/>
        </p:nvSpPr>
        <p:spPr>
          <a:xfrm>
            <a:off x="3995738" y="2060575"/>
            <a:ext cx="1800225" cy="431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/>
            </a:pPr>
            <a:endParaRPr lang="hu-HU">
              <a:solidFill>
                <a:srgbClr val="FFFFFF"/>
              </a:solidFill>
            </a:endParaRPr>
          </a:p>
        </p:txBody>
      </p:sp>
      <p:sp>
        <p:nvSpPr>
          <p:cNvPr id="9" name="Dátum helye 8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C1B5010F-15B8-4D8B-8C9E-30184AA3FD30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1" name="Élőláb helye 10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77831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Oszd meg és uralkodj!</a:t>
            </a: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35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6"/>
          <p:cNvSpPr>
            <a:spLocks noChangeArrowheads="1"/>
          </p:cNvSpPr>
          <p:nvPr/>
        </p:nvSpPr>
        <p:spPr bwMode="auto">
          <a:xfrm>
            <a:off x="179388" y="1412875"/>
            <a:ext cx="8785225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 b="1"/>
              <a:t>Gyorsrendezés (quicksort):</a:t>
            </a:r>
          </a:p>
          <a:p>
            <a:pPr>
              <a:buFont typeface="Wingdings" panose="05000000000000000000" pitchFamily="2" charset="2"/>
              <a:buNone/>
            </a:pPr>
            <a:r>
              <a:rPr lang="hu-HU" altLang="hu-HU" sz="2400">
                <a:latin typeface="Courier New" panose="02070309020205020404" pitchFamily="49" charset="0"/>
                <a:cs typeface="Courier New" panose="02070309020205020404" pitchFamily="49" charset="0"/>
              </a:rPr>
              <a:t>Quick(E,U):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hu-HU" altLang="hu-HU" sz="2400">
                <a:latin typeface="Courier New" panose="02070309020205020404" pitchFamily="49" charset="0"/>
                <a:cs typeface="Courier New" panose="02070309020205020404" pitchFamily="49" charset="0"/>
              </a:rPr>
              <a:t>  Szétválogatás(E,U,K)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hu-HU" altLang="hu-HU" sz="2400">
                <a:latin typeface="Courier New" panose="02070309020205020404" pitchFamily="49" charset="0"/>
                <a:cs typeface="Courier New" panose="02070309020205020404" pitchFamily="49" charset="0"/>
              </a:rPr>
              <a:t>  Ha E&lt;K-1 akkor Quick(E,K-1)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hu-HU" altLang="hu-HU" sz="2400">
                <a:latin typeface="Courier New" panose="02070309020205020404" pitchFamily="49" charset="0"/>
                <a:cs typeface="Courier New" panose="02070309020205020404" pitchFamily="49" charset="0"/>
              </a:rPr>
              <a:t>  Ha k+1&lt;U akkor Quick(K+1,U)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hu-HU" altLang="hu-HU" sz="240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522F6F31-2804-4E41-85DF-D89EBED87B9A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9" name="Élőláb helye 8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79877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Oszd meg és uralkodj!</a:t>
            </a: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36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 txBox="1">
            <a:spLocks noGrp="1" noChangeArrowheads="1"/>
          </p:cNvSpPr>
          <p:nvPr/>
        </p:nvSpPr>
        <p:spPr bwMode="auto">
          <a:xfrm>
            <a:off x="7596188" y="6565900"/>
            <a:ext cx="1370012" cy="2921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>
              <a:defRPr/>
            </a:pPr>
            <a:fld id="{F96EE6F2-8234-423B-BB65-3AE20E70AC42}" type="slidenum">
              <a:rPr lang="hu-HU" altLang="hu-HU" sz="1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 eaLnBrk="1" hangingPunct="1">
                <a:defRPr/>
              </a:pPr>
              <a:t>37</a:t>
            </a:fld>
            <a:endParaRPr lang="hu-HU" altLang="hu-HU" sz="10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192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268413"/>
            <a:ext cx="8713788" cy="5040312"/>
          </a:xfrm>
        </p:spPr>
        <p:txBody>
          <a:bodyPr/>
          <a:lstStyle/>
          <a:p>
            <a:pPr marL="0" indent="0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smtClean="0"/>
              <a:t>Gyors</a:t>
            </a:r>
            <a:r>
              <a:rPr lang="da-DK" altLang="hu-HU" smtClean="0"/>
              <a:t>rendezés</a:t>
            </a:r>
            <a:r>
              <a:rPr lang="hu-HU" altLang="hu-HU" smtClean="0"/>
              <a:t> (quick sort):</a:t>
            </a:r>
          </a:p>
        </p:txBody>
      </p:sp>
      <p:pic>
        <p:nvPicPr>
          <p:cNvPr id="81925" name="Picture 7" descr="ABRA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66"/>
          <a:stretch>
            <a:fillRect/>
          </a:stretch>
        </p:blipFill>
        <p:spPr bwMode="auto">
          <a:xfrm>
            <a:off x="1116013" y="1976438"/>
            <a:ext cx="7019925" cy="3613150"/>
          </a:xfrm>
          <a:prstGeom prst="rect">
            <a:avLst/>
          </a:prstGeom>
          <a:noFill/>
          <a:ln>
            <a:noFill/>
          </a:ln>
          <a:effectLst>
            <a:outerShdw dist="107763" dir="13500000" algn="ctr" rotWithShape="0">
              <a:srgbClr val="80808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Dátum helye 11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668A9D5B-E0C6-46C2-922C-7C56A2DC9968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81928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Oszd meg és uralkodj!</a:t>
            </a: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37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 txBox="1">
            <a:spLocks noGrp="1" noChangeArrowheads="1"/>
          </p:cNvSpPr>
          <p:nvPr/>
        </p:nvSpPr>
        <p:spPr bwMode="auto">
          <a:xfrm>
            <a:off x="7596188" y="6565900"/>
            <a:ext cx="1370012" cy="2921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>
              <a:defRPr/>
            </a:pPr>
            <a:fld id="{1D3B8F3D-8F17-4BF0-90BA-3FEB7B906E50}" type="slidenum">
              <a:rPr lang="hu-HU" altLang="hu-HU" sz="1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 eaLnBrk="1" hangingPunct="1">
                <a:defRPr/>
              </a:pPr>
              <a:t>38</a:t>
            </a:fld>
            <a:endParaRPr lang="hu-HU" altLang="hu-HU" sz="10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397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341438"/>
            <a:ext cx="8713788" cy="4967287"/>
          </a:xfrm>
        </p:spPr>
        <p:txBody>
          <a:bodyPr/>
          <a:lstStyle/>
          <a:p>
            <a:pPr marL="0" indent="0" defTabSz="179388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b="1" smtClean="0"/>
              <a:t>Gyorsrendezés:</a:t>
            </a:r>
          </a:p>
          <a:p>
            <a:pPr marL="0" indent="0" defTabSz="179388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sz="2200" b="1" smtClean="0">
                <a:latin typeface="Courier New" panose="02070309020205020404" pitchFamily="49" charset="0"/>
              </a:rPr>
              <a:t>Quick</a:t>
            </a:r>
            <a:r>
              <a:rPr lang="hu-HU" altLang="hu-HU" sz="2200" smtClean="0">
                <a:latin typeface="Courier New" panose="02070309020205020404" pitchFamily="49" charset="0"/>
              </a:rPr>
              <a:t>(A,e,v):</a:t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Szétválogat(A,e,v,k)</a:t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</a:t>
            </a:r>
            <a:r>
              <a:rPr lang="hu-HU" altLang="hu-HU" sz="2200" i="1" smtClean="0">
                <a:latin typeface="Courier New" panose="02070309020205020404" pitchFamily="49" charset="0"/>
              </a:rPr>
              <a:t>Rendezés</a:t>
            </a:r>
            <a:r>
              <a:rPr lang="hu-HU" altLang="hu-HU" sz="2200" smtClean="0">
                <a:latin typeface="Courier New" panose="02070309020205020404" pitchFamily="49" charset="0"/>
              </a:rPr>
              <a:t>(A,e,k-1)</a:t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</a:t>
            </a:r>
            <a:r>
              <a:rPr lang="hu-HU" altLang="hu-HU" sz="2200" i="1" smtClean="0">
                <a:latin typeface="Courier New" panose="02070309020205020404" pitchFamily="49" charset="0"/>
              </a:rPr>
              <a:t>Rendezés</a:t>
            </a:r>
            <a:r>
              <a:rPr lang="hu-HU" altLang="hu-HU" sz="2200" smtClean="0">
                <a:latin typeface="Courier New" panose="02070309020205020404" pitchFamily="49" charset="0"/>
              </a:rPr>
              <a:t>(A,k+1,v)</a:t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Eljárás vége.</a:t>
            </a:r>
          </a:p>
          <a:p>
            <a:pPr marL="0" indent="0" defTabSz="179388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sz="2200" i="1" smtClean="0">
                <a:latin typeface="Courier New" panose="02070309020205020404" pitchFamily="49" charset="0"/>
              </a:rPr>
              <a:t>Rendezés</a:t>
            </a:r>
            <a:r>
              <a:rPr lang="hu-HU" altLang="hu-HU" sz="2200" smtClean="0">
                <a:latin typeface="Courier New" panose="02070309020205020404" pitchFamily="49" charset="0"/>
              </a:rPr>
              <a:t>(A,e,v):</a:t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Ha v-e&gt;0 akkor </a:t>
            </a:r>
            <a:r>
              <a:rPr lang="hu-HU" altLang="hu-HU" sz="2200" b="1" smtClean="0">
                <a:latin typeface="Courier New" panose="02070309020205020404" pitchFamily="49" charset="0"/>
              </a:rPr>
              <a:t>Quick</a:t>
            </a:r>
            <a:r>
              <a:rPr lang="hu-HU" altLang="hu-HU" sz="2200" smtClean="0">
                <a:latin typeface="Courier New" panose="02070309020205020404" pitchFamily="49" charset="0"/>
              </a:rPr>
              <a:t>(A,e,v)</a:t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Eljárás vége.</a:t>
            </a:r>
          </a:p>
          <a:p>
            <a:pPr marL="0" indent="0" defTabSz="179388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sz="2800" b="1" smtClean="0"/>
              <a:t>Közvetlen rekurzió</a:t>
            </a:r>
            <a:r>
              <a:rPr lang="hu-HU" altLang="hu-HU" sz="2800" smtClean="0"/>
              <a:t>: Az A eljárás saját magát hívja.</a:t>
            </a:r>
          </a:p>
          <a:p>
            <a:pPr marL="0" indent="0" defTabSz="179388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sz="2800" b="1" smtClean="0"/>
              <a:t>Közvetett rekurzió</a:t>
            </a:r>
            <a:r>
              <a:rPr lang="hu-HU" altLang="hu-HU" sz="2800" smtClean="0"/>
              <a:t>: A hívja B-t, B hívja A-t.</a:t>
            </a:r>
          </a:p>
        </p:txBody>
      </p:sp>
      <p:sp>
        <p:nvSpPr>
          <p:cNvPr id="11" name="Dátum helye 10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EF28C84C-DCA7-4591-8A9D-FA2717EDAD78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3" name="Élőláb helye 1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83975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Oszd meg és uralkodj!</a:t>
            </a: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38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 txBox="1">
            <a:spLocks noGrp="1" noChangeArrowheads="1"/>
          </p:cNvSpPr>
          <p:nvPr/>
        </p:nvSpPr>
        <p:spPr bwMode="auto">
          <a:xfrm>
            <a:off x="7596188" y="6565900"/>
            <a:ext cx="1370012" cy="2921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>
              <a:defRPr/>
            </a:pPr>
            <a:fld id="{F2D3CEB7-6A83-414F-B289-36EF7265FBBB}" type="slidenum">
              <a:rPr lang="hu-HU" altLang="hu-HU" sz="1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 eaLnBrk="1" hangingPunct="1">
                <a:defRPr/>
              </a:pPr>
              <a:t>39</a:t>
            </a:fld>
            <a:endParaRPr lang="hu-HU" altLang="hu-HU" sz="10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602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1341438"/>
            <a:ext cx="8640763" cy="4967287"/>
          </a:xfrm>
        </p:spPr>
        <p:txBody>
          <a:bodyPr/>
          <a:lstStyle/>
          <a:p>
            <a:pPr marL="0" indent="0" defTabSz="179388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b="1" smtClean="0"/>
              <a:t>Szétválogatás helyben:</a:t>
            </a:r>
          </a:p>
          <a:p>
            <a:pPr marL="0" indent="0" defTabSz="179388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sz="2000" smtClean="0">
                <a:latin typeface="Courier New" panose="02070309020205020404" pitchFamily="49" charset="0"/>
              </a:rPr>
              <a:t>Szétválogat(A,e,v,k):</a:t>
            </a:r>
            <a:br>
              <a:rPr lang="hu-HU" altLang="hu-HU" sz="2000" smtClean="0">
                <a:latin typeface="Courier New" panose="02070309020205020404" pitchFamily="49" charset="0"/>
              </a:rPr>
            </a:br>
            <a:r>
              <a:rPr lang="hu-HU" altLang="hu-HU" sz="2000" smtClean="0">
                <a:latin typeface="Courier New" panose="02070309020205020404" pitchFamily="49" charset="0"/>
              </a:rPr>
              <a:t>  i:=e; j:=v; y:=A(e)</a:t>
            </a:r>
            <a:br>
              <a:rPr lang="hu-HU" altLang="hu-HU" sz="2000" smtClean="0">
                <a:latin typeface="Courier New" panose="02070309020205020404" pitchFamily="49" charset="0"/>
              </a:rPr>
            </a:br>
            <a:r>
              <a:rPr lang="hu-HU" altLang="hu-HU" sz="2000" smtClean="0">
                <a:latin typeface="Courier New" panose="02070309020205020404" pitchFamily="49" charset="0"/>
              </a:rPr>
              <a:t>  Ciklus amíg i&lt;</a:t>
            </a:r>
            <a:r>
              <a:rPr lang="hu-HU" altLang="hu-HU" sz="2000" smtClean="0">
                <a:latin typeface="Courier New" panose="02070309020205020404" pitchFamily="49" charset="0"/>
                <a:sym typeface="Symbol" panose="05050102010706020507" pitchFamily="18" charset="2"/>
              </a:rPr>
              <a:t>j</a:t>
            </a:r>
            <a:br>
              <a:rPr lang="hu-HU" altLang="hu-HU" sz="2000" smtClean="0">
                <a:latin typeface="Courier New" panose="02070309020205020404" pitchFamily="49" charset="0"/>
                <a:sym typeface="Symbol" panose="05050102010706020507" pitchFamily="18" charset="2"/>
              </a:rPr>
            </a:br>
            <a:r>
              <a:rPr lang="hu-HU" altLang="hu-HU" sz="2000" smtClean="0">
                <a:latin typeface="Courier New" panose="02070309020205020404" pitchFamily="49" charset="0"/>
                <a:sym typeface="Symbol" panose="05050102010706020507" pitchFamily="18" charset="2"/>
              </a:rPr>
              <a:t>    Ciklus amíg </a:t>
            </a:r>
            <a:r>
              <a:rPr lang="hu-HU" altLang="hu-HU" sz="2000" smtClean="0">
                <a:latin typeface="Courier New" panose="02070309020205020404" pitchFamily="49" charset="0"/>
              </a:rPr>
              <a:t>i</a:t>
            </a:r>
            <a:r>
              <a:rPr lang="hu-HU" altLang="hu-HU" sz="2000" smtClean="0">
                <a:latin typeface="Courier New" panose="02070309020205020404" pitchFamily="49" charset="0"/>
                <a:sym typeface="Symbol" panose="05050102010706020507" pitchFamily="18" charset="2"/>
              </a:rPr>
              <a:t>&lt;j és A(j)y</a:t>
            </a:r>
            <a:br>
              <a:rPr lang="hu-HU" altLang="hu-HU" sz="2000" smtClean="0">
                <a:latin typeface="Courier New" panose="02070309020205020404" pitchFamily="49" charset="0"/>
                <a:sym typeface="Symbol" panose="05050102010706020507" pitchFamily="18" charset="2"/>
              </a:rPr>
            </a:br>
            <a:r>
              <a:rPr lang="hu-HU" altLang="hu-HU" sz="2000" smtClean="0">
                <a:latin typeface="Courier New" panose="02070309020205020404" pitchFamily="49" charset="0"/>
                <a:sym typeface="Symbol" panose="05050102010706020507" pitchFamily="18" charset="2"/>
              </a:rPr>
              <a:t>      j:=j-1</a:t>
            </a:r>
            <a:br>
              <a:rPr lang="hu-HU" altLang="hu-HU" sz="2000" smtClean="0">
                <a:latin typeface="Courier New" panose="02070309020205020404" pitchFamily="49" charset="0"/>
                <a:sym typeface="Symbol" panose="05050102010706020507" pitchFamily="18" charset="2"/>
              </a:rPr>
            </a:br>
            <a:r>
              <a:rPr lang="hu-HU" altLang="hu-HU" sz="2000" smtClean="0">
                <a:latin typeface="Courier New" panose="02070309020205020404" pitchFamily="49" charset="0"/>
                <a:sym typeface="Symbol" panose="05050102010706020507" pitchFamily="18" charset="2"/>
              </a:rPr>
              <a:t>    Ciklus vége</a:t>
            </a:r>
            <a:br>
              <a:rPr lang="hu-HU" altLang="hu-HU" sz="2000" smtClean="0">
                <a:latin typeface="Courier New" panose="02070309020205020404" pitchFamily="49" charset="0"/>
                <a:sym typeface="Symbol" panose="05050102010706020507" pitchFamily="18" charset="2"/>
              </a:rPr>
            </a:br>
            <a:r>
              <a:rPr lang="hu-HU" altLang="hu-HU" sz="2000" smtClean="0">
                <a:latin typeface="Courier New" panose="02070309020205020404" pitchFamily="49" charset="0"/>
                <a:sym typeface="Symbol" panose="05050102010706020507" pitchFamily="18" charset="2"/>
              </a:rPr>
              <a:t>    Ha i&lt;j akkor A(i):=A(j); j:=j-1</a:t>
            </a:r>
            <a:br>
              <a:rPr lang="hu-HU" altLang="hu-HU" sz="2000" smtClean="0">
                <a:latin typeface="Courier New" panose="02070309020205020404" pitchFamily="49" charset="0"/>
                <a:sym typeface="Symbol" panose="05050102010706020507" pitchFamily="18" charset="2"/>
              </a:rPr>
            </a:br>
            <a:r>
              <a:rPr lang="hu-HU" altLang="hu-HU" sz="2000" smtClean="0">
                <a:latin typeface="Courier New" panose="02070309020205020404" pitchFamily="49" charset="0"/>
                <a:sym typeface="Symbol" panose="05050102010706020507" pitchFamily="18" charset="2"/>
              </a:rPr>
              <a:t>            Ciklus amíg </a:t>
            </a:r>
            <a:r>
              <a:rPr lang="hu-HU" altLang="hu-HU" sz="2000" smtClean="0">
                <a:latin typeface="Courier New" panose="02070309020205020404" pitchFamily="49" charset="0"/>
              </a:rPr>
              <a:t>i&lt;</a:t>
            </a:r>
            <a:r>
              <a:rPr lang="hu-HU" altLang="hu-HU" sz="2000" smtClean="0">
                <a:latin typeface="Courier New" panose="02070309020205020404" pitchFamily="49" charset="0"/>
                <a:sym typeface="Symbol" panose="05050102010706020507" pitchFamily="18" charset="2"/>
              </a:rPr>
              <a:t>j és A(i)y</a:t>
            </a:r>
            <a:br>
              <a:rPr lang="hu-HU" altLang="hu-HU" sz="2000" smtClean="0">
                <a:latin typeface="Courier New" panose="02070309020205020404" pitchFamily="49" charset="0"/>
                <a:sym typeface="Symbol" panose="05050102010706020507" pitchFamily="18" charset="2"/>
              </a:rPr>
            </a:br>
            <a:r>
              <a:rPr lang="hu-HU" altLang="hu-HU" sz="2000" smtClean="0">
                <a:latin typeface="Courier New" panose="02070309020205020404" pitchFamily="49" charset="0"/>
                <a:sym typeface="Symbol" panose="05050102010706020507" pitchFamily="18" charset="2"/>
              </a:rPr>
              <a:t>              i:=i+1</a:t>
            </a:r>
            <a:br>
              <a:rPr lang="hu-HU" altLang="hu-HU" sz="2000" smtClean="0">
                <a:latin typeface="Courier New" panose="02070309020205020404" pitchFamily="49" charset="0"/>
                <a:sym typeface="Symbol" panose="05050102010706020507" pitchFamily="18" charset="2"/>
              </a:rPr>
            </a:br>
            <a:r>
              <a:rPr lang="hu-HU" altLang="hu-HU" sz="2000" smtClean="0">
                <a:latin typeface="Courier New" panose="02070309020205020404" pitchFamily="49" charset="0"/>
                <a:sym typeface="Symbol" panose="05050102010706020507" pitchFamily="18" charset="2"/>
              </a:rPr>
              <a:t>            Ciklus vége</a:t>
            </a:r>
            <a:br>
              <a:rPr lang="hu-HU" altLang="hu-HU" sz="2000" smtClean="0">
                <a:latin typeface="Courier New" panose="02070309020205020404" pitchFamily="49" charset="0"/>
                <a:sym typeface="Symbol" panose="05050102010706020507" pitchFamily="18" charset="2"/>
              </a:rPr>
            </a:br>
            <a:r>
              <a:rPr lang="hu-HU" altLang="hu-HU" sz="2000" smtClean="0">
                <a:latin typeface="Courier New" panose="02070309020205020404" pitchFamily="49" charset="0"/>
                <a:sym typeface="Symbol" panose="05050102010706020507" pitchFamily="18" charset="2"/>
              </a:rPr>
              <a:t>            Ha i&lt;j akkor A(j):=A(i); i:=i+1</a:t>
            </a:r>
            <a:br>
              <a:rPr lang="hu-HU" altLang="hu-HU" sz="2000" smtClean="0">
                <a:latin typeface="Courier New" panose="02070309020205020404" pitchFamily="49" charset="0"/>
                <a:sym typeface="Symbol" panose="05050102010706020507" pitchFamily="18" charset="2"/>
              </a:rPr>
            </a:br>
            <a:r>
              <a:rPr lang="hu-HU" altLang="hu-HU" sz="2000" smtClean="0">
                <a:latin typeface="Courier New" panose="02070309020205020404" pitchFamily="49" charset="0"/>
                <a:sym typeface="Symbol" panose="05050102010706020507" pitchFamily="18" charset="2"/>
              </a:rPr>
              <a:t>  Ciklus vége</a:t>
            </a:r>
            <a:br>
              <a:rPr lang="hu-HU" altLang="hu-HU" sz="2000" smtClean="0">
                <a:latin typeface="Courier New" panose="02070309020205020404" pitchFamily="49" charset="0"/>
                <a:sym typeface="Symbol" panose="05050102010706020507" pitchFamily="18" charset="2"/>
              </a:rPr>
            </a:br>
            <a:r>
              <a:rPr lang="hu-HU" altLang="hu-HU" sz="2000" smtClean="0">
                <a:latin typeface="Courier New" panose="02070309020205020404" pitchFamily="49" charset="0"/>
                <a:sym typeface="Symbol" panose="05050102010706020507" pitchFamily="18" charset="2"/>
              </a:rPr>
              <a:t>  A(i):=y; k:=i</a:t>
            </a:r>
            <a:br>
              <a:rPr lang="hu-HU" altLang="hu-HU" sz="2000" smtClean="0">
                <a:latin typeface="Courier New" panose="02070309020205020404" pitchFamily="49" charset="0"/>
                <a:sym typeface="Symbol" panose="05050102010706020507" pitchFamily="18" charset="2"/>
              </a:rPr>
            </a:br>
            <a:r>
              <a:rPr lang="hu-HU" altLang="hu-HU" sz="2000" smtClean="0">
                <a:latin typeface="Courier New" panose="02070309020205020404" pitchFamily="49" charset="0"/>
              </a:rPr>
              <a:t>Eljárás vége.</a:t>
            </a:r>
          </a:p>
        </p:txBody>
      </p:sp>
      <p:sp>
        <p:nvSpPr>
          <p:cNvPr id="11" name="Dátum helye 10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3F32FCFF-DC2C-492C-971C-7E9DADAF0B1D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3" name="Élőláb helye 1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86023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Oszd meg és uralkodj!</a:t>
            </a: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39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 txBox="1">
            <a:spLocks noGrp="1" noChangeArrowheads="1"/>
          </p:cNvSpPr>
          <p:nvPr/>
        </p:nvSpPr>
        <p:spPr bwMode="auto">
          <a:xfrm>
            <a:off x="7596188" y="6565900"/>
            <a:ext cx="1370012" cy="2921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>
              <a:defRPr/>
            </a:pPr>
            <a:fld id="{831B892F-6913-43FB-8EC8-3DBCB486DFB2}" type="slidenum">
              <a:rPr lang="hu-HU" altLang="hu-HU" sz="1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 eaLnBrk="1" hangingPunct="1">
                <a:defRPr/>
              </a:pPr>
              <a:t>4</a:t>
            </a:fld>
            <a:endParaRPr lang="hu-HU" altLang="hu-HU" sz="10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altLang="hu-HU" sz="4000" smtClean="0"/>
              <a:t>Rekurzió</a:t>
            </a: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1341438"/>
            <a:ext cx="8640763" cy="4967287"/>
          </a:xfrm>
        </p:spPr>
        <p:txBody>
          <a:bodyPr/>
          <a:lstStyle/>
          <a:p>
            <a:pPr marL="0" indent="0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b="1" smtClean="0"/>
              <a:t>K</a:t>
            </a:r>
            <a:r>
              <a:rPr lang="da-DK" altLang="hu-HU" b="1" smtClean="0"/>
              <a:t>lasszikus példák</a:t>
            </a:r>
            <a:endParaRPr lang="hu-HU" altLang="hu-HU" b="1" smtClean="0"/>
          </a:p>
          <a:p>
            <a:pPr marL="742950" lvl="1">
              <a:spcBef>
                <a:spcPct val="10000"/>
              </a:spcBef>
              <a:spcAft>
                <a:spcPts val="300"/>
              </a:spcAft>
            </a:pPr>
            <a:r>
              <a:rPr lang="da-DK" altLang="hu-HU" smtClean="0"/>
              <a:t>Ackermann-függvény:</a:t>
            </a:r>
          </a:p>
          <a:p>
            <a:pPr marL="742950" lvl="1">
              <a:spcBef>
                <a:spcPct val="10000"/>
              </a:spcBef>
              <a:spcAft>
                <a:spcPts val="300"/>
              </a:spcAft>
            </a:pPr>
            <a:endParaRPr lang="hu-HU" altLang="hu-HU" smtClean="0"/>
          </a:p>
          <a:p>
            <a:pPr marL="742950" lvl="1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endParaRPr lang="da-DK" altLang="hu-HU" smtClean="0"/>
          </a:p>
          <a:p>
            <a:pPr marL="1143000" lvl="2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da-DK" altLang="hu-HU" smtClean="0"/>
              <a:t>Elvadultságáról: </a:t>
            </a:r>
          </a:p>
          <a:p>
            <a:pPr marL="1143000" lvl="2">
              <a:spcBef>
                <a:spcPct val="10000"/>
              </a:spcBef>
              <a:spcAft>
                <a:spcPts val="300"/>
              </a:spcAft>
            </a:pPr>
            <a:r>
              <a:rPr lang="da-DK" altLang="hu-HU" smtClean="0"/>
              <a:t>A(0,m)=m+1</a:t>
            </a:r>
            <a:endParaRPr lang="hu-HU" altLang="hu-HU" smtClean="0"/>
          </a:p>
          <a:p>
            <a:pPr marL="1143000" lvl="2">
              <a:spcBef>
                <a:spcPct val="10000"/>
              </a:spcBef>
              <a:spcAft>
                <a:spcPts val="300"/>
              </a:spcAft>
            </a:pPr>
            <a:r>
              <a:rPr lang="da-DK" altLang="hu-HU" smtClean="0"/>
              <a:t>A(1,m)=m+2</a:t>
            </a:r>
          </a:p>
          <a:p>
            <a:pPr marL="1143000" lvl="2">
              <a:spcBef>
                <a:spcPct val="10000"/>
              </a:spcBef>
              <a:spcAft>
                <a:spcPts val="300"/>
              </a:spcAft>
            </a:pPr>
            <a:r>
              <a:rPr lang="da-DK" altLang="hu-HU" smtClean="0"/>
              <a:t>A(2,m)=2*m+3</a:t>
            </a:r>
            <a:endParaRPr lang="hu-HU" altLang="hu-HU" smtClean="0"/>
          </a:p>
          <a:p>
            <a:pPr marL="1143000" lvl="2">
              <a:spcBef>
                <a:spcPct val="10000"/>
              </a:spcBef>
              <a:spcAft>
                <a:spcPts val="300"/>
              </a:spcAft>
            </a:pPr>
            <a:r>
              <a:rPr lang="da-DK" altLang="hu-HU" smtClean="0"/>
              <a:t>A(3,m)=2</a:t>
            </a:r>
            <a:r>
              <a:rPr lang="da-DK" altLang="hu-HU" baseline="30000" smtClean="0"/>
              <a:t>m+3</a:t>
            </a:r>
            <a:r>
              <a:rPr lang="da-DK" altLang="hu-HU" smtClean="0"/>
              <a:t>-3</a:t>
            </a:r>
          </a:p>
          <a:p>
            <a:pPr marL="1143000" lvl="2">
              <a:spcBef>
                <a:spcPct val="10000"/>
              </a:spcBef>
              <a:spcAft>
                <a:spcPts val="300"/>
              </a:spcAft>
            </a:pPr>
            <a:r>
              <a:rPr lang="da-DK" altLang="hu-HU" smtClean="0"/>
              <a:t>A(4,m)= 2</a:t>
            </a:r>
            <a:r>
              <a:rPr lang="da-DK" altLang="hu-HU" sz="1800" baseline="30000" smtClean="0">
                <a:sym typeface="Symbol" panose="05050102010706020507" pitchFamily="18" charset="2"/>
              </a:rPr>
              <a:t></a:t>
            </a:r>
            <a:r>
              <a:rPr lang="da-DK" altLang="hu-HU" baseline="30000" smtClean="0"/>
              <a:t> </a:t>
            </a:r>
            <a:r>
              <a:rPr lang="da-DK" altLang="hu-HU" smtClean="0"/>
              <a:t>-3, </a:t>
            </a:r>
            <a:r>
              <a:rPr lang="da-DK" altLang="hu-HU" sz="1800" smtClean="0"/>
              <a:t>ahol az </a:t>
            </a:r>
            <a:r>
              <a:rPr lang="da-DK" altLang="hu-HU" sz="1800" smtClean="0">
                <a:sym typeface="Symbol" panose="05050102010706020507" pitchFamily="18" charset="2"/>
              </a:rPr>
              <a:t></a:t>
            </a:r>
            <a:r>
              <a:rPr lang="da-DK" altLang="hu-HU" sz="1800" smtClean="0">
                <a:sym typeface="GreekMathSymbols"/>
              </a:rPr>
              <a:t> a </a:t>
            </a:r>
            <a:r>
              <a:rPr lang="da-DK" altLang="hu-HU" sz="1800" smtClean="0"/>
              <a:t>2-t m+2-ször</a:t>
            </a:r>
            <a:r>
              <a:rPr lang="hu-HU" altLang="hu-HU" sz="1800" smtClean="0"/>
              <a:t/>
            </a:r>
            <a:br>
              <a:rPr lang="hu-HU" altLang="hu-HU" sz="1800" smtClean="0"/>
            </a:br>
            <a:r>
              <a:rPr lang="hu-HU" altLang="hu-HU" sz="1800" smtClean="0"/>
              <a:t>		  </a:t>
            </a:r>
            <a:r>
              <a:rPr lang="da-DK" altLang="hu-HU" sz="1800" smtClean="0"/>
              <a:t> tartalmazza kitevőként.</a:t>
            </a:r>
            <a:endParaRPr lang="hu-HU" altLang="hu-HU" smtClean="0"/>
          </a:p>
        </p:txBody>
      </p:sp>
      <p:graphicFrame>
        <p:nvGraphicFramePr>
          <p:cNvPr id="12294" name="Object 9"/>
          <p:cNvGraphicFramePr>
            <a:graphicFrameLocks noChangeAspect="1"/>
          </p:cNvGraphicFramePr>
          <p:nvPr/>
        </p:nvGraphicFramePr>
        <p:xfrm>
          <a:off x="1908175" y="2420938"/>
          <a:ext cx="4854575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1" r:id="rId4" imgW="3154680" imgH="649224" progId="">
                  <p:embed/>
                </p:oleObj>
              </mc:Choice>
              <mc:Fallback>
                <p:oleObj r:id="rId4" imgW="3154680" imgH="649224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2420938"/>
                        <a:ext cx="4854575" cy="99695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/>
        </p:nvGraphicFramePr>
        <p:xfrm>
          <a:off x="5724525" y="5013325"/>
          <a:ext cx="2160588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2" name="Equation" r:id="rId6" imgW="1079500" imgH="279400" progId="Equation.3">
                  <p:embed/>
                </p:oleObj>
              </mc:Choice>
              <mc:Fallback>
                <p:oleObj name="Equation" r:id="rId6" imgW="1079500" imgH="2794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5013325"/>
                        <a:ext cx="2160588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Dátum helye 12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37E3F1CD-556E-4968-B7C6-C6E98DA2EF09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5" name="Élőláb helye 1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4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6"/>
          <p:cNvSpPr>
            <a:spLocks noChangeArrowheads="1"/>
          </p:cNvSpPr>
          <p:nvPr/>
        </p:nvSpPr>
        <p:spPr bwMode="auto">
          <a:xfrm>
            <a:off x="179388" y="1412875"/>
            <a:ext cx="8785225" cy="317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 b="1" dirty="0" err="1"/>
              <a:t>Összefésüléses</a:t>
            </a:r>
            <a:r>
              <a:rPr lang="hu-HU" altLang="hu-HU" b="1" dirty="0"/>
              <a:t> rendezés (</a:t>
            </a:r>
            <a:r>
              <a:rPr lang="hu-HU" altLang="hu-HU" b="1" dirty="0" err="1"/>
              <a:t>mergesort</a:t>
            </a:r>
            <a:r>
              <a:rPr lang="hu-HU" altLang="hu-HU" b="1" dirty="0"/>
              <a:t>):</a:t>
            </a:r>
          </a:p>
          <a:p>
            <a:r>
              <a:rPr lang="hu-HU" altLang="hu-HU" sz="2800" dirty="0"/>
              <a:t>felbontás: a sorozat két részsorozatra bontása (középen)</a:t>
            </a:r>
          </a:p>
          <a:p>
            <a:pPr>
              <a:buFont typeface="Wingdings" panose="05000000000000000000" pitchFamily="2" charset="2"/>
              <a:buNone/>
            </a:pPr>
            <a:r>
              <a:rPr lang="hu-HU" altLang="hu-HU" sz="2800" dirty="0"/>
              <a:t>    X</a:t>
            </a:r>
            <a:r>
              <a:rPr lang="hu-HU" altLang="hu-HU" sz="2800" baseline="-25000" dirty="0"/>
              <a:t>1</a:t>
            </a:r>
            <a:r>
              <a:rPr lang="hu-HU" altLang="hu-HU" sz="2800" dirty="0"/>
              <a:t>, ... , X</a:t>
            </a:r>
            <a:r>
              <a:rPr lang="hu-HU" altLang="hu-HU" sz="2800" baseline="-25000" dirty="0"/>
              <a:t>k</a:t>
            </a:r>
            <a:r>
              <a:rPr lang="hu-HU" altLang="hu-HU" sz="2800" dirty="0"/>
              <a:t> X</a:t>
            </a:r>
            <a:r>
              <a:rPr lang="hu-HU" altLang="hu-HU" sz="2800" baseline="-25000" dirty="0"/>
              <a:t>k+1,</a:t>
            </a:r>
            <a:r>
              <a:rPr lang="hu-HU" altLang="hu-HU" sz="2800" dirty="0"/>
              <a:t> ... , </a:t>
            </a:r>
            <a:r>
              <a:rPr lang="hu-HU" altLang="hu-HU" sz="2800" dirty="0" err="1"/>
              <a:t>X</a:t>
            </a:r>
            <a:r>
              <a:rPr lang="hu-HU" altLang="hu-HU" sz="2800" baseline="-25000" dirty="0" err="1"/>
              <a:t>n</a:t>
            </a:r>
            <a:endParaRPr lang="hu-HU" altLang="hu-HU" sz="2800" dirty="0"/>
          </a:p>
          <a:p>
            <a:r>
              <a:rPr lang="hu-HU" altLang="hu-HU" sz="2800" dirty="0"/>
              <a:t>uralkodás: a két részsorozat rendezése (rekurzívan)</a:t>
            </a:r>
          </a:p>
          <a:p>
            <a:r>
              <a:rPr lang="hu-HU" altLang="hu-HU" sz="2800" dirty="0"/>
              <a:t>összevonás: a két rendezett részsorozat összefésülése</a:t>
            </a:r>
          </a:p>
          <a:p>
            <a:r>
              <a:rPr lang="hu-HU" altLang="hu-HU" sz="2800" dirty="0"/>
              <a:t>triviális eset: n</a:t>
            </a:r>
            <a:r>
              <a:rPr lang="hu-HU" altLang="hu-HU" sz="2800" dirty="0">
                <a:sym typeface="Symbol" panose="05050102010706020507" pitchFamily="18" charset="2"/>
              </a:rPr>
              <a:t>1</a:t>
            </a:r>
            <a:endParaRPr lang="hu-HU" altLang="hu-HU" sz="2800" dirty="0"/>
          </a:p>
        </p:txBody>
      </p:sp>
      <p:sp>
        <p:nvSpPr>
          <p:cNvPr id="7" name="Téglalap 6"/>
          <p:cNvSpPr/>
          <p:nvPr/>
        </p:nvSpPr>
        <p:spPr>
          <a:xfrm>
            <a:off x="611857" y="2565400"/>
            <a:ext cx="1439863" cy="431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/>
            </a:pPr>
            <a:endParaRPr lang="hu-HU">
              <a:solidFill>
                <a:srgbClr val="FFFFFF"/>
              </a:solidFill>
            </a:endParaRPr>
          </a:p>
        </p:txBody>
      </p:sp>
      <p:sp>
        <p:nvSpPr>
          <p:cNvPr id="8" name="Téglalap 7"/>
          <p:cNvSpPr/>
          <p:nvPr/>
        </p:nvSpPr>
        <p:spPr>
          <a:xfrm>
            <a:off x="2051050" y="2565400"/>
            <a:ext cx="1728788" cy="431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/>
            </a:pPr>
            <a:endParaRPr lang="hu-HU">
              <a:solidFill>
                <a:srgbClr val="FFFFFF"/>
              </a:solidFill>
            </a:endParaRPr>
          </a:p>
        </p:txBody>
      </p:sp>
      <p:sp>
        <p:nvSpPr>
          <p:cNvPr id="9" name="Dátum helye 8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24E40CCB-00BD-4B81-BF6A-198720520F34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1" name="Élőláb helye 10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88071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Oszd meg és uralkodj!</a:t>
            </a: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40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6"/>
          <p:cNvSpPr>
            <a:spLocks noChangeArrowheads="1"/>
          </p:cNvSpPr>
          <p:nvPr/>
        </p:nvSpPr>
        <p:spPr bwMode="auto">
          <a:xfrm>
            <a:off x="179388" y="1412875"/>
            <a:ext cx="8785225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 b="1"/>
              <a:t>Összefésüléses rendezés (mergesort): </a:t>
            </a:r>
          </a:p>
          <a:p>
            <a:pPr>
              <a:buFont typeface="Wingdings" panose="05000000000000000000" pitchFamily="2" charset="2"/>
              <a:buNone/>
            </a:pPr>
            <a:r>
              <a:rPr lang="hu-HU" altLang="hu-HU" sz="2400">
                <a:latin typeface="Courier New" panose="02070309020205020404" pitchFamily="49" charset="0"/>
                <a:cs typeface="Courier New" panose="02070309020205020404" pitchFamily="49" charset="0"/>
              </a:rPr>
              <a:t>Rendez(E,U):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hu-HU" altLang="hu-HU" sz="2400">
                <a:latin typeface="Courier New" panose="02070309020205020404" pitchFamily="49" charset="0"/>
                <a:cs typeface="Courier New" panose="02070309020205020404" pitchFamily="49" charset="0"/>
              </a:rPr>
              <a:t>  Ha E&lt;U akkor K:=(E+U)/2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hu-HU" altLang="hu-HU" sz="2400">
                <a:latin typeface="Courier New" panose="02070309020205020404" pitchFamily="49" charset="0"/>
                <a:cs typeface="Courier New" panose="02070309020205020404" pitchFamily="49" charset="0"/>
              </a:rPr>
              <a:t>               Rendez(E,K); Rendez(K+1,U)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hu-HU" altLang="hu-HU" sz="2400">
                <a:latin typeface="Courier New" panose="02070309020205020404" pitchFamily="49" charset="0"/>
                <a:cs typeface="Courier New" panose="02070309020205020404" pitchFamily="49" charset="0"/>
              </a:rPr>
              <a:t>               Összefésül(E,K,U)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hu-HU" altLang="hu-HU" sz="2400">
                <a:latin typeface="Courier New" panose="02070309020205020404" pitchFamily="49" charset="0"/>
                <a:cs typeface="Courier New" panose="02070309020205020404" pitchFamily="49" charset="0"/>
              </a:rPr>
              <a:t>Eljárás vége*.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52B77D98-CC1D-4655-B7D2-DC3D9B8269EA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9" name="Élőláb helye 8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90117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Oszd meg és uralkodj!</a:t>
            </a: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41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6"/>
          <p:cNvSpPr>
            <a:spLocks noChangeArrowheads="1"/>
          </p:cNvSpPr>
          <p:nvPr/>
        </p:nvSpPr>
        <p:spPr bwMode="auto">
          <a:xfrm>
            <a:off x="179388" y="1412875"/>
            <a:ext cx="8785225" cy="394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 b="1"/>
              <a:t>i-edik legkisebb kiválasztása:</a:t>
            </a:r>
          </a:p>
          <a:p>
            <a:r>
              <a:rPr lang="hu-HU" altLang="hu-HU" sz="2800"/>
              <a:t>felbontás: X</a:t>
            </a:r>
            <a:r>
              <a:rPr lang="hu-HU" altLang="hu-HU" sz="2800" baseline="-25000"/>
              <a:t>1</a:t>
            </a:r>
            <a:r>
              <a:rPr lang="hu-HU" altLang="hu-HU" sz="2800"/>
              <a:t>, ... , X</a:t>
            </a:r>
            <a:r>
              <a:rPr lang="hu-HU" altLang="hu-HU" sz="2800" baseline="-25000"/>
              <a:t>k-1 </a:t>
            </a:r>
            <a:r>
              <a:rPr lang="hu-HU" altLang="hu-HU" sz="2800"/>
              <a:t> X</a:t>
            </a:r>
            <a:r>
              <a:rPr lang="hu-HU" altLang="hu-HU" sz="2800" baseline="-25000"/>
              <a:t>k</a:t>
            </a:r>
            <a:r>
              <a:rPr lang="hu-HU" altLang="hu-HU" sz="2800"/>
              <a:t> X</a:t>
            </a:r>
            <a:r>
              <a:rPr lang="hu-HU" altLang="hu-HU" sz="2800" baseline="-25000"/>
              <a:t>k+1,</a:t>
            </a:r>
            <a:r>
              <a:rPr lang="hu-HU" altLang="hu-HU" sz="2800"/>
              <a:t> ... , X</a:t>
            </a:r>
            <a:r>
              <a:rPr lang="hu-HU" altLang="hu-HU" sz="2800" baseline="-25000"/>
              <a:t>n  </a:t>
            </a:r>
            <a:r>
              <a:rPr lang="hu-HU" altLang="hu-HU" sz="2800"/>
              <a:t>szétválogatás (ahol </a:t>
            </a:r>
            <a:r>
              <a:rPr lang="hu-HU" altLang="hu-HU" sz="2800">
                <a:sym typeface="Symbol" panose="05050102010706020507" pitchFamily="18" charset="2"/>
              </a:rPr>
              <a:t></a:t>
            </a:r>
            <a:r>
              <a:rPr lang="hu-HU" altLang="hu-HU" sz="2800"/>
              <a:t>i,j (1≤i≤k; k≤j≤n): X</a:t>
            </a:r>
            <a:r>
              <a:rPr lang="hu-HU" altLang="hu-HU" sz="2800" baseline="-25000"/>
              <a:t>i</a:t>
            </a:r>
            <a:r>
              <a:rPr lang="hu-HU" altLang="hu-HU" sz="2800"/>
              <a:t>≤X</a:t>
            </a:r>
            <a:r>
              <a:rPr lang="hu-HU" altLang="hu-HU" sz="2800" baseline="-25000"/>
              <a:t>j</a:t>
            </a:r>
            <a:r>
              <a:rPr lang="hu-HU" altLang="hu-HU" sz="2800"/>
              <a:t>) </a:t>
            </a:r>
          </a:p>
          <a:p>
            <a:r>
              <a:rPr lang="hu-HU" altLang="hu-HU" sz="2800"/>
              <a:t>uralkodás: i&lt;K esetén az első, i&gt;K esetén a második részben keresünk tovább, rekurzívan</a:t>
            </a:r>
          </a:p>
          <a:p>
            <a:r>
              <a:rPr lang="hu-HU" altLang="hu-HU" sz="2800"/>
              <a:t>összevonás: automatikusan történik a helyben szétválogatás miatt</a:t>
            </a:r>
          </a:p>
          <a:p>
            <a:r>
              <a:rPr lang="hu-HU" altLang="hu-HU" sz="2800"/>
              <a:t>triviális eset: i=k</a:t>
            </a:r>
          </a:p>
        </p:txBody>
      </p:sp>
      <p:sp>
        <p:nvSpPr>
          <p:cNvPr id="7" name="Téglalap 6"/>
          <p:cNvSpPr/>
          <p:nvPr/>
        </p:nvSpPr>
        <p:spPr>
          <a:xfrm>
            <a:off x="1908175" y="2060575"/>
            <a:ext cx="1584325" cy="431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/>
            </a:pPr>
            <a:endParaRPr lang="hu-HU">
              <a:solidFill>
                <a:srgbClr val="FFFFFF"/>
              </a:solidFill>
            </a:endParaRPr>
          </a:p>
        </p:txBody>
      </p:sp>
      <p:sp>
        <p:nvSpPr>
          <p:cNvPr id="8" name="Téglalap 7"/>
          <p:cNvSpPr/>
          <p:nvPr/>
        </p:nvSpPr>
        <p:spPr>
          <a:xfrm>
            <a:off x="3995738" y="2060575"/>
            <a:ext cx="1728787" cy="431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/>
            </a:pPr>
            <a:endParaRPr lang="hu-HU">
              <a:solidFill>
                <a:srgbClr val="FFFFFF"/>
              </a:solidFill>
            </a:endParaRPr>
          </a:p>
        </p:txBody>
      </p:sp>
      <p:sp>
        <p:nvSpPr>
          <p:cNvPr id="9" name="Dátum helye 8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5353F54E-9FB9-4724-BC31-8C61A2820AC4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1" name="Élőláb helye 10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92167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Oszd meg és uralkodj!</a:t>
            </a: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42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6"/>
          <p:cNvSpPr>
            <a:spLocks noChangeArrowheads="1"/>
          </p:cNvSpPr>
          <p:nvPr/>
        </p:nvSpPr>
        <p:spPr bwMode="auto">
          <a:xfrm>
            <a:off x="179388" y="1412875"/>
            <a:ext cx="8785225" cy="324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 b="1"/>
              <a:t>i-edik legkisebb kiválasztása:</a:t>
            </a:r>
          </a:p>
          <a:p>
            <a:pPr>
              <a:buFont typeface="Wingdings" panose="05000000000000000000" pitchFamily="2" charset="2"/>
              <a:buNone/>
            </a:pPr>
            <a:r>
              <a:rPr lang="hu-HU" altLang="hu-HU" sz="2400">
                <a:latin typeface="Courier New" panose="02070309020205020404" pitchFamily="49" charset="0"/>
                <a:cs typeface="Courier New" panose="02070309020205020404" pitchFamily="49" charset="0"/>
              </a:rPr>
              <a:t>Kiválasztás(E,U,i,Y):</a:t>
            </a:r>
          </a:p>
          <a:p>
            <a:pPr>
              <a:buFont typeface="Wingdings" panose="05000000000000000000" pitchFamily="2" charset="2"/>
              <a:buNone/>
            </a:pPr>
            <a:r>
              <a:rPr lang="hu-HU" altLang="hu-HU" sz="2400">
                <a:latin typeface="Courier New" panose="02070309020205020404" pitchFamily="49" charset="0"/>
                <a:cs typeface="Courier New" panose="02070309020205020404" pitchFamily="49" charset="0"/>
              </a:rPr>
              <a:t>  Szétválogatás(E,U,K)</a:t>
            </a:r>
          </a:p>
          <a:p>
            <a:pPr>
              <a:buFont typeface="Wingdings" panose="05000000000000000000" pitchFamily="2" charset="2"/>
              <a:buNone/>
            </a:pPr>
            <a:r>
              <a:rPr lang="hu-HU" altLang="hu-HU" sz="2400">
                <a:latin typeface="Courier New" panose="02070309020205020404" pitchFamily="49" charset="0"/>
                <a:cs typeface="Courier New" panose="02070309020205020404" pitchFamily="49" charset="0"/>
              </a:rPr>
              <a:t>  Ha i=K akkor Y:=X(K)</a:t>
            </a:r>
          </a:p>
          <a:p>
            <a:pPr>
              <a:buFont typeface="Wingdings" panose="05000000000000000000" pitchFamily="2" charset="2"/>
              <a:buNone/>
            </a:pPr>
            <a:r>
              <a:rPr lang="hu-HU" altLang="hu-HU" sz="2400">
                <a:latin typeface="Courier New" panose="02070309020205020404" pitchFamily="49" charset="0"/>
                <a:cs typeface="Courier New" panose="02070309020205020404" pitchFamily="49" charset="0"/>
              </a:rPr>
              <a:t>  különben ha i&lt;K akkor Kiválasztás(E,K-1,i,Y)</a:t>
            </a:r>
          </a:p>
          <a:p>
            <a:pPr>
              <a:buFont typeface="Wingdings" panose="05000000000000000000" pitchFamily="2" charset="2"/>
              <a:buNone/>
            </a:pPr>
            <a:r>
              <a:rPr lang="hu-HU" altLang="hu-HU" sz="2400">
                <a:latin typeface="Courier New" panose="02070309020205020404" pitchFamily="49" charset="0"/>
                <a:cs typeface="Courier New" panose="02070309020205020404" pitchFamily="49" charset="0"/>
              </a:rPr>
              <a:t>  különben Kiválasztás(K+1,U,i-K,Y)</a:t>
            </a:r>
          </a:p>
          <a:p>
            <a:pPr>
              <a:buFont typeface="Wingdings" panose="05000000000000000000" pitchFamily="2" charset="2"/>
              <a:buNone/>
            </a:pPr>
            <a:r>
              <a:rPr lang="hu-HU" altLang="hu-HU" sz="240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30B02DDE-D319-4B41-B50D-0B02C92212BE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9" name="Élőláb helye 8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94213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Oszd meg és uralkodj!</a:t>
            </a: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43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6"/>
          <p:cNvSpPr>
            <a:spLocks noChangeArrowheads="1"/>
          </p:cNvSpPr>
          <p:nvPr/>
        </p:nvSpPr>
        <p:spPr bwMode="auto">
          <a:xfrm>
            <a:off x="179388" y="1412875"/>
            <a:ext cx="8785225" cy="4721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lang="hu-HU" sz="3200" b="1" dirty="0"/>
              <a:t>Párhuzamos maximum-minimum kiválasztás</a:t>
            </a:r>
          </a:p>
          <a:p>
            <a:pPr marL="355600" indent="-355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/>
            </a:pPr>
            <a:r>
              <a:rPr lang="hu-HU" sz="2800" dirty="0"/>
              <a:t>Egyszerre kell egy sorozat maximumát és minimumát is meghatározni</a:t>
            </a:r>
          </a:p>
          <a:p>
            <a:pPr marL="355600" indent="-355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/>
            </a:pPr>
            <a:r>
              <a:rPr lang="hu-HU" sz="2800" dirty="0"/>
              <a:t>A megoldás ötlete: 2 elem közül 1 hasonlítással eldönthetjük, hogy melyik a maximum és melyik a minimum.</a:t>
            </a:r>
          </a:p>
          <a:p>
            <a:pPr marL="355600" indent="-355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/>
            </a:pPr>
            <a:r>
              <a:rPr lang="hu-HU" sz="2800" dirty="0"/>
              <a:t>Ha kettőnél több elemünk van, akkor osszuk két részre a sorozatot, mindkét részben határozzuk meg a maximumot és a minimumot, majd ezekből adjuk meg a teljes sorozat maximumát és minimumát!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FF2012CE-12AD-4619-80BB-9E74CE5B34D2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9" name="Élőláb helye 8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96261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Oszd meg és uralkodj!</a:t>
            </a: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44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6"/>
          <p:cNvSpPr>
            <a:spLocks noChangeArrowheads="1"/>
          </p:cNvSpPr>
          <p:nvPr/>
        </p:nvSpPr>
        <p:spPr bwMode="auto">
          <a:xfrm>
            <a:off x="179388" y="1412875"/>
            <a:ext cx="8785225" cy="57546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lang="hu-HU" sz="3200" b="1" dirty="0"/>
              <a:t>Párhuzamos maximum-minimum kiválasztás</a:t>
            </a:r>
          </a:p>
          <a:p>
            <a:pPr marL="355600" indent="-355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/>
            </a:pPr>
            <a:r>
              <a:rPr lang="hu-HU" sz="2800" dirty="0"/>
              <a:t>leállási feltétel: az éppen vizsgált sorozatnak legfeljebb 2 eleme van: a maximum és a minimum 1 hasonlítással meghatározható</a:t>
            </a:r>
          </a:p>
          <a:p>
            <a:pPr marL="355600" indent="-355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/>
            </a:pPr>
            <a:r>
              <a:rPr lang="hu-HU" sz="2800" dirty="0"/>
              <a:t>felbontás: a sorozat két részsorozatra bontása (középen)</a:t>
            </a:r>
            <a:br>
              <a:rPr lang="hu-HU" sz="2800" dirty="0"/>
            </a:br>
            <a:r>
              <a:rPr lang="hu-HU" sz="2800" dirty="0"/>
              <a:t>  	X</a:t>
            </a:r>
            <a:r>
              <a:rPr lang="hu-HU" sz="2800" baseline="-25000" dirty="0"/>
              <a:t>1</a:t>
            </a:r>
            <a:r>
              <a:rPr lang="hu-HU" sz="2800" dirty="0"/>
              <a:t>, ... X</a:t>
            </a:r>
            <a:r>
              <a:rPr lang="hu-HU" sz="2800" baseline="-25000" dirty="0"/>
              <a:t>k-1</a:t>
            </a:r>
            <a:r>
              <a:rPr lang="hu-HU" sz="2800" dirty="0"/>
              <a:t>, </a:t>
            </a:r>
            <a:r>
              <a:rPr lang="hu-HU" sz="2800" dirty="0" err="1"/>
              <a:t>X</a:t>
            </a:r>
            <a:r>
              <a:rPr lang="hu-HU" sz="2800" baseline="-25000" dirty="0" err="1"/>
              <a:t>k</a:t>
            </a:r>
            <a:r>
              <a:rPr lang="hu-HU" sz="2800" dirty="0"/>
              <a:t>, </a:t>
            </a:r>
            <a:r>
              <a:rPr lang="hu-HU" sz="2800" dirty="0" err="1"/>
              <a:t>X</a:t>
            </a:r>
            <a:r>
              <a:rPr lang="hu-HU" sz="2800" baseline="-25000" dirty="0" err="1"/>
              <a:t>k</a:t>
            </a:r>
            <a:r>
              <a:rPr lang="hu-HU" sz="2800" baseline="-25000" dirty="0"/>
              <a:t>+1</a:t>
            </a:r>
            <a:r>
              <a:rPr lang="hu-HU" sz="2800" dirty="0"/>
              <a:t>, ... , </a:t>
            </a:r>
            <a:r>
              <a:rPr lang="hu-HU" sz="2800" dirty="0" err="1"/>
              <a:t>X</a:t>
            </a:r>
            <a:r>
              <a:rPr lang="hu-HU" sz="2800" baseline="-25000" dirty="0" err="1"/>
              <a:t>n</a:t>
            </a:r>
            <a:r>
              <a:rPr lang="hu-HU" sz="2800" dirty="0"/>
              <a:t> </a:t>
            </a:r>
          </a:p>
          <a:p>
            <a:pPr marL="355600" indent="-355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/>
            </a:pPr>
            <a:r>
              <a:rPr lang="hu-HU" sz="2800" dirty="0"/>
              <a:t>uralkodás: mindkét részsorozatra meghatározzuk a maximumot és a minimumot (rekurzívan)</a:t>
            </a:r>
          </a:p>
          <a:p>
            <a:pPr marL="355600" indent="-355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/>
            </a:pPr>
            <a:r>
              <a:rPr lang="hu-HU" sz="2800" dirty="0"/>
              <a:t>összevonás: a két maximum közül a nagyobb lesz a sorozat maximuma, a két minimum közül pedig a </a:t>
            </a:r>
            <a:br>
              <a:rPr lang="hu-HU" sz="2800" dirty="0"/>
            </a:br>
            <a:r>
              <a:rPr lang="hu-HU" sz="2800" dirty="0"/>
              <a:t>kisebb lesz a sorozat minimuma.</a:t>
            </a:r>
          </a:p>
          <a:p>
            <a:pPr marL="355600" indent="-355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/>
            </a:pPr>
            <a:endParaRPr lang="hu-HU" sz="2800" dirty="0"/>
          </a:p>
        </p:txBody>
      </p:sp>
      <p:sp>
        <p:nvSpPr>
          <p:cNvPr id="7" name="Dátum helye 6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ED35068A-C278-451C-A373-7DA04B67577C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9" name="Élőláb helye 8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98309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Oszd meg és uralkodj!</a:t>
            </a:r>
          </a:p>
        </p:txBody>
      </p:sp>
      <p:sp>
        <p:nvSpPr>
          <p:cNvPr id="11" name="Téglalap 10"/>
          <p:cNvSpPr/>
          <p:nvPr/>
        </p:nvSpPr>
        <p:spPr>
          <a:xfrm>
            <a:off x="1116013" y="3860800"/>
            <a:ext cx="2016125" cy="431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/>
            </a:pPr>
            <a:endParaRPr lang="hu-HU">
              <a:solidFill>
                <a:srgbClr val="FFFFFF"/>
              </a:solidFill>
            </a:endParaRPr>
          </a:p>
        </p:txBody>
      </p:sp>
      <p:sp>
        <p:nvSpPr>
          <p:cNvPr id="12" name="Téglalap 11"/>
          <p:cNvSpPr/>
          <p:nvPr/>
        </p:nvSpPr>
        <p:spPr>
          <a:xfrm>
            <a:off x="3275013" y="3860800"/>
            <a:ext cx="1728787" cy="431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/>
            </a:pPr>
            <a:endParaRPr lang="hu-HU">
              <a:solidFill>
                <a:srgbClr val="FFFFFF"/>
              </a:solidFill>
            </a:endParaRP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45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6"/>
          <p:cNvSpPr>
            <a:spLocks noChangeArrowheads="1"/>
          </p:cNvSpPr>
          <p:nvPr/>
        </p:nvSpPr>
        <p:spPr bwMode="auto">
          <a:xfrm>
            <a:off x="179388" y="1412875"/>
            <a:ext cx="8785225" cy="476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ts val="26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hu-HU" altLang="hu-HU" sz="2400">
                <a:latin typeface="Courier New" panose="02070309020205020404" pitchFamily="49" charset="0"/>
                <a:cs typeface="Courier New" panose="02070309020205020404" pitchFamily="49" charset="0"/>
              </a:rPr>
              <a:t>Maxmin(X,E,U,Max,Min):</a:t>
            </a:r>
          </a:p>
          <a:p>
            <a:pPr>
              <a:lnSpc>
                <a:spcPts val="26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hu-HU" altLang="hu-HU" sz="2400">
                <a:latin typeface="Courier New" panose="02070309020205020404" pitchFamily="49" charset="0"/>
                <a:cs typeface="Courier New" panose="02070309020205020404" pitchFamily="49" charset="0"/>
              </a:rPr>
              <a:t>  Ha U-E=0 akkor Max:=E; Min:=E</a:t>
            </a:r>
          </a:p>
          <a:p>
            <a:pPr>
              <a:lnSpc>
                <a:spcPts val="26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hu-HU" altLang="hu-HU" sz="2400">
                <a:latin typeface="Courier New" panose="02070309020205020404" pitchFamily="49" charset="0"/>
                <a:cs typeface="Courier New" panose="02070309020205020404" pitchFamily="49" charset="0"/>
              </a:rPr>
              <a:t>  különben ha U-E=1 akkor </a:t>
            </a:r>
          </a:p>
          <a:p>
            <a:pPr>
              <a:lnSpc>
                <a:spcPts val="26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hu-HU" altLang="hu-HU" sz="2400">
                <a:latin typeface="Courier New" panose="02070309020205020404" pitchFamily="49" charset="0"/>
                <a:cs typeface="Courier New" panose="02070309020205020404" pitchFamily="49" charset="0"/>
              </a:rPr>
              <a:t>     Ha X(E)≤X(U) akkor Max:=U; Min:=E</a:t>
            </a:r>
          </a:p>
          <a:p>
            <a:pPr>
              <a:lnSpc>
                <a:spcPts val="26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hu-HU" altLang="hu-HU" sz="2400">
                <a:latin typeface="Courier New" panose="02070309020205020404" pitchFamily="49" charset="0"/>
                <a:cs typeface="Courier New" panose="02070309020205020404" pitchFamily="49" charset="0"/>
              </a:rPr>
              <a:t>     különben Max:=E; Min:=U</a:t>
            </a:r>
          </a:p>
          <a:p>
            <a:pPr>
              <a:lnSpc>
                <a:spcPts val="26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hu-HU" altLang="hu-HU" sz="2400">
                <a:latin typeface="Courier New" panose="02070309020205020404" pitchFamily="49" charset="0"/>
                <a:cs typeface="Courier New" panose="02070309020205020404" pitchFamily="49" charset="0"/>
              </a:rPr>
              <a:t>  különben K:=(E+U)/2</a:t>
            </a:r>
          </a:p>
          <a:p>
            <a:pPr>
              <a:lnSpc>
                <a:spcPts val="26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hu-HU" altLang="hu-HU" sz="2400">
                <a:latin typeface="Courier New" panose="02070309020205020404" pitchFamily="49" charset="0"/>
                <a:cs typeface="Courier New" panose="02070309020205020404" pitchFamily="49" charset="0"/>
              </a:rPr>
              <a:t>           Maxmin(X,E,K,Max1,Min1)</a:t>
            </a:r>
          </a:p>
          <a:p>
            <a:pPr>
              <a:lnSpc>
                <a:spcPts val="26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hu-HU" altLang="hu-HU" sz="2400">
                <a:latin typeface="Courier New" panose="02070309020205020404" pitchFamily="49" charset="0"/>
                <a:cs typeface="Courier New" panose="02070309020205020404" pitchFamily="49" charset="0"/>
              </a:rPr>
              <a:t>           Maxmin(X,K+1,U,Max2,Min2)</a:t>
            </a:r>
          </a:p>
          <a:p>
            <a:pPr>
              <a:lnSpc>
                <a:spcPts val="26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hu-HU" altLang="hu-HU" sz="2400">
                <a:latin typeface="Courier New" panose="02070309020205020404" pitchFamily="49" charset="0"/>
                <a:cs typeface="Courier New" panose="02070309020205020404" pitchFamily="49" charset="0"/>
              </a:rPr>
              <a:t>           Ha X(Min1)≤X(Min2) akkor Min:=Min1</a:t>
            </a:r>
          </a:p>
          <a:p>
            <a:pPr>
              <a:lnSpc>
                <a:spcPts val="26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hu-HU" altLang="hu-HU" sz="240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különben Min:=Min2</a:t>
            </a:r>
          </a:p>
          <a:p>
            <a:pPr>
              <a:lnSpc>
                <a:spcPts val="26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hu-HU" altLang="hu-HU" sz="2400">
                <a:latin typeface="Courier New" panose="02070309020205020404" pitchFamily="49" charset="0"/>
                <a:cs typeface="Courier New" panose="02070309020205020404" pitchFamily="49" charset="0"/>
              </a:rPr>
              <a:t>           Ha X(Max1)≥X(Max2) akkor Max:=Max1</a:t>
            </a:r>
          </a:p>
          <a:p>
            <a:pPr>
              <a:lnSpc>
                <a:spcPts val="26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hu-HU" altLang="hu-HU" sz="240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különben Max:=Max2</a:t>
            </a:r>
          </a:p>
          <a:p>
            <a:pPr>
              <a:lnSpc>
                <a:spcPts val="26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hu-HU" altLang="hu-HU" sz="2400">
                <a:latin typeface="Courier New" panose="02070309020205020404" pitchFamily="49" charset="0"/>
                <a:cs typeface="Courier New" panose="02070309020205020404" pitchFamily="49" charset="0"/>
              </a:rPr>
              <a:t>  Elágazás vége</a:t>
            </a:r>
          </a:p>
          <a:p>
            <a:pPr>
              <a:lnSpc>
                <a:spcPts val="26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hu-HU" altLang="hu-HU" sz="240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0000916F-8B37-419B-9788-0872DFBC9264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9" name="Élőláb helye 8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100357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Oszd meg és uralkodj!</a:t>
            </a: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46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6"/>
          <p:cNvSpPr>
            <a:spLocks noChangeArrowheads="1"/>
          </p:cNvSpPr>
          <p:nvPr/>
        </p:nvSpPr>
        <p:spPr bwMode="auto">
          <a:xfrm>
            <a:off x="179388" y="1412875"/>
            <a:ext cx="8964612" cy="33416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lang="hu-HU" sz="3200" b="1" dirty="0"/>
              <a:t>N szám legnagyobb közös osztója</a:t>
            </a:r>
          </a:p>
          <a:p>
            <a:pPr marL="355600" indent="-355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/>
            </a:pPr>
            <a:r>
              <a:rPr lang="hu-HU" sz="2800" dirty="0"/>
              <a:t>A sorozatot bontsuk két részre; mindkét résznek határozzuk meg a legnagyobb közös osztóját, majd ezek legnagyobb közös osztója lesz a megoldás. Ehhez a legnagyobb közös osztó alábbi tulajdonságát használjuk ki:</a:t>
            </a:r>
          </a:p>
          <a:p>
            <a:pPr marL="355600" indent="-355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lang="hu-HU" sz="2800" dirty="0"/>
              <a:t>    </a:t>
            </a:r>
            <a:r>
              <a:rPr lang="hu-HU" sz="2800" dirty="0" err="1"/>
              <a:t>lnko</a:t>
            </a:r>
            <a:r>
              <a:rPr lang="hu-HU" sz="2800" dirty="0"/>
              <a:t>(X</a:t>
            </a:r>
            <a:r>
              <a:rPr lang="hu-HU" sz="2800" baseline="-25000" dirty="0"/>
              <a:t>1</a:t>
            </a:r>
            <a:r>
              <a:rPr lang="hu-HU" sz="2800" dirty="0"/>
              <a:t>, ... </a:t>
            </a:r>
            <a:r>
              <a:rPr lang="hu-HU" sz="2800" dirty="0" err="1"/>
              <a:t>X</a:t>
            </a:r>
            <a:r>
              <a:rPr lang="hu-HU" sz="2800" baseline="-25000" dirty="0" err="1"/>
              <a:t>k</a:t>
            </a:r>
            <a:r>
              <a:rPr lang="hu-HU" sz="2800" dirty="0"/>
              <a:t>, </a:t>
            </a:r>
            <a:r>
              <a:rPr lang="hu-HU" sz="2800" dirty="0" err="1"/>
              <a:t>X</a:t>
            </a:r>
            <a:r>
              <a:rPr lang="hu-HU" sz="2800" baseline="-25000" dirty="0" err="1"/>
              <a:t>k</a:t>
            </a:r>
            <a:r>
              <a:rPr lang="hu-HU" sz="2800" baseline="-25000" dirty="0"/>
              <a:t>+1</a:t>
            </a:r>
            <a:r>
              <a:rPr lang="hu-HU" sz="2800" dirty="0"/>
              <a:t>, ... , </a:t>
            </a:r>
            <a:r>
              <a:rPr lang="hu-HU" sz="2800" dirty="0" err="1"/>
              <a:t>X</a:t>
            </a:r>
            <a:r>
              <a:rPr lang="hu-HU" sz="2800" baseline="-25000" dirty="0" err="1"/>
              <a:t>n</a:t>
            </a:r>
            <a:r>
              <a:rPr lang="hu-HU" sz="2800" dirty="0"/>
              <a:t>)=</a:t>
            </a:r>
            <a:br>
              <a:rPr lang="hu-HU" sz="2800" dirty="0"/>
            </a:br>
            <a:r>
              <a:rPr lang="hu-HU" sz="2800" dirty="0"/>
              <a:t>                               </a:t>
            </a:r>
            <a:r>
              <a:rPr lang="hu-HU" sz="2800" dirty="0" err="1"/>
              <a:t>lnko</a:t>
            </a:r>
            <a:r>
              <a:rPr lang="hu-HU" sz="2800" dirty="0"/>
              <a:t>(</a:t>
            </a:r>
            <a:r>
              <a:rPr lang="hu-HU" sz="2800" dirty="0" err="1"/>
              <a:t>lnko</a:t>
            </a:r>
            <a:r>
              <a:rPr lang="hu-HU" sz="2800" dirty="0"/>
              <a:t>(X</a:t>
            </a:r>
            <a:r>
              <a:rPr lang="hu-HU" sz="2800" baseline="-25000" dirty="0"/>
              <a:t>1</a:t>
            </a:r>
            <a:r>
              <a:rPr lang="hu-HU" sz="2800" dirty="0"/>
              <a:t>, ... </a:t>
            </a:r>
            <a:r>
              <a:rPr lang="hu-HU" sz="2800" dirty="0" err="1"/>
              <a:t>X</a:t>
            </a:r>
            <a:r>
              <a:rPr lang="hu-HU" sz="2800" baseline="-25000" dirty="0" err="1"/>
              <a:t>k</a:t>
            </a:r>
            <a:r>
              <a:rPr lang="hu-HU" sz="2800" dirty="0"/>
              <a:t>),</a:t>
            </a:r>
            <a:r>
              <a:rPr lang="hu-HU" sz="2800" dirty="0" err="1"/>
              <a:t>lnko</a:t>
            </a:r>
            <a:r>
              <a:rPr lang="hu-HU" sz="2800" dirty="0"/>
              <a:t>(</a:t>
            </a:r>
            <a:r>
              <a:rPr lang="hu-HU" sz="2800" dirty="0" err="1"/>
              <a:t>X</a:t>
            </a:r>
            <a:r>
              <a:rPr lang="hu-HU" sz="2800" baseline="-25000" dirty="0" err="1"/>
              <a:t>k</a:t>
            </a:r>
            <a:r>
              <a:rPr lang="hu-HU" sz="2800" baseline="-25000" dirty="0"/>
              <a:t>+1</a:t>
            </a:r>
            <a:r>
              <a:rPr lang="hu-HU" sz="2800" dirty="0"/>
              <a:t>, ... , </a:t>
            </a:r>
            <a:r>
              <a:rPr lang="hu-HU" sz="2800" dirty="0" err="1"/>
              <a:t>X</a:t>
            </a:r>
            <a:r>
              <a:rPr lang="hu-HU" sz="2800" baseline="-25000" dirty="0" err="1"/>
              <a:t>n</a:t>
            </a:r>
            <a:r>
              <a:rPr lang="hu-HU" sz="2800" dirty="0"/>
              <a:t>))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6C83C436-A2D8-4ACB-B83D-43D146627297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9" name="Élőláb helye 8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102405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Oszd meg és uralkodj!</a:t>
            </a: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47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6"/>
          <p:cNvSpPr>
            <a:spLocks noChangeArrowheads="1"/>
          </p:cNvSpPr>
          <p:nvPr/>
        </p:nvSpPr>
        <p:spPr bwMode="auto">
          <a:xfrm>
            <a:off x="179388" y="1412875"/>
            <a:ext cx="8785225" cy="44624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lang="hu-HU" sz="3200" b="1" dirty="0"/>
              <a:t>N szám legnagyobb közös osztója</a:t>
            </a:r>
          </a:p>
          <a:p>
            <a:pPr marL="355600" indent="-355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/>
            </a:pPr>
            <a:r>
              <a:rPr lang="hu-HU" sz="2800" dirty="0"/>
              <a:t>leállási feltétel: az éppen vizsgált sorozatnak 1 eleme van: a legnagyobb közös osztó önmaga</a:t>
            </a:r>
          </a:p>
          <a:p>
            <a:pPr marL="355600" indent="-355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/>
            </a:pPr>
            <a:r>
              <a:rPr lang="hu-HU" sz="2800" dirty="0"/>
              <a:t>felbontás: a sorozat két részsorozatra bontása (középen)</a:t>
            </a:r>
          </a:p>
          <a:p>
            <a:pPr marL="355600" indent="-355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lang="hu-HU" sz="2800" dirty="0"/>
              <a:t>       X</a:t>
            </a:r>
            <a:r>
              <a:rPr lang="hu-HU" sz="2800" baseline="-25000" dirty="0"/>
              <a:t>1</a:t>
            </a:r>
            <a:r>
              <a:rPr lang="hu-HU" sz="2800" dirty="0"/>
              <a:t>, ... X</a:t>
            </a:r>
            <a:r>
              <a:rPr lang="hu-HU" sz="2800" baseline="-25000" dirty="0"/>
              <a:t>k-1</a:t>
            </a:r>
            <a:r>
              <a:rPr lang="hu-HU" sz="2800" dirty="0"/>
              <a:t>, </a:t>
            </a:r>
            <a:r>
              <a:rPr lang="hu-HU" sz="2800" dirty="0" err="1"/>
              <a:t>X</a:t>
            </a:r>
            <a:r>
              <a:rPr lang="hu-HU" sz="2800" baseline="-25000" dirty="0" err="1"/>
              <a:t>k</a:t>
            </a:r>
            <a:r>
              <a:rPr lang="hu-HU" sz="2800" dirty="0"/>
              <a:t>, </a:t>
            </a:r>
            <a:r>
              <a:rPr lang="hu-HU" sz="2800" dirty="0" err="1"/>
              <a:t>X</a:t>
            </a:r>
            <a:r>
              <a:rPr lang="hu-HU" sz="2800" baseline="-25000" dirty="0" err="1"/>
              <a:t>k</a:t>
            </a:r>
            <a:r>
              <a:rPr lang="hu-HU" sz="2800" baseline="-25000" dirty="0"/>
              <a:t>+1</a:t>
            </a:r>
            <a:r>
              <a:rPr lang="hu-HU" sz="2800" dirty="0"/>
              <a:t>, ... , </a:t>
            </a:r>
            <a:r>
              <a:rPr lang="hu-HU" sz="2800" dirty="0" err="1"/>
              <a:t>X</a:t>
            </a:r>
            <a:r>
              <a:rPr lang="hu-HU" sz="2800" baseline="-25000" dirty="0" err="1"/>
              <a:t>n</a:t>
            </a:r>
            <a:r>
              <a:rPr lang="hu-HU" sz="2800" dirty="0"/>
              <a:t> </a:t>
            </a:r>
          </a:p>
          <a:p>
            <a:pPr marL="355600" indent="-355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/>
            </a:pPr>
            <a:r>
              <a:rPr lang="hu-HU" sz="2800" dirty="0"/>
              <a:t>uralkodás: mindkét részsorozatra meghatározzuk a legnagyobb közös osztót (rekurzívan)</a:t>
            </a:r>
          </a:p>
          <a:p>
            <a:pPr marL="355600" indent="-355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/>
            </a:pPr>
            <a:r>
              <a:rPr lang="hu-HU" sz="2800" dirty="0"/>
              <a:t>összevonás: a két legnagyobb közös osztónak vesszük a legnagyobb közös osztóját.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233F24A0-9A43-475C-80A1-32D244DA269F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9" name="Élőláb helye 8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104453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Oszd meg és uralkodj!</a:t>
            </a:r>
          </a:p>
        </p:txBody>
      </p:sp>
      <p:sp>
        <p:nvSpPr>
          <p:cNvPr id="11" name="Téglalap 10"/>
          <p:cNvSpPr/>
          <p:nvPr/>
        </p:nvSpPr>
        <p:spPr>
          <a:xfrm>
            <a:off x="827088" y="3502025"/>
            <a:ext cx="2016125" cy="431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/>
            </a:pPr>
            <a:endParaRPr lang="hu-HU">
              <a:solidFill>
                <a:srgbClr val="FFFFFF"/>
              </a:solidFill>
            </a:endParaRPr>
          </a:p>
        </p:txBody>
      </p:sp>
      <p:sp>
        <p:nvSpPr>
          <p:cNvPr id="12" name="Téglalap 11"/>
          <p:cNvSpPr/>
          <p:nvPr/>
        </p:nvSpPr>
        <p:spPr>
          <a:xfrm>
            <a:off x="2916238" y="3502025"/>
            <a:ext cx="1727200" cy="431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/>
            </a:pPr>
            <a:endParaRPr lang="hu-HU">
              <a:solidFill>
                <a:srgbClr val="FFFFFF"/>
              </a:solidFill>
            </a:endParaRP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48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6"/>
          <p:cNvSpPr>
            <a:spLocks noChangeArrowheads="1"/>
          </p:cNvSpPr>
          <p:nvPr/>
        </p:nvSpPr>
        <p:spPr bwMode="auto">
          <a:xfrm>
            <a:off x="179388" y="1412875"/>
            <a:ext cx="8964612" cy="299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lang="hu-HU" sz="3200" b="1" dirty="0"/>
              <a:t>N szám legnagyobb közös osztója</a:t>
            </a:r>
          </a:p>
          <a:p>
            <a:pPr marL="355600" indent="-355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lang="hu-HU" sz="2800" dirty="0"/>
              <a:t>Gyorsítási lehetőségek:</a:t>
            </a:r>
          </a:p>
          <a:p>
            <a:pPr marL="355600" indent="-355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/>
            </a:pPr>
            <a:r>
              <a:rPr lang="hu-HU" sz="2800" dirty="0"/>
              <a:t>ha az első rész legnagyobb közös osztója 1, akkor a második részt már ki sem kell számolni, az eredmény 1;</a:t>
            </a:r>
          </a:p>
          <a:p>
            <a:pPr marL="355600" indent="-355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/>
            </a:pPr>
            <a:r>
              <a:rPr lang="hu-HU" sz="2800" dirty="0"/>
              <a:t>ha a második rész legnagyobb közös osztója 1, akkor a két rész legnagyobb közös osztója is biztosan 1.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B5040E06-1924-4A16-B7BF-2FB85A6B4075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9" name="Élőláb helye 8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106501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Oszd meg és uralkodj!</a:t>
            </a: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49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 txBox="1">
            <a:spLocks noGrp="1" noChangeArrowheads="1"/>
          </p:cNvSpPr>
          <p:nvPr/>
        </p:nvSpPr>
        <p:spPr bwMode="auto">
          <a:xfrm>
            <a:off x="7596188" y="6565900"/>
            <a:ext cx="1370012" cy="2921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>
              <a:defRPr/>
            </a:pPr>
            <a:fld id="{4CA1A1B1-6E95-46E9-A153-44D5B16C4F6D}" type="slidenum">
              <a:rPr lang="hu-HU" altLang="hu-HU" sz="1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 eaLnBrk="1" hangingPunct="1">
                <a:defRPr/>
              </a:pPr>
              <a:t>5</a:t>
            </a:fld>
            <a:endParaRPr lang="hu-HU" altLang="hu-HU" sz="10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altLang="hu-HU" sz="4000" smtClean="0"/>
              <a:t>Rekurzív specifikáció és algoritmus</a:t>
            </a: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341438"/>
            <a:ext cx="8713788" cy="4967287"/>
          </a:xfrm>
        </p:spPr>
        <p:txBody>
          <a:bodyPr/>
          <a:lstStyle/>
          <a:p>
            <a:pPr marL="0" indent="0" defTabSz="179388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b="1" smtClean="0"/>
              <a:t>Faktoriális:</a:t>
            </a:r>
          </a:p>
          <a:p>
            <a:pPr marL="0" indent="0" defTabSz="179388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endParaRPr lang="hu-HU" altLang="hu-HU" b="1" smtClean="0"/>
          </a:p>
          <a:p>
            <a:pPr marL="0" indent="0" defTabSz="179388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endParaRPr lang="hu-HU" altLang="hu-HU" b="1" smtClean="0"/>
          </a:p>
          <a:p>
            <a:pPr marL="0" indent="0" defTabSz="179388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sz="2400" smtClean="0">
                <a:latin typeface="Courier New" panose="02070309020205020404" pitchFamily="49" charset="0"/>
              </a:rPr>
              <a:t>Fakt(n):</a:t>
            </a:r>
            <a:br>
              <a:rPr lang="hu-HU" altLang="hu-HU" sz="2400" smtClean="0">
                <a:latin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</a:rPr>
              <a:t>  Ha n&gt;0 akkor Fakt:=n*Fakt(n-1)</a:t>
            </a:r>
            <a:br>
              <a:rPr lang="hu-HU" altLang="hu-HU" sz="2400" smtClean="0">
                <a:latin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</a:rPr>
              <a:t>  különben Fakt:=1</a:t>
            </a:r>
            <a:br>
              <a:rPr lang="hu-HU" altLang="hu-HU" sz="2400" smtClean="0">
                <a:latin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</a:rPr>
              <a:t>Eljárás vége.</a:t>
            </a:r>
            <a:endParaRPr lang="da-DK" altLang="hu-HU" sz="2400" smtClean="0">
              <a:latin typeface="Courier New" panose="02070309020205020404" pitchFamily="49" charset="0"/>
            </a:endParaRPr>
          </a:p>
        </p:txBody>
      </p:sp>
      <p:graphicFrame>
        <p:nvGraphicFramePr>
          <p:cNvPr id="14342" name="Object 7"/>
          <p:cNvGraphicFramePr>
            <a:graphicFrameLocks noChangeAspect="1"/>
          </p:cNvGraphicFramePr>
          <p:nvPr/>
        </p:nvGraphicFramePr>
        <p:xfrm>
          <a:off x="936625" y="2108200"/>
          <a:ext cx="3059113" cy="744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2" r:id="rId4" imgW="1667256" imgH="405384" progId="">
                  <p:embed/>
                </p:oleObj>
              </mc:Choice>
              <mc:Fallback>
                <p:oleObj r:id="rId4" imgW="1667256" imgH="405384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625" y="2108200"/>
                        <a:ext cx="3059113" cy="744538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Dátum helye 11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94FC65E9-A886-4BDC-A218-126AF889E7F2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5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6"/>
          <p:cNvSpPr>
            <a:spLocks noChangeArrowheads="1"/>
          </p:cNvSpPr>
          <p:nvPr/>
        </p:nvSpPr>
        <p:spPr bwMode="auto">
          <a:xfrm>
            <a:off x="179388" y="1412875"/>
            <a:ext cx="8785225" cy="3760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ts val="26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hu-HU" altLang="hu-HU" sz="2400">
                <a:latin typeface="Courier New" panose="02070309020205020404" pitchFamily="49" charset="0"/>
                <a:cs typeface="Courier New" panose="02070309020205020404" pitchFamily="49" charset="0"/>
              </a:rPr>
              <a:t>Legnagyobb(X,E,U,L):</a:t>
            </a:r>
          </a:p>
          <a:p>
            <a:pPr>
              <a:lnSpc>
                <a:spcPts val="26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hu-HU" altLang="hu-HU" sz="2400">
                <a:latin typeface="Courier New" panose="02070309020205020404" pitchFamily="49" charset="0"/>
                <a:cs typeface="Courier New" panose="02070309020205020404" pitchFamily="49" charset="0"/>
              </a:rPr>
              <a:t>  Ha U-E=0 akkor L:=X(E) </a:t>
            </a:r>
          </a:p>
          <a:p>
            <a:pPr>
              <a:lnSpc>
                <a:spcPts val="26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hu-HU" altLang="hu-HU" sz="2400">
                <a:latin typeface="Courier New" panose="02070309020205020404" pitchFamily="49" charset="0"/>
                <a:cs typeface="Courier New" panose="02070309020205020404" pitchFamily="49" charset="0"/>
              </a:rPr>
              <a:t>  különben</a:t>
            </a:r>
            <a:br>
              <a:rPr lang="hu-HU" altLang="hu-HU" sz="240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>
                <a:latin typeface="Courier New" panose="02070309020205020404" pitchFamily="49" charset="0"/>
                <a:cs typeface="Courier New" panose="02070309020205020404" pitchFamily="49" charset="0"/>
              </a:rPr>
              <a:t>     K:=(E+U)/2; L:=1</a:t>
            </a:r>
          </a:p>
          <a:p>
            <a:pPr>
              <a:lnSpc>
                <a:spcPts val="26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hu-HU" altLang="hu-HU" sz="2400">
                <a:latin typeface="Courier New" panose="02070309020205020404" pitchFamily="49" charset="0"/>
                <a:cs typeface="Courier New" panose="02070309020205020404" pitchFamily="49" charset="0"/>
              </a:rPr>
              <a:t>     Legnagyobb(X,E,K,L1)</a:t>
            </a:r>
          </a:p>
          <a:p>
            <a:pPr>
              <a:lnSpc>
                <a:spcPts val="26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hu-HU" altLang="hu-HU" sz="2400">
                <a:latin typeface="Courier New" panose="02070309020205020404" pitchFamily="49" charset="0"/>
                <a:cs typeface="Courier New" panose="02070309020205020404" pitchFamily="49" charset="0"/>
              </a:rPr>
              <a:t>     Ha L1&gt;1 akkor Legnagyobb(X,K+1,U,L2)</a:t>
            </a:r>
          </a:p>
          <a:p>
            <a:pPr>
              <a:lnSpc>
                <a:spcPts val="26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hu-HU" altLang="hu-HU" sz="240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Ha L2&gt;1 akkor L:=lnko(L1,L2)</a:t>
            </a:r>
            <a:br>
              <a:rPr lang="hu-HU" altLang="hu-HU" sz="240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különben L:=1</a:t>
            </a:r>
            <a:br>
              <a:rPr lang="hu-HU" altLang="hu-HU" sz="240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>
                <a:latin typeface="Courier New" panose="02070309020205020404" pitchFamily="49" charset="0"/>
                <a:cs typeface="Courier New" panose="02070309020205020404" pitchFamily="49" charset="0"/>
              </a:rPr>
              <a:t>          különben L:=1</a:t>
            </a:r>
          </a:p>
          <a:p>
            <a:pPr>
              <a:lnSpc>
                <a:spcPts val="26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hu-HU" altLang="hu-HU" sz="2400">
                <a:latin typeface="Courier New" panose="02070309020205020404" pitchFamily="49" charset="0"/>
                <a:cs typeface="Courier New" panose="02070309020205020404" pitchFamily="49" charset="0"/>
              </a:rPr>
              <a:t>  Elágazások vége</a:t>
            </a:r>
          </a:p>
          <a:p>
            <a:pPr>
              <a:lnSpc>
                <a:spcPts val="26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hu-HU" altLang="hu-HU" sz="240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414E63CB-83D1-46FF-BD54-48A19F3AEF29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9" name="Élőláb helye 8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108549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Oszd meg és uralkodj!</a:t>
            </a: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50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z="4000" smtClean="0"/>
              <a:t>Közvetett rekurzió - járdakövezés</a:t>
            </a:r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1341438"/>
            <a:ext cx="8820150" cy="4967287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hu-HU" b="1" dirty="0" smtClean="0"/>
              <a:t>Feladat</a:t>
            </a:r>
          </a:p>
          <a:p>
            <a:pPr marL="0" indent="6350">
              <a:buFont typeface="Wingdings" panose="05000000000000000000" pitchFamily="2" charset="2"/>
              <a:buNone/>
              <a:defRPr/>
            </a:pPr>
            <a:r>
              <a:rPr lang="hu-HU" sz="2800" dirty="0" smtClean="0"/>
              <a:t>Számítsuk ki, hogy hányféleképpen lehet egy n egység méretű járdát kikövezni 1x1, 1x2 és 1x3 méretű lapokkal!</a:t>
            </a:r>
          </a:p>
          <a:p>
            <a:pPr marL="0" indent="6350">
              <a:buFont typeface="Wingdings" panose="05000000000000000000" pitchFamily="2" charset="2"/>
              <a:buNone/>
              <a:defRPr/>
            </a:pPr>
            <a:r>
              <a:rPr lang="hu-HU" sz="2800" dirty="0" smtClean="0"/>
              <a:t>Az első helyre tehetünk 1x1-es lapot:</a:t>
            </a:r>
          </a:p>
          <a:p>
            <a:pPr marL="0" indent="6350">
              <a:buFont typeface="Wingdings" panose="05000000000000000000" pitchFamily="2" charset="2"/>
              <a:buNone/>
              <a:defRPr/>
            </a:pPr>
            <a:r>
              <a:rPr lang="hu-HU" sz="2800" dirty="0" smtClean="0"/>
              <a:t>Az első helyre tehetünk 1x2-es lapot:</a:t>
            </a:r>
          </a:p>
          <a:p>
            <a:pPr marL="0" indent="6350">
              <a:buFont typeface="Wingdings" panose="05000000000000000000" pitchFamily="2" charset="2"/>
              <a:buNone/>
              <a:defRPr/>
            </a:pPr>
            <a:r>
              <a:rPr lang="hu-HU" sz="2800" dirty="0" smtClean="0"/>
              <a:t>Az első helyre tehetünk 1x3-as lapot:</a:t>
            </a:r>
          </a:p>
          <a:p>
            <a:pPr marL="0" indent="6350">
              <a:buFont typeface="Wingdings" panose="05000000000000000000" pitchFamily="2" charset="2"/>
              <a:buNone/>
              <a:defRPr/>
            </a:pPr>
            <a:r>
              <a:rPr lang="hu-HU" sz="2800" dirty="0" smtClean="0"/>
              <a:t>Az első esetben n-1, a másodikban n-2-t, a harmadikban pedig n-3 cellát kell még lefednünk. Azaz az n cella lefedéseinek Lefed(n) száma Lefed(n-1)+Lefed(n-2)+Lefed(n-3).</a:t>
            </a:r>
          </a:p>
          <a:p>
            <a:pPr marL="0" indent="6350">
              <a:buFont typeface="Wingdings" panose="05000000000000000000" pitchFamily="2" charset="2"/>
              <a:buNone/>
              <a:defRPr/>
            </a:pPr>
            <a:endParaRPr lang="hu-HU" b="1" dirty="0" smtClean="0"/>
          </a:p>
          <a:p>
            <a:pPr marL="0" indent="6350">
              <a:buFont typeface="Wingdings" panose="05000000000000000000" pitchFamily="2" charset="2"/>
              <a:buNone/>
              <a:defRPr/>
            </a:pPr>
            <a:endParaRPr lang="hu-HU" b="1" dirty="0" smtClean="0"/>
          </a:p>
          <a:p>
            <a:pPr>
              <a:buFont typeface="Wingdings" panose="05000000000000000000" pitchFamily="2" charset="2"/>
              <a:buNone/>
              <a:defRPr/>
            </a:pPr>
            <a:endParaRPr lang="hu-HU" sz="2800" dirty="0" smtClean="0"/>
          </a:p>
        </p:txBody>
      </p:sp>
      <p:graphicFrame>
        <p:nvGraphicFramePr>
          <p:cNvPr id="7" name="Táblázat 6"/>
          <p:cNvGraphicFramePr>
            <a:graphicFrameLocks noGrp="1"/>
          </p:cNvGraphicFramePr>
          <p:nvPr/>
        </p:nvGraphicFramePr>
        <p:xfrm>
          <a:off x="5580063" y="2924175"/>
          <a:ext cx="3276602" cy="3652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0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80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80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80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80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808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808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57" marR="91457" marT="45478" marB="454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57" marR="91457" marT="45478" marB="454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57" marR="91457" marT="45478" marB="454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57" marR="91457" marT="45478" marB="454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57" marR="91457" marT="45478" marB="454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57" marR="91457" marT="45478" marB="454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57" marR="91457" marT="45478" marB="454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Táblázat 8"/>
          <p:cNvGraphicFramePr>
            <a:graphicFrameLocks noGrp="1"/>
          </p:cNvGraphicFramePr>
          <p:nvPr/>
        </p:nvGraphicFramePr>
        <p:xfrm>
          <a:off x="5580063" y="3429000"/>
          <a:ext cx="3276602" cy="3652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0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80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80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80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80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808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808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57" marR="91457" marT="45478" marB="454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57" marR="91457" marT="45478" marB="454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57" marR="91457" marT="45478" marB="454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57" marR="91457" marT="45478" marB="454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57" marR="91457" marT="45478" marB="454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57" marR="91457" marT="45478" marB="454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57" marR="91457" marT="45478" marB="454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áblázat 9"/>
          <p:cNvGraphicFramePr>
            <a:graphicFrameLocks noGrp="1"/>
          </p:cNvGraphicFramePr>
          <p:nvPr/>
        </p:nvGraphicFramePr>
        <p:xfrm>
          <a:off x="5580063" y="3933825"/>
          <a:ext cx="3276602" cy="3652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0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80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80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80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80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808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808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57" marR="91457" marT="45478" marB="454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57" marR="91457" marT="45478" marB="454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57" marR="91457" marT="45478" marB="454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57" marR="91457" marT="45478" marB="454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57" marR="91457" marT="45478" marB="454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57" marR="91457" marT="45478" marB="454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57" marR="91457" marT="45478" marB="454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4" name="Dátum helye 13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D021CDF1-EA63-4FD8-8980-28A17136F8EF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6" name="Élőláb helye 1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51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1341438"/>
            <a:ext cx="8820150" cy="4967287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hu-HU" sz="2400" b="1" dirty="0" smtClean="0">
                <a:latin typeface="Courier New" pitchFamily="49" charset="0"/>
                <a:cs typeface="Courier New" pitchFamily="49" charset="0"/>
              </a:rPr>
              <a:t>Megoldás</a:t>
            </a:r>
          </a:p>
          <a:p>
            <a:pPr marL="0" indent="6350">
              <a:buFont typeface="Wingdings" panose="05000000000000000000" pitchFamily="2" charset="2"/>
              <a:buNone/>
              <a:defRPr/>
            </a:pP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Lefed(N):</a:t>
            </a:r>
            <a:br>
              <a:rPr lang="hu-HU" sz="2400" dirty="0" smtClean="0">
                <a:latin typeface="Courier New" pitchFamily="49" charset="0"/>
                <a:cs typeface="Courier New" pitchFamily="49" charset="0"/>
              </a:rPr>
            </a:b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  Elágazás</a:t>
            </a:r>
            <a:br>
              <a:rPr lang="hu-HU" sz="2400" dirty="0" smtClean="0">
                <a:latin typeface="Courier New" pitchFamily="49" charset="0"/>
                <a:cs typeface="Courier New" pitchFamily="49" charset="0"/>
              </a:rPr>
            </a:b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    N=1 esetén Lefed:=1</a:t>
            </a:r>
            <a:br>
              <a:rPr lang="hu-HU" sz="2400" dirty="0" smtClean="0">
                <a:latin typeface="Courier New" pitchFamily="49" charset="0"/>
                <a:cs typeface="Courier New" pitchFamily="49" charset="0"/>
              </a:rPr>
            </a:b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    N=2 esetén Lefed:=2</a:t>
            </a:r>
            <a:br>
              <a:rPr lang="hu-HU" sz="2400" dirty="0" smtClean="0">
                <a:latin typeface="Courier New" pitchFamily="49" charset="0"/>
                <a:cs typeface="Courier New" pitchFamily="49" charset="0"/>
              </a:rPr>
            </a:b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    N=3 esetén Lefed:=4</a:t>
            </a:r>
            <a:br>
              <a:rPr lang="hu-HU" sz="2400" dirty="0" smtClean="0">
                <a:latin typeface="Courier New" pitchFamily="49" charset="0"/>
                <a:cs typeface="Courier New" pitchFamily="49" charset="0"/>
              </a:rPr>
            </a:b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    egyéb esetben Lefed:=Lefed(N-1)+</a:t>
            </a:r>
            <a:br>
              <a:rPr lang="hu-HU" sz="2400" dirty="0" smtClean="0">
                <a:latin typeface="Courier New" pitchFamily="49" charset="0"/>
                <a:cs typeface="Courier New" pitchFamily="49" charset="0"/>
              </a:rPr>
            </a:b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                         Lefed(N-2)+Lefed(N-3)</a:t>
            </a:r>
            <a:br>
              <a:rPr lang="hu-HU" sz="2400" dirty="0" smtClean="0">
                <a:latin typeface="Courier New" pitchFamily="49" charset="0"/>
                <a:cs typeface="Courier New" pitchFamily="49" charset="0"/>
              </a:rPr>
            </a:b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  Elágazás vége</a:t>
            </a:r>
            <a:br>
              <a:rPr lang="hu-HU" sz="2400" dirty="0" smtClean="0">
                <a:latin typeface="Courier New" pitchFamily="49" charset="0"/>
                <a:cs typeface="Courier New" pitchFamily="49" charset="0"/>
              </a:rPr>
            </a:b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Függvény vége.</a:t>
            </a:r>
          </a:p>
          <a:p>
            <a:pPr marL="0" indent="6350">
              <a:buFont typeface="Wingdings" panose="05000000000000000000" pitchFamily="2" charset="2"/>
              <a:buNone/>
              <a:defRPr/>
            </a:pPr>
            <a:r>
              <a:rPr lang="hu-HU" sz="2800" dirty="0" smtClean="0"/>
              <a:t>Sokszoros hívás esetén vagy memorizálás, vagy ciklusos megoldás kell!</a:t>
            </a:r>
          </a:p>
          <a:p>
            <a:pPr marL="0" indent="6350">
              <a:buFont typeface="Wingdings" panose="05000000000000000000" pitchFamily="2" charset="2"/>
              <a:buNone/>
              <a:defRPr/>
            </a:pPr>
            <a:endParaRPr lang="hu-HU" b="1" dirty="0" smtClean="0"/>
          </a:p>
          <a:p>
            <a:pPr marL="0" indent="6350">
              <a:buFont typeface="Wingdings" panose="05000000000000000000" pitchFamily="2" charset="2"/>
              <a:buNone/>
              <a:defRPr/>
            </a:pPr>
            <a:endParaRPr lang="hu-HU" b="1" dirty="0" smtClean="0"/>
          </a:p>
          <a:p>
            <a:pPr>
              <a:buFont typeface="Wingdings" panose="05000000000000000000" pitchFamily="2" charset="2"/>
              <a:buNone/>
              <a:defRPr/>
            </a:pPr>
            <a:endParaRPr lang="hu-HU" sz="2800" dirty="0" smtClean="0"/>
          </a:p>
        </p:txBody>
      </p:sp>
      <p:sp>
        <p:nvSpPr>
          <p:cNvPr id="9" name="Dátum helye 8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DCEDBA92-A974-4B6C-B09D-CBB07DB38B49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1" name="Élőláb helye 10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1126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z="4000" smtClean="0"/>
              <a:t>Közvetett rekurzió - járdakövezés</a:t>
            </a: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52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1341438"/>
            <a:ext cx="8820150" cy="4967287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hu-HU" b="1" dirty="0" smtClean="0"/>
              <a:t>Feladat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hu-HU" sz="2800" dirty="0" smtClean="0"/>
              <a:t>Számítsuk ki, hogy hányféleképpen lehet egy 2xn egység méretű járdát kikövezni 1x2 és 1x3 méretű lapokkal!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hu-HU" b="1" dirty="0" smtClean="0"/>
          </a:p>
          <a:p>
            <a:pPr>
              <a:buFont typeface="Wingdings" panose="05000000000000000000" pitchFamily="2" charset="2"/>
              <a:buNone/>
              <a:defRPr/>
            </a:pPr>
            <a:endParaRPr lang="hu-HU" b="1" dirty="0" smtClean="0"/>
          </a:p>
          <a:p>
            <a:pPr>
              <a:buFont typeface="Wingdings" panose="05000000000000000000" pitchFamily="2" charset="2"/>
              <a:buNone/>
              <a:defRPr/>
            </a:pPr>
            <a:endParaRPr lang="hu-HU" b="1" dirty="0" smtClean="0"/>
          </a:p>
          <a:p>
            <a:pPr>
              <a:buFont typeface="Wingdings" panose="05000000000000000000" pitchFamily="2" charset="2"/>
              <a:buNone/>
              <a:defRPr/>
            </a:pPr>
            <a:endParaRPr lang="hu-HU" b="1" dirty="0" smtClean="0"/>
          </a:p>
          <a:p>
            <a:pPr>
              <a:buFont typeface="Wingdings" panose="05000000000000000000" pitchFamily="2" charset="2"/>
              <a:buNone/>
              <a:defRPr/>
            </a:pPr>
            <a:endParaRPr lang="hu-HU" sz="2800" dirty="0" smtClean="0"/>
          </a:p>
        </p:txBody>
      </p:sp>
      <p:pic>
        <p:nvPicPr>
          <p:cNvPr id="11469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591"/>
          <a:stretch>
            <a:fillRect/>
          </a:stretch>
        </p:blipFill>
        <p:spPr bwMode="auto">
          <a:xfrm>
            <a:off x="2784475" y="2997200"/>
            <a:ext cx="3573463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Dátum helye 9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296F4567-ACFE-45E7-BADA-AF17DDA42B11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2" name="Élőláb helye 1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11469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z="4000" smtClean="0"/>
              <a:t>Közvetett rekurzió - járdakövezés</a:t>
            </a: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53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1341438"/>
            <a:ext cx="8820150" cy="4967287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hu-HU" sz="2800" dirty="0" smtClean="0"/>
              <a:t>Az első oszlop egyféleképpen fedhető le: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hu-HU" sz="2800" dirty="0" smtClean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hu-HU" sz="2800" dirty="0" smtClean="0"/>
              <a:t>Az első két oszlop további elrendezéssel újra egyféleképpen fedhető le: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hu-HU" sz="2800" dirty="0" smtClean="0"/>
          </a:p>
          <a:p>
            <a:pPr>
              <a:buFont typeface="Wingdings" panose="05000000000000000000" pitchFamily="2" charset="2"/>
              <a:buNone/>
              <a:defRPr/>
            </a:pPr>
            <a:r>
              <a:rPr lang="hu-HU" sz="2800" dirty="0" smtClean="0"/>
              <a:t>Az első három oszlop újra egyféleképpen: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hu-HU" sz="2800" dirty="0" smtClean="0"/>
          </a:p>
          <a:p>
            <a:pPr>
              <a:buFont typeface="Wingdings" panose="05000000000000000000" pitchFamily="2" charset="2"/>
              <a:buNone/>
              <a:defRPr/>
            </a:pPr>
            <a:r>
              <a:rPr lang="hu-HU" sz="2800" dirty="0" smtClean="0"/>
              <a:t>Sajnos ez is előfordulhat (B típusú járda):</a:t>
            </a:r>
          </a:p>
        </p:txBody>
      </p:sp>
      <p:graphicFrame>
        <p:nvGraphicFramePr>
          <p:cNvPr id="9" name="Táblázat 8"/>
          <p:cNvGraphicFramePr>
            <a:graphicFrameLocks noGrp="1"/>
          </p:cNvGraphicFramePr>
          <p:nvPr/>
        </p:nvGraphicFramePr>
        <p:xfrm>
          <a:off x="6661150" y="1484313"/>
          <a:ext cx="2160588" cy="7318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0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0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00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00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009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65919"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65" marR="91465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65" marR="91465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u-HU" sz="1800"/>
                    </a:p>
                  </a:txBody>
                  <a:tcPr marL="91465" marR="91465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65" marR="91465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65" marR="91465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u-HU" sz="1800"/>
                    </a:p>
                  </a:txBody>
                  <a:tcPr marL="91465" marR="91465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65" marR="91465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sz="1800"/>
                    </a:p>
                  </a:txBody>
                  <a:tcPr marL="91465" marR="91465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u-HU" sz="1800"/>
                    </a:p>
                  </a:txBody>
                  <a:tcPr marL="91465" marR="91465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u-HU" sz="1800"/>
                    </a:p>
                  </a:txBody>
                  <a:tcPr marL="91465" marR="91465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65" marR="91465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65" marR="91465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Táblázat 11"/>
          <p:cNvGraphicFramePr>
            <a:graphicFrameLocks noGrp="1"/>
          </p:cNvGraphicFramePr>
          <p:nvPr/>
        </p:nvGraphicFramePr>
        <p:xfrm>
          <a:off x="6661150" y="2997200"/>
          <a:ext cx="2160588" cy="7318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0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0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00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00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009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65919"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65" marR="91465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65" marR="91465" marT="45740" marB="4574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sz="1800"/>
                    </a:p>
                  </a:txBody>
                  <a:tcPr marL="91465" marR="91465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65" marR="91465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65" marR="91465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u-HU" sz="1800"/>
                    </a:p>
                  </a:txBody>
                  <a:tcPr marL="91465" marR="91465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65" marR="91465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65" marR="91465" marT="45740" marB="4574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sz="1800"/>
                    </a:p>
                  </a:txBody>
                  <a:tcPr marL="91465" marR="91465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u-HU" sz="1800"/>
                    </a:p>
                  </a:txBody>
                  <a:tcPr marL="91465" marR="91465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65" marR="91465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65" marR="91465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3" name="Táblázat 12"/>
          <p:cNvGraphicFramePr>
            <a:graphicFrameLocks noGrp="1"/>
          </p:cNvGraphicFramePr>
          <p:nvPr/>
        </p:nvGraphicFramePr>
        <p:xfrm>
          <a:off x="6659563" y="4005263"/>
          <a:ext cx="2160588" cy="7318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0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0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00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00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009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65919"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65" marR="91465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65" marR="91465" marT="45740" marB="4574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65" marR="91465" marT="45740" marB="4574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65" marR="91465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65" marR="91465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u-HU" sz="1800"/>
                    </a:p>
                  </a:txBody>
                  <a:tcPr marL="91465" marR="91465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65" marR="91465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65" marR="91465" marT="45740" marB="4574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65" marR="91465" marT="45740" marB="4574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sz="1800"/>
                    </a:p>
                  </a:txBody>
                  <a:tcPr marL="91465" marR="91465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65" marR="91465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65" marR="91465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4" name="Táblázat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1955513"/>
              </p:ext>
            </p:extLst>
          </p:nvPr>
        </p:nvGraphicFramePr>
        <p:xfrm>
          <a:off x="2195388" y="5505450"/>
          <a:ext cx="2160588" cy="7318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0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0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00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00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009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65919"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65" marR="91465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65" marR="91465" marT="45740" marB="4574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65" marR="91465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65" marR="91465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65" marR="91465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65" marR="91465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65" marR="91465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65" marR="91465" marT="45740" marB="4574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65" marR="91465" marT="45740" marB="4574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sz="1800"/>
                    </a:p>
                  </a:txBody>
                  <a:tcPr marL="91465" marR="91465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65" marR="91465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65" marR="91465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5" name="Táblázat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4149563"/>
              </p:ext>
            </p:extLst>
          </p:nvPr>
        </p:nvGraphicFramePr>
        <p:xfrm>
          <a:off x="4499644" y="5505450"/>
          <a:ext cx="2160588" cy="7318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0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0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00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00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009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65919"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65" marR="91465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65" marR="91465" marT="45740" marB="4574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65" marR="91465" marT="45740" marB="4574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65" marR="91465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65" marR="91465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u-HU" sz="1800"/>
                    </a:p>
                  </a:txBody>
                  <a:tcPr marL="91465" marR="91465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65" marR="91465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65" marR="91465" marT="45740" marB="4574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65" marR="91465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u-HU" sz="1800"/>
                    </a:p>
                  </a:txBody>
                  <a:tcPr marL="91465" marR="91465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65" marR="91465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65" marR="91465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7" name="Dátum helye 16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9DFE0BF6-E2DA-4A79-8695-68D0F2B1F9FC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9" name="Élőláb helye 18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11685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z="4000" smtClean="0"/>
              <a:t>Közvetett rekurzió - járdakövezés</a:t>
            </a:r>
          </a:p>
        </p:txBody>
      </p:sp>
      <p:sp>
        <p:nvSpPr>
          <p:cNvPr id="16" name="Nyíl: jobbra mutató 17">
            <a:extLst>
              <a:ext uri="{FF2B5EF4-FFF2-40B4-BE49-F238E27FC236}">
                <a16:creationId xmlns:a16="http://schemas.microsoft.com/office/drawing/2014/main" id="{A5085741-987F-433B-8780-BBC7FAB2E173}"/>
              </a:ext>
            </a:extLst>
          </p:cNvPr>
          <p:cNvSpPr/>
          <p:nvPr/>
        </p:nvSpPr>
        <p:spPr>
          <a:xfrm>
            <a:off x="4407346" y="1700808"/>
            <a:ext cx="2266950" cy="731838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hu-HU" sz="1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A-típusú helyzet</a:t>
            </a:r>
          </a:p>
        </p:txBody>
      </p:sp>
      <p:sp>
        <p:nvSpPr>
          <p:cNvPr id="18" name="Nyíl: jobbra mutató 17">
            <a:extLst>
              <a:ext uri="{FF2B5EF4-FFF2-40B4-BE49-F238E27FC236}">
                <a16:creationId xmlns:a16="http://schemas.microsoft.com/office/drawing/2014/main" id="{A5085741-987F-433B-8780-BBC7FAB2E173}"/>
              </a:ext>
            </a:extLst>
          </p:cNvPr>
          <p:cNvSpPr/>
          <p:nvPr/>
        </p:nvSpPr>
        <p:spPr>
          <a:xfrm>
            <a:off x="4407346" y="3057202"/>
            <a:ext cx="2266950" cy="731838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hu-HU" sz="1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A-típusú helyzet</a:t>
            </a:r>
          </a:p>
        </p:txBody>
      </p:sp>
      <p:sp>
        <p:nvSpPr>
          <p:cNvPr id="20" name="Nyíl: jobbra mutató 15">
            <a:extLst>
              <a:ext uri="{FF2B5EF4-FFF2-40B4-BE49-F238E27FC236}">
                <a16:creationId xmlns:a16="http://schemas.microsoft.com/office/drawing/2014/main" id="{D360A0C3-C4ED-4D94-9A66-8407EE49518D}"/>
              </a:ext>
            </a:extLst>
          </p:cNvPr>
          <p:cNvSpPr/>
          <p:nvPr/>
        </p:nvSpPr>
        <p:spPr>
          <a:xfrm>
            <a:off x="4393282" y="4077072"/>
            <a:ext cx="2266950" cy="731838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hu-HU" sz="1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A-típusú helyzet</a:t>
            </a:r>
          </a:p>
        </p:txBody>
      </p:sp>
      <p:sp>
        <p:nvSpPr>
          <p:cNvPr id="21" name="Nyíl: jobbra mutató 5">
            <a:extLst>
              <a:ext uri="{FF2B5EF4-FFF2-40B4-BE49-F238E27FC236}">
                <a16:creationId xmlns:a16="http://schemas.microsoft.com/office/drawing/2014/main" id="{2BD36933-96E8-4DB0-89B0-4E245B2512FB}"/>
              </a:ext>
            </a:extLst>
          </p:cNvPr>
          <p:cNvSpPr/>
          <p:nvPr/>
        </p:nvSpPr>
        <p:spPr>
          <a:xfrm>
            <a:off x="-36512" y="5506215"/>
            <a:ext cx="2266950" cy="731838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hu-HU" sz="1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B-típusú helyzetek</a:t>
            </a: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54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8" grpId="0" animBg="1"/>
      <p:bldP spid="20" grpId="0" animBg="1"/>
      <p:bldP spid="21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1341438"/>
            <a:ext cx="8820150" cy="4967287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hu-HU" altLang="hu-HU" sz="2800" smtClean="0"/>
              <a:t>A B típusú járda háromféleképpen folytatható:</a:t>
            </a:r>
          </a:p>
        </p:txBody>
      </p:sp>
      <p:sp>
        <p:nvSpPr>
          <p:cNvPr id="17" name="Dátum helye 16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48F8C3E0-17D4-4D1F-A453-64FC8C306AC8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9" name="Élőláb helye 18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1187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z="4000" smtClean="0"/>
              <a:t>Közvetett rekurzió - járdakövezés</a:t>
            </a:r>
          </a:p>
        </p:txBody>
      </p:sp>
      <p:pic>
        <p:nvPicPr>
          <p:cNvPr id="118791" name="Kép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9238" y="1916113"/>
            <a:ext cx="3205162" cy="1166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8792" name="Kép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25" y="3259138"/>
            <a:ext cx="32067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8793" name="Kép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3776663"/>
            <a:ext cx="3206750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8794" name="Kép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2013" y="3776663"/>
            <a:ext cx="3206750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55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1341438"/>
            <a:ext cx="8820150" cy="4967287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r>
              <a:rPr lang="hu-HU" altLang="hu-HU" sz="2800" smtClean="0"/>
              <a:t>Jelölje A(n) a megoldás értékét 2xn egység méretű járda esetén!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hu-HU" altLang="hu-HU" sz="2800" smtClean="0"/>
              <a:t>Jelölje B(n) a megoldás értékét 2xn egység méretű járda esetén, ha az egyik jobboldali sarok nincs befestve!</a:t>
            </a:r>
            <a:endParaRPr lang="da-DK" altLang="hu-HU" sz="2800" smtClean="0"/>
          </a:p>
          <a:p>
            <a:pPr marL="0" indent="0">
              <a:buFont typeface="Wingdings" panose="05000000000000000000" pitchFamily="2" charset="2"/>
              <a:buNone/>
            </a:pPr>
            <a:endParaRPr lang="hu-HU" altLang="hu-HU" sz="2800" smtClean="0"/>
          </a:p>
          <a:p>
            <a:pPr marL="0" indent="0">
              <a:buFont typeface="Wingdings" panose="05000000000000000000" pitchFamily="2" charset="2"/>
              <a:buNone/>
            </a:pPr>
            <a:endParaRPr lang="hu-HU" altLang="hu-HU" sz="1600" smtClean="0"/>
          </a:p>
          <a:p>
            <a:pPr marL="0" indent="0">
              <a:buFont typeface="Wingdings" panose="05000000000000000000" pitchFamily="2" charset="2"/>
              <a:buNone/>
            </a:pPr>
            <a:endParaRPr lang="hu-HU" altLang="hu-HU" sz="2800" smtClean="0"/>
          </a:p>
        </p:txBody>
      </p:sp>
      <p:graphicFrame>
        <p:nvGraphicFramePr>
          <p:cNvPr id="120836" name="Object 1"/>
          <p:cNvGraphicFramePr>
            <a:graphicFrameLocks noChangeAspect="1"/>
          </p:cNvGraphicFramePr>
          <p:nvPr/>
        </p:nvGraphicFramePr>
        <p:xfrm>
          <a:off x="611188" y="2852738"/>
          <a:ext cx="6988175" cy="166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854" name="Equation" r:id="rId4" imgW="3848100" imgH="914400" progId="Equation.3">
                  <p:embed/>
                </p:oleObj>
              </mc:Choice>
              <mc:Fallback>
                <p:oleObj name="Equation" r:id="rId4" imgW="3848100" imgH="9144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2852738"/>
                        <a:ext cx="6988175" cy="166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837" name="Object 47"/>
          <p:cNvGraphicFramePr>
            <a:graphicFrameLocks noChangeAspect="1"/>
          </p:cNvGraphicFramePr>
          <p:nvPr/>
        </p:nvGraphicFramePr>
        <p:xfrm>
          <a:off x="539750" y="4652963"/>
          <a:ext cx="6048375" cy="184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855" name="Equation" r:id="rId6" imgW="2997200" imgH="914400" progId="Equation.3">
                  <p:embed/>
                </p:oleObj>
              </mc:Choice>
              <mc:Fallback>
                <p:oleObj name="Equation" r:id="rId6" imgW="2997200" imgH="914400" progId="Equation.3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4652963"/>
                        <a:ext cx="6048375" cy="184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Dátum helye 10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26DD3167-8193-4F5F-912E-5E2CAF800BC9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3" name="Élőláb helye 1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12084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z="4000" smtClean="0"/>
              <a:t>Közvetett rekurzió - járdakövezés</a:t>
            </a: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56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1341438"/>
            <a:ext cx="8820150" cy="4967287"/>
          </a:xfrm>
        </p:spPr>
        <p:txBody>
          <a:bodyPr/>
          <a:lstStyle/>
          <a:p>
            <a:pPr marL="0" indent="0">
              <a:lnSpc>
                <a:spcPts val="2600"/>
              </a:lnSpc>
              <a:buFont typeface="Wingdings" panose="05000000000000000000" pitchFamily="2" charset="2"/>
              <a:buNone/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A(n):</a:t>
            </a:r>
            <a:b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Ha n=1 akkor A:=1</a:t>
            </a:r>
            <a:b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különben ha n=2 akkor A:=2</a:t>
            </a:r>
            <a:b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különben ha n=3 akkor A:=4</a:t>
            </a:r>
            <a:b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különben A:=A(n-1)+A(n-2)+A(n-3)+2*B(n-2)</a:t>
            </a:r>
            <a:b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Függvény vége.</a:t>
            </a:r>
          </a:p>
          <a:p>
            <a:pPr marL="0" indent="0">
              <a:lnSpc>
                <a:spcPts val="2600"/>
              </a:lnSpc>
              <a:buFont typeface="Wingdings" panose="05000000000000000000" pitchFamily="2" charset="2"/>
              <a:buNone/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B(n):</a:t>
            </a:r>
            <a:b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Ha n&lt;3 akkor B:=0</a:t>
            </a:r>
            <a:b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különben ha n=3 akkor B:=1</a:t>
            </a:r>
            <a:b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különben B:=A(n-3)+B(n-1)+B(n-3)</a:t>
            </a:r>
            <a:b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Függvény vége.</a:t>
            </a:r>
          </a:p>
        </p:txBody>
      </p:sp>
      <p:sp>
        <p:nvSpPr>
          <p:cNvPr id="9" name="Dátum helye 8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970FA5C8-9A1B-48C0-B780-6AF53C667A67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1" name="Élőláb helye 10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1228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z="4000" smtClean="0"/>
              <a:t>Közvetett rekurzió - járdakövezés</a:t>
            </a: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57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1341438"/>
            <a:ext cx="8820150" cy="4967287"/>
          </a:xfrm>
        </p:spPr>
        <p:txBody>
          <a:bodyPr/>
          <a:lstStyle/>
          <a:p>
            <a:pPr marL="0" indent="0">
              <a:lnSpc>
                <a:spcPts val="2600"/>
              </a:lnSpc>
              <a:buNone/>
            </a:pPr>
            <a:r>
              <a:rPr lang="hu-HU" altLang="hu-HU" sz="2800" dirty="0" smtClean="0">
                <a:cs typeface="Courier New" panose="02070309020205020404" pitchFamily="49" charset="0"/>
              </a:rPr>
              <a:t>Ciklussal és tömbökkel:</a:t>
            </a:r>
            <a:endParaRPr lang="hu-HU" altLang="hu-HU" sz="2800" dirty="0">
              <a:cs typeface="Courier New" panose="02070309020205020404" pitchFamily="49" charset="0"/>
            </a:endParaRPr>
          </a:p>
          <a:p>
            <a:pPr marL="0" indent="0">
              <a:lnSpc>
                <a:spcPts val="2600"/>
              </a:lnSpc>
              <a:buNone/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A-B(n):</a:t>
            </a:r>
            <a:b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TA(1):=1; TA(2):=2; TA(3):=4</a:t>
            </a:r>
            <a:b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TB(1):=0; TB(2):=0; TB(3):=1</a:t>
            </a:r>
            <a:b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i=3-tól n-ig</a:t>
            </a:r>
            <a:b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TA(i):=TA(i-1)+TA(i-2)+TA(i-3)+2*TB(i-2)</a:t>
            </a:r>
            <a:b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TB(i):=TA(i-3)+TB(i-1)+TB(i-3)</a:t>
            </a:r>
            <a:b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  <a:b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A-B:=TA(n)</a:t>
            </a:r>
            <a:b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Függvény vége.</a:t>
            </a:r>
          </a:p>
        </p:txBody>
      </p:sp>
      <p:sp>
        <p:nvSpPr>
          <p:cNvPr id="8192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z="4000" smtClean="0"/>
              <a:t>Közvetett rekurzió - járdakövezés</a:t>
            </a:r>
          </a:p>
        </p:txBody>
      </p:sp>
      <p:sp>
        <p:nvSpPr>
          <p:cNvPr id="6" name="Dátum helye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B3FA47A1-5C32-44C0-AA47-78ACD0388BE9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7" name="Élőláb helye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 smtClean="0"/>
              <a:t>Rekurzió</a:t>
            </a:r>
            <a:endParaRPr lang="en-US" dirty="0"/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58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  <p:extLst>
      <p:ext uri="{BB962C8B-B14F-4D97-AF65-F5344CB8AC3E}">
        <p14:creationId xmlns:p14="http://schemas.microsoft.com/office/powerpoint/2010/main" val="37643483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1341438"/>
            <a:ext cx="8820150" cy="4967287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hu-HU" b="1" dirty="0" smtClean="0"/>
              <a:t>Feladat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hu-HU" sz="2800" dirty="0" smtClean="0"/>
              <a:t>Számítsuk ki, hogy hányféleképpen lehet egy 3xn egység méretű járdát kikövezni 1x2 méretű lapokkal!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hu-HU" b="1" dirty="0" smtClean="0"/>
          </a:p>
          <a:p>
            <a:pPr>
              <a:buFont typeface="Wingdings" panose="05000000000000000000" pitchFamily="2" charset="2"/>
              <a:buNone/>
              <a:defRPr/>
            </a:pPr>
            <a:endParaRPr lang="hu-HU" b="1" dirty="0" smtClean="0"/>
          </a:p>
          <a:p>
            <a:pPr>
              <a:buFont typeface="Wingdings" panose="05000000000000000000" pitchFamily="2" charset="2"/>
              <a:buNone/>
              <a:defRPr/>
            </a:pPr>
            <a:r>
              <a:rPr lang="hu-HU" b="1" dirty="0" smtClean="0"/>
              <a:t>Megoldás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hu-HU" sz="2800" dirty="0" smtClean="0"/>
              <a:t>Biztos nincs megoldás, ha n páratlan szám!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hu-HU" b="1" dirty="0" smtClean="0"/>
          </a:p>
          <a:p>
            <a:pPr>
              <a:buFont typeface="Wingdings" panose="05000000000000000000" pitchFamily="2" charset="2"/>
              <a:buNone/>
              <a:defRPr/>
            </a:pPr>
            <a:endParaRPr lang="hu-HU" b="1" dirty="0" smtClean="0"/>
          </a:p>
          <a:p>
            <a:pPr>
              <a:buFont typeface="Wingdings" panose="05000000000000000000" pitchFamily="2" charset="2"/>
              <a:buNone/>
              <a:defRPr/>
            </a:pPr>
            <a:endParaRPr lang="hu-HU" sz="2800" dirty="0" smtClean="0"/>
          </a:p>
        </p:txBody>
      </p:sp>
      <p:pic>
        <p:nvPicPr>
          <p:cNvPr id="12493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4475" y="2997200"/>
            <a:ext cx="3573463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Dátum helye 9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BC378F0B-E271-4F55-AA1A-442C78B1DB9B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2" name="Élőláb helye 1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12493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z="4000" smtClean="0"/>
              <a:t>Közvetett rekurzió - járdakövezés</a:t>
            </a: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59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 txBox="1">
            <a:spLocks noGrp="1" noChangeArrowheads="1"/>
          </p:cNvSpPr>
          <p:nvPr/>
        </p:nvSpPr>
        <p:spPr bwMode="auto">
          <a:xfrm>
            <a:off x="7596188" y="6565900"/>
            <a:ext cx="1370012" cy="2921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>
              <a:defRPr/>
            </a:pPr>
            <a:fld id="{021B0B0D-EC32-4D12-BB0C-6AEC076DBD9F}" type="slidenum">
              <a:rPr lang="hu-HU" altLang="hu-HU" sz="1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 eaLnBrk="1" hangingPunct="1">
                <a:defRPr/>
              </a:pPr>
              <a:t>6</a:t>
            </a:fld>
            <a:endParaRPr lang="hu-HU" altLang="hu-HU" sz="10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altLang="hu-HU" sz="4000" smtClean="0"/>
              <a:t>Rekurzív specifikáció és algoritmus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1341438"/>
            <a:ext cx="8640763" cy="4967287"/>
          </a:xfrm>
        </p:spPr>
        <p:txBody>
          <a:bodyPr/>
          <a:lstStyle/>
          <a:p>
            <a:pPr marL="0" indent="0" defTabSz="179388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b="1" smtClean="0"/>
              <a:t>Fibonacci számok:</a:t>
            </a:r>
          </a:p>
          <a:p>
            <a:pPr marL="0" indent="0" defTabSz="179388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endParaRPr lang="hu-HU" altLang="hu-HU" b="1" smtClean="0"/>
          </a:p>
          <a:p>
            <a:pPr marL="0" indent="0" defTabSz="179388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endParaRPr lang="hu-HU" altLang="hu-HU" b="1" smtClean="0"/>
          </a:p>
          <a:p>
            <a:pPr marL="0" indent="0" defTabSz="179388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sz="2400" smtClean="0">
                <a:latin typeface="Courier New" panose="02070309020205020404" pitchFamily="49" charset="0"/>
              </a:rPr>
              <a:t>Fib(n):</a:t>
            </a:r>
            <a:br>
              <a:rPr lang="hu-HU" altLang="hu-HU" sz="2400" smtClean="0">
                <a:latin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</a:rPr>
              <a:t>  Ha n=0 akkor Fib:=0</a:t>
            </a:r>
            <a:br>
              <a:rPr lang="hu-HU" altLang="hu-HU" sz="2400" smtClean="0">
                <a:latin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</a:rPr>
              <a:t>  különben ha n=1 akkor Fib:=1 </a:t>
            </a:r>
            <a:br>
              <a:rPr lang="hu-HU" altLang="hu-HU" sz="2400" smtClean="0">
                <a:latin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</a:rPr>
              <a:t>  különben Fib:=Fib(n-1)+Fib(n-2)</a:t>
            </a:r>
            <a:br>
              <a:rPr lang="hu-HU" altLang="hu-HU" sz="2400" smtClean="0">
                <a:latin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</a:rPr>
              <a:t>Eljárás vége.</a:t>
            </a:r>
          </a:p>
          <a:p>
            <a:pPr marL="0" indent="0" defTabSz="179388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sz="2400" smtClean="0"/>
              <a:t>Lame számok: Lame(n)=Lame(n-1)+Lame(n-3)</a:t>
            </a:r>
          </a:p>
          <a:p>
            <a:pPr marL="0" indent="0" defTabSz="179388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sz="2400" smtClean="0"/>
              <a:t>Q számok: Q(n)=Q(n-Q(n-1))+Q(n-Q(n-2))</a:t>
            </a:r>
            <a:endParaRPr lang="da-DK" altLang="hu-HU" sz="2400" smtClean="0">
              <a:latin typeface="Courier New" panose="02070309020205020404" pitchFamily="49" charset="0"/>
            </a:endParaRPr>
          </a:p>
        </p:txBody>
      </p:sp>
      <p:graphicFrame>
        <p:nvGraphicFramePr>
          <p:cNvPr id="16390" name="Object 8"/>
          <p:cNvGraphicFramePr>
            <a:graphicFrameLocks noChangeAspect="1"/>
          </p:cNvGraphicFramePr>
          <p:nvPr/>
        </p:nvGraphicFramePr>
        <p:xfrm>
          <a:off x="2339975" y="2060575"/>
          <a:ext cx="4152900" cy="830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0" r:id="rId4" imgW="2667000" imgH="533400" progId="">
                  <p:embed/>
                </p:oleObj>
              </mc:Choice>
              <mc:Fallback>
                <p:oleObj r:id="rId4" imgW="2667000" imgH="533400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2060575"/>
                        <a:ext cx="4152900" cy="830263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Dátum helye 11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B6735008-9C3C-4183-9294-A77BC7AD41AA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6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1341438"/>
            <a:ext cx="8820150" cy="4967287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hu-HU" altLang="hu-HU" sz="2800" smtClean="0"/>
              <a:t>Az első oszlop középső négyzete háromféleképpen fedhető le.</a:t>
            </a:r>
          </a:p>
          <a:p>
            <a:pPr>
              <a:buFont typeface="Wingdings" panose="05000000000000000000" pitchFamily="2" charset="2"/>
              <a:buNone/>
            </a:pPr>
            <a:endParaRPr lang="hu-HU" altLang="hu-HU" sz="2800" smtClean="0"/>
          </a:p>
          <a:p>
            <a:pPr>
              <a:buFont typeface="Wingdings" panose="05000000000000000000" pitchFamily="2" charset="2"/>
              <a:buNone/>
            </a:pPr>
            <a:endParaRPr lang="hu-HU" altLang="hu-HU" sz="2800" smtClean="0"/>
          </a:p>
          <a:p>
            <a:pPr>
              <a:buFont typeface="Wingdings" panose="05000000000000000000" pitchFamily="2" charset="2"/>
              <a:buNone/>
            </a:pPr>
            <a:endParaRPr lang="hu-HU" altLang="hu-HU" sz="2800" smtClean="0"/>
          </a:p>
          <a:p>
            <a:pPr>
              <a:buFont typeface="Wingdings" panose="05000000000000000000" pitchFamily="2" charset="2"/>
              <a:buNone/>
            </a:pPr>
            <a:r>
              <a:rPr lang="hu-HU" altLang="hu-HU" sz="2400" smtClean="0"/>
              <a:t>		1. eset			     		2. eset</a:t>
            </a:r>
          </a:p>
          <a:p>
            <a:pPr>
              <a:buFont typeface="Wingdings" panose="05000000000000000000" pitchFamily="2" charset="2"/>
              <a:buNone/>
            </a:pPr>
            <a:endParaRPr lang="hu-HU" altLang="hu-HU" sz="2800" smtClean="0"/>
          </a:p>
          <a:p>
            <a:pPr>
              <a:buFont typeface="Wingdings" panose="05000000000000000000" pitchFamily="2" charset="2"/>
              <a:buNone/>
            </a:pPr>
            <a:endParaRPr lang="hu-HU" altLang="hu-HU" sz="2800" smtClean="0"/>
          </a:p>
          <a:p>
            <a:pPr>
              <a:spcBef>
                <a:spcPts val="2400"/>
              </a:spcBef>
              <a:buFont typeface="Wingdings" panose="05000000000000000000" pitchFamily="2" charset="2"/>
              <a:buNone/>
            </a:pPr>
            <a:r>
              <a:rPr lang="hu-HU" altLang="hu-HU" sz="2400" smtClean="0"/>
              <a:t>					3. eset</a:t>
            </a:r>
            <a:endParaRPr lang="da-DK" altLang="hu-HU" sz="2400" smtClean="0">
              <a:latin typeface="Courier New" panose="02070309020205020404" pitchFamily="49" charset="0"/>
            </a:endParaRPr>
          </a:p>
        </p:txBody>
      </p:sp>
      <p:pic>
        <p:nvPicPr>
          <p:cNvPr id="12698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838" y="2133600"/>
            <a:ext cx="3573462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" name="Táblázat 9"/>
          <p:cNvGraphicFramePr>
            <a:graphicFrameLocks noGrp="1"/>
          </p:cNvGraphicFramePr>
          <p:nvPr/>
        </p:nvGraphicFramePr>
        <p:xfrm>
          <a:off x="4557713" y="2141538"/>
          <a:ext cx="3543300" cy="1143000"/>
        </p:xfrm>
        <a:graphic>
          <a:graphicData uri="http://schemas.openxmlformats.org/drawingml/2006/table">
            <a:tbl>
              <a:tblPr/>
              <a:tblGrid>
                <a:gridCol w="393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3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3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3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3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937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937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937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937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1" name="Táblázat 10"/>
          <p:cNvGraphicFramePr>
            <a:graphicFrameLocks noGrp="1"/>
          </p:cNvGraphicFramePr>
          <p:nvPr/>
        </p:nvGraphicFramePr>
        <p:xfrm>
          <a:off x="2555875" y="3933825"/>
          <a:ext cx="3543300" cy="1143000"/>
        </p:xfrm>
        <a:graphic>
          <a:graphicData uri="http://schemas.openxmlformats.org/drawingml/2006/table">
            <a:tbl>
              <a:tblPr/>
              <a:tblGrid>
                <a:gridCol w="393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3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3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3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3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937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937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937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937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7620" marR="7620" marT="762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4" name="Dátum helye 13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08990738-9A98-4D31-BD27-2BDC65956565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6" name="Élőláb helye 1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12706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z="4000" smtClean="0"/>
              <a:t>Közvetett rekurzió - járdakövezés</a:t>
            </a: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60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1341438"/>
            <a:ext cx="8820150" cy="4967287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r>
              <a:rPr lang="hu-HU" altLang="hu-HU" sz="2800" smtClean="0"/>
              <a:t>Az egyes esetek csak az alábbi módon folytathatók: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hu-HU" altLang="hu-HU" sz="2800" smtClean="0"/>
              <a:t>Jelölje A(n) a megoldás értékét 3xn egység méretű járda esetén!</a:t>
            </a:r>
            <a:endParaRPr lang="da-DK" altLang="hu-HU" sz="2800" smtClean="0">
              <a:latin typeface="Courier New" panose="02070309020205020404" pitchFamily="49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endParaRPr lang="hu-HU" altLang="hu-HU" sz="2800" smtClean="0"/>
          </a:p>
          <a:p>
            <a:pPr marL="0" indent="0">
              <a:buFont typeface="Wingdings" panose="05000000000000000000" pitchFamily="2" charset="2"/>
              <a:buNone/>
            </a:pPr>
            <a:endParaRPr lang="hu-HU" altLang="hu-HU" sz="1600" smtClean="0"/>
          </a:p>
          <a:p>
            <a:pPr marL="0" indent="0">
              <a:buFont typeface="Wingdings" panose="05000000000000000000" pitchFamily="2" charset="2"/>
              <a:buNone/>
            </a:pPr>
            <a:endParaRPr lang="hu-HU" altLang="hu-HU" sz="2800" smtClean="0"/>
          </a:p>
          <a:p>
            <a:pPr marL="0" indent="0">
              <a:buFont typeface="Wingdings" panose="05000000000000000000" pitchFamily="2" charset="2"/>
              <a:buNone/>
            </a:pPr>
            <a:r>
              <a:rPr lang="hu-HU" altLang="hu-HU" sz="2400" smtClean="0"/>
              <a:t>	Az 1. eset csak így folytatható</a:t>
            </a:r>
            <a:endParaRPr lang="da-DK" altLang="hu-HU" sz="2400" smtClean="0">
              <a:latin typeface="Courier New" panose="02070309020205020404" pitchFamily="49" charset="0"/>
            </a:endParaRPr>
          </a:p>
        </p:txBody>
      </p:sp>
      <p:graphicFrame>
        <p:nvGraphicFramePr>
          <p:cNvPr id="12" name="Táblázat 11"/>
          <p:cNvGraphicFramePr>
            <a:graphicFrameLocks noGrp="1"/>
          </p:cNvGraphicFramePr>
          <p:nvPr/>
        </p:nvGraphicFramePr>
        <p:xfrm>
          <a:off x="611188" y="2501900"/>
          <a:ext cx="4392612" cy="1143000"/>
        </p:xfrm>
        <a:graphic>
          <a:graphicData uri="http://schemas.openxmlformats.org/drawingml/2006/table">
            <a:tbl>
              <a:tblPr/>
              <a:tblGrid>
                <a:gridCol w="488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73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8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73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73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889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873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889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8736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" name="Dátum helye 9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1478528B-ED3B-425E-99E1-89F2CCE50E54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3" name="Élőláb helye 1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1290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z="4000" smtClean="0"/>
              <a:t>Közvetett rekurzió - járdakövezés</a:t>
            </a: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61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1341438"/>
            <a:ext cx="8820150" cy="4967287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r>
              <a:rPr lang="hu-HU" altLang="hu-HU" sz="2800" smtClean="0"/>
              <a:t>Jelölje B(n) azt, hogy hányféleképpen fedhető le egy 3xn egy-ség méretű járda, amelynek a bal alsó sarka már le van fedve! 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hu-HU" altLang="hu-HU" sz="2800" smtClean="0"/>
              <a:t>Szimmetria miatt a jobb felső sarok lefedettsége esetén is B(n)-féle lefedés van.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hu-HU" altLang="hu-HU" sz="2400" smtClean="0"/>
          </a:p>
          <a:p>
            <a:pPr marL="0" indent="0">
              <a:buFont typeface="Wingdings" panose="05000000000000000000" pitchFamily="2" charset="2"/>
              <a:buNone/>
            </a:pPr>
            <a:endParaRPr lang="hu-HU" altLang="hu-HU" sz="2400" smtClean="0"/>
          </a:p>
          <a:p>
            <a:pPr marL="0" indent="0">
              <a:buFont typeface="Wingdings" panose="05000000000000000000" pitchFamily="2" charset="2"/>
              <a:buNone/>
            </a:pPr>
            <a:endParaRPr lang="hu-HU" altLang="hu-HU" sz="2400" smtClean="0"/>
          </a:p>
          <a:p>
            <a:pPr marL="0" indent="0">
              <a:buFont typeface="Wingdings" panose="05000000000000000000" pitchFamily="2" charset="2"/>
              <a:buNone/>
            </a:pPr>
            <a:r>
              <a:rPr lang="da-DK" altLang="hu-HU" sz="2400" smtClean="0"/>
              <a:t>A 2. eset csak így folytatható</a:t>
            </a:r>
            <a:r>
              <a:rPr lang="hu-HU" altLang="hu-HU" sz="2400" smtClean="0"/>
              <a:t>		</a:t>
            </a:r>
            <a:r>
              <a:rPr lang="da-DK" altLang="hu-HU" sz="2400" smtClean="0"/>
              <a:t>A 3. eset csak így folytatható</a:t>
            </a:r>
          </a:p>
        </p:txBody>
      </p:sp>
      <p:graphicFrame>
        <p:nvGraphicFramePr>
          <p:cNvPr id="10" name="Táblázat 9"/>
          <p:cNvGraphicFramePr>
            <a:graphicFrameLocks noGrp="1"/>
          </p:cNvGraphicFramePr>
          <p:nvPr/>
        </p:nvGraphicFramePr>
        <p:xfrm>
          <a:off x="395288" y="3365500"/>
          <a:ext cx="3429000" cy="114300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1" name="Táblázat 10"/>
          <p:cNvGraphicFramePr>
            <a:graphicFrameLocks noGrp="1"/>
          </p:cNvGraphicFramePr>
          <p:nvPr/>
        </p:nvGraphicFramePr>
        <p:xfrm>
          <a:off x="4814888" y="3365500"/>
          <a:ext cx="3429000" cy="114300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31160" name="Object 1"/>
          <p:cNvGraphicFramePr>
            <a:graphicFrameLocks noChangeAspect="1"/>
          </p:cNvGraphicFramePr>
          <p:nvPr/>
        </p:nvGraphicFramePr>
        <p:xfrm>
          <a:off x="1089025" y="5013325"/>
          <a:ext cx="4635500" cy="1290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171" name="Equation" r:id="rId4" imgW="2552700" imgH="711200" progId="Equation.3">
                  <p:embed/>
                </p:oleObj>
              </mc:Choice>
              <mc:Fallback>
                <p:oleObj name="Equation" r:id="rId4" imgW="2552700" imgH="7112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9025" y="5013325"/>
                        <a:ext cx="4635500" cy="1290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Dátum helye 13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13FEF612-84B4-4ADC-B122-6AB8605B5B4A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6" name="Élőláb helye 1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13116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z="4000" smtClean="0"/>
              <a:t>Közvetett rekurzió - járdakövezés</a:t>
            </a: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62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1341438"/>
            <a:ext cx="8820150" cy="4967287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r>
              <a:rPr lang="hu-HU" altLang="hu-HU" sz="2800" smtClean="0"/>
              <a:t>Az egyes esetek csak az alábbi módon folytathatók: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hu-HU" altLang="hu-HU" sz="2800" smtClean="0"/>
              <a:t>Jelölje B(n) azt, hogy hányféleképpen fedhető le egy 3xn egység méretű járda, amelynek a bal alsó sarka már le van fedve!  B(n) páros n-re mindig 0 értékű!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hu-HU" altLang="hu-HU" sz="2800" smtClean="0"/>
          </a:p>
          <a:p>
            <a:pPr marL="0" indent="0">
              <a:buFont typeface="Wingdings" panose="05000000000000000000" pitchFamily="2" charset="2"/>
              <a:buNone/>
            </a:pPr>
            <a:endParaRPr lang="hu-HU" altLang="hu-HU" sz="1600" smtClean="0"/>
          </a:p>
          <a:p>
            <a:pPr marL="0" indent="0">
              <a:buFont typeface="Wingdings" panose="05000000000000000000" pitchFamily="2" charset="2"/>
              <a:buNone/>
            </a:pPr>
            <a:endParaRPr lang="hu-HU" altLang="hu-HU" sz="2800" smtClean="0"/>
          </a:p>
          <a:p>
            <a:pPr marL="0" indent="0">
              <a:buFont typeface="Wingdings" panose="05000000000000000000" pitchFamily="2" charset="2"/>
              <a:buNone/>
            </a:pPr>
            <a:r>
              <a:rPr lang="hu-HU" altLang="hu-HU" sz="2400" smtClean="0"/>
              <a:t>A 2. eset csak így folytatható		Az 1. eset csak így folytatható</a:t>
            </a:r>
            <a:endParaRPr lang="da-DK" altLang="hu-HU" sz="2400" smtClean="0">
              <a:latin typeface="Courier New" panose="02070309020205020404" pitchFamily="49" charset="0"/>
            </a:endParaRPr>
          </a:p>
        </p:txBody>
      </p:sp>
      <p:graphicFrame>
        <p:nvGraphicFramePr>
          <p:cNvPr id="9" name="Táblázat 8"/>
          <p:cNvGraphicFramePr>
            <a:graphicFrameLocks noGrp="1"/>
          </p:cNvGraphicFramePr>
          <p:nvPr/>
        </p:nvGraphicFramePr>
        <p:xfrm>
          <a:off x="468313" y="3284538"/>
          <a:ext cx="3429000" cy="114300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0" name="Táblázat 9"/>
          <p:cNvGraphicFramePr>
            <a:graphicFrameLocks noGrp="1"/>
          </p:cNvGraphicFramePr>
          <p:nvPr/>
        </p:nvGraphicFramePr>
        <p:xfrm>
          <a:off x="4743450" y="3294063"/>
          <a:ext cx="3429000" cy="114300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33208" name="Object 1"/>
          <p:cNvGraphicFramePr>
            <a:graphicFrameLocks noChangeAspect="1"/>
          </p:cNvGraphicFramePr>
          <p:nvPr/>
        </p:nvGraphicFramePr>
        <p:xfrm>
          <a:off x="817563" y="5091113"/>
          <a:ext cx="4313237" cy="1290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9" name="Equation" r:id="rId4" imgW="2374900" imgH="711200" progId="Equation.3">
                  <p:embed/>
                </p:oleObj>
              </mc:Choice>
              <mc:Fallback>
                <p:oleObj name="Equation" r:id="rId4" imgW="2374900" imgH="7112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7563" y="5091113"/>
                        <a:ext cx="4313237" cy="1290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Dátum helye 13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CE1A31CF-84E7-41E4-9AC4-657EB843C978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6" name="Élőláb helye 1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13321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z="4000" smtClean="0"/>
              <a:t>Közvetett rekurzió - járdakövezés</a:t>
            </a: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63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1341438"/>
            <a:ext cx="8820150" cy="4967287"/>
          </a:xfrm>
        </p:spPr>
        <p:txBody>
          <a:bodyPr/>
          <a:lstStyle/>
          <a:p>
            <a:pPr marL="0" indent="0">
              <a:lnSpc>
                <a:spcPts val="2600"/>
              </a:lnSpc>
              <a:buFont typeface="Wingdings" panose="05000000000000000000" pitchFamily="2" charset="2"/>
              <a:buNone/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A(n):</a:t>
            </a:r>
            <a:b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Ha n=1 akkor A:=0</a:t>
            </a:r>
            <a:b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különben ha n=2 akkor A:=3</a:t>
            </a:r>
            <a:b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különben A:=A(n-2)+2*B(n-1)</a:t>
            </a:r>
            <a:b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Függvény vége.</a:t>
            </a:r>
          </a:p>
          <a:p>
            <a:pPr marL="0" indent="0">
              <a:lnSpc>
                <a:spcPts val="2600"/>
              </a:lnSpc>
              <a:buFont typeface="Wingdings" panose="05000000000000000000" pitchFamily="2" charset="2"/>
              <a:buNone/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B(n):</a:t>
            </a:r>
            <a:b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Ha n=1 akkor B:=1</a:t>
            </a:r>
            <a:b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különben ha n=2 akkor B:=0</a:t>
            </a:r>
            <a:b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különben B:=A(n-1)+B(n-2)</a:t>
            </a:r>
            <a:b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Függvény vége.</a:t>
            </a:r>
          </a:p>
          <a:p>
            <a:pPr marL="0" indent="0">
              <a:lnSpc>
                <a:spcPts val="2600"/>
              </a:lnSpc>
              <a:buFont typeface="Wingdings" panose="05000000000000000000" pitchFamily="2" charset="2"/>
              <a:buNone/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Kövezés(n):</a:t>
            </a:r>
            <a:b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Ha páros(n) akkor Kövezés:=A(n)</a:t>
            </a:r>
            <a:b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különben Kövezés:=0</a:t>
            </a:r>
            <a:b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Függvény vége.</a:t>
            </a:r>
          </a:p>
        </p:txBody>
      </p:sp>
      <p:sp>
        <p:nvSpPr>
          <p:cNvPr id="9" name="Dátum helye 8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411BED54-BB9D-4040-86A2-A8BF2644BF44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1" name="Élőláb helye 10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1351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z="4000" smtClean="0"/>
              <a:t>Közvetett rekurzió - járdakövezés</a:t>
            </a: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64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1341438"/>
            <a:ext cx="8820150" cy="4967287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r>
              <a:rPr lang="hu-HU" altLang="hu-HU" sz="2800" smtClean="0"/>
              <a:t>Szükség van itt memorizálásra?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hu-HU" altLang="hu-HU" sz="2800" smtClean="0"/>
          </a:p>
          <a:p>
            <a:pPr marL="0" indent="0">
              <a:buFont typeface="Wingdings" panose="05000000000000000000" pitchFamily="2" charset="2"/>
              <a:buNone/>
            </a:pPr>
            <a:endParaRPr lang="hu-HU" altLang="hu-HU" sz="2800" smtClean="0"/>
          </a:p>
          <a:p>
            <a:pPr marL="0" indent="0">
              <a:buFont typeface="Wingdings" panose="05000000000000000000" pitchFamily="2" charset="2"/>
              <a:buNone/>
            </a:pPr>
            <a:endParaRPr lang="hu-HU" altLang="hu-HU" sz="2800" smtClean="0"/>
          </a:p>
          <a:p>
            <a:pPr marL="0" indent="0">
              <a:buFont typeface="Wingdings" panose="05000000000000000000" pitchFamily="2" charset="2"/>
              <a:buNone/>
            </a:pPr>
            <a:endParaRPr lang="hu-HU" altLang="hu-HU" sz="2800" smtClean="0"/>
          </a:p>
          <a:p>
            <a:pPr marL="0" indent="0">
              <a:buFont typeface="Wingdings" panose="05000000000000000000" pitchFamily="2" charset="2"/>
              <a:buNone/>
            </a:pPr>
            <a:endParaRPr lang="hu-HU" altLang="hu-HU" sz="2800" smtClean="0"/>
          </a:p>
          <a:p>
            <a:pPr marL="0" indent="0">
              <a:buFont typeface="Wingdings" panose="05000000000000000000" pitchFamily="2" charset="2"/>
              <a:buNone/>
            </a:pPr>
            <a:r>
              <a:rPr lang="hu-HU" altLang="hu-HU" sz="2800" smtClean="0"/>
              <a:t>Igen, B(n-3)-hoz háromféle, A(n-4)-hez ötféle úton juthatunk el (B(n-3)-ból is számoljuk) – Fibonacci számszor!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hu-HU" altLang="hu-HU" sz="2800" u="sng" smtClean="0"/>
              <a:t>Megjegyzés</a:t>
            </a:r>
            <a:r>
              <a:rPr lang="hu-HU" altLang="hu-HU" sz="2800" smtClean="0"/>
              <a:t>: Figyeljük meg, hogy csak minden</a:t>
            </a:r>
            <a:br>
              <a:rPr lang="hu-HU" altLang="hu-HU" sz="2800" smtClean="0"/>
            </a:br>
            <a:r>
              <a:rPr lang="hu-HU" altLang="hu-HU" sz="2800" smtClean="0"/>
              <a:t>második A(i) és B(i) értéket számoljuk ki!</a:t>
            </a:r>
            <a:endParaRPr lang="da-DK" altLang="hu-HU" sz="2800" smtClean="0"/>
          </a:p>
        </p:txBody>
      </p:sp>
      <p:pic>
        <p:nvPicPr>
          <p:cNvPr id="137220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0763" y="1916113"/>
            <a:ext cx="4560887" cy="232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Dátum helye 9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A3E2C11B-CCD8-48F9-8710-F56708F2A143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2" name="Élőláb helye 1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13722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z="4000" smtClean="0"/>
              <a:t>Közvetett rekurzió - járdakövezés</a:t>
            </a: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65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1341438"/>
            <a:ext cx="8820150" cy="4967287"/>
          </a:xfrm>
        </p:spPr>
        <p:txBody>
          <a:bodyPr/>
          <a:lstStyle/>
          <a:p>
            <a:pPr marL="0" indent="0">
              <a:lnSpc>
                <a:spcPts val="2400"/>
              </a:lnSpc>
              <a:buFont typeface="Wingdings" panose="05000000000000000000" pitchFamily="2" charset="2"/>
              <a:buNone/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A(n):</a:t>
            </a:r>
            <a:b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Ha TA(n)&lt;0 akkor</a:t>
            </a:r>
            <a:b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Ha n=1 akkor TA(n):=0</a:t>
            </a:r>
            <a:br>
              <a:rPr lang="hu-HU" altLang="hu-HU" sz="240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különben ha n=2 akkor TA(n):=3</a:t>
            </a:r>
            <a:br>
              <a:rPr lang="hu-HU" altLang="hu-HU" sz="240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különben TA(n):=A(n-2)+2*B(n-1)</a:t>
            </a:r>
            <a:br>
              <a:rPr lang="hu-HU" altLang="hu-HU" sz="240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Elágazás vége</a:t>
            </a:r>
            <a:b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A:=TA(n)</a:t>
            </a:r>
            <a:b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Függvény vége.</a:t>
            </a:r>
          </a:p>
          <a:p>
            <a:pPr marL="0" indent="0">
              <a:lnSpc>
                <a:spcPts val="2400"/>
              </a:lnSpc>
              <a:buFont typeface="Wingdings" panose="05000000000000000000" pitchFamily="2" charset="2"/>
              <a:buNone/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B(n):</a:t>
            </a:r>
            <a:b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Ha TB(n)&lt;0 </a:t>
            </a:r>
            <a:b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Ha n=1 akkor TB(n):=1</a:t>
            </a:r>
            <a:br>
              <a:rPr lang="hu-HU" altLang="hu-HU" sz="240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különben ha n=2 akkor TB(n):=0</a:t>
            </a:r>
            <a:br>
              <a:rPr lang="hu-HU" altLang="hu-HU" sz="240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különben TB(n):=A(n-1)+B(n-2)</a:t>
            </a:r>
            <a:br>
              <a:rPr lang="hu-HU" altLang="hu-HU" sz="240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Elágazás vége</a:t>
            </a:r>
            <a:r>
              <a:rPr lang="hu-HU" altLang="hu-HU" sz="240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hu-HU" altLang="hu-HU" sz="240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A:=TB(n)</a:t>
            </a:r>
            <a:b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Függvény vége.</a:t>
            </a:r>
          </a:p>
        </p:txBody>
      </p:sp>
      <p:sp>
        <p:nvSpPr>
          <p:cNvPr id="9" name="Dátum helye 8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2B3328F7-8053-459F-BA02-0141D3BAE587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1" name="Élőláb helye 10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1392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z="4000" smtClean="0"/>
              <a:t>Közvetett rekurzió - járdakövezés</a:t>
            </a: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66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 txBox="1">
            <a:spLocks noGrp="1" noChangeArrowheads="1"/>
          </p:cNvSpPr>
          <p:nvPr/>
        </p:nvSpPr>
        <p:spPr bwMode="auto">
          <a:xfrm>
            <a:off x="7596188" y="6565900"/>
            <a:ext cx="1370012" cy="2921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>
              <a:defRPr/>
            </a:pPr>
            <a:fld id="{754B9970-3834-44B7-BF7F-EF1C4916D832}" type="slidenum">
              <a:rPr lang="hu-HU" altLang="hu-HU" sz="1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 eaLnBrk="1" hangingPunct="1">
                <a:defRPr/>
              </a:pPr>
              <a:t>67</a:t>
            </a:fld>
            <a:endParaRPr lang="hu-HU" altLang="hu-HU" sz="10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4131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altLang="hu-HU" sz="4000" smtClean="0"/>
              <a:t>Rekurzió és iteráció</a:t>
            </a:r>
          </a:p>
        </p:txBody>
      </p:sp>
      <p:sp>
        <p:nvSpPr>
          <p:cNvPr id="14131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4" y="1341438"/>
            <a:ext cx="8785671" cy="5111750"/>
          </a:xfrm>
        </p:spPr>
        <p:txBody>
          <a:bodyPr/>
          <a:lstStyle/>
          <a:p>
            <a:pPr marL="0" indent="0">
              <a:spcBef>
                <a:spcPct val="5000"/>
              </a:spcBef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da-DK" altLang="hu-HU" b="1" dirty="0" smtClean="0"/>
              <a:t>Jobbrekurzió</a:t>
            </a:r>
            <a:br>
              <a:rPr lang="da-DK" altLang="hu-HU" b="1" dirty="0" smtClean="0"/>
            </a:br>
            <a:r>
              <a:rPr lang="da-DK" altLang="hu-HU" sz="2800" dirty="0" smtClean="0"/>
              <a:t>A rekurzió problematikáját –</a:t>
            </a:r>
            <a:r>
              <a:rPr lang="hu-HU" altLang="hu-HU" sz="2800" dirty="0" smtClean="0"/>
              <a:t> </a:t>
            </a:r>
            <a:r>
              <a:rPr lang="da-DK" altLang="hu-HU" sz="2800" dirty="0" smtClean="0"/>
              <a:t>mint láttuk</a:t>
            </a:r>
            <a:r>
              <a:rPr lang="hu-HU" altLang="hu-HU" sz="2800" dirty="0" smtClean="0"/>
              <a:t> </a:t>
            </a:r>
            <a:r>
              <a:rPr lang="da-DK" altLang="hu-HU" sz="2800" dirty="0" smtClean="0"/>
              <a:t>–</a:t>
            </a:r>
            <a:r>
              <a:rPr lang="hu-HU" altLang="hu-HU" sz="2800" dirty="0" smtClean="0"/>
              <a:t> a </a:t>
            </a:r>
            <a:r>
              <a:rPr lang="da-DK" altLang="hu-HU" sz="2800" dirty="0" smtClean="0"/>
              <a:t>lokális adatok, ill. paraméterek kezelése jelenti. Ha az eljárás </a:t>
            </a:r>
            <a:r>
              <a:rPr lang="da-DK" altLang="hu-HU" sz="2800" b="1" i="1" dirty="0" smtClean="0"/>
              <a:t>utolsó</a:t>
            </a:r>
            <a:r>
              <a:rPr lang="da-DK" altLang="hu-HU" sz="2800" dirty="0" smtClean="0"/>
              <a:t> utasítás</a:t>
            </a:r>
            <a:r>
              <a:rPr lang="hu-HU" altLang="hu-HU" sz="2800" dirty="0" smtClean="0"/>
              <a:t>a</a:t>
            </a:r>
            <a:r>
              <a:rPr lang="da-DK" altLang="hu-HU" sz="2800" dirty="0" smtClean="0"/>
              <a:t>ként szerepel a rekurzív hívás, akkor </a:t>
            </a:r>
            <a:r>
              <a:rPr lang="da-DK" altLang="hu-HU" sz="2800" b="1" i="1" dirty="0" smtClean="0"/>
              <a:t>nincs szükség </a:t>
            </a:r>
            <a:r>
              <a:rPr lang="da-DK" altLang="hu-HU" sz="2800" dirty="0" smtClean="0"/>
              <a:t>a lokális adatok és paraméterek </a:t>
            </a:r>
            <a:r>
              <a:rPr lang="hu-HU" altLang="hu-HU" sz="2800" dirty="0" smtClean="0"/>
              <a:t>visszaállítására, azaz </a:t>
            </a:r>
            <a:r>
              <a:rPr lang="da-DK" altLang="hu-HU" sz="2800" b="1" i="1" dirty="0" smtClean="0"/>
              <a:t>vermelésére</a:t>
            </a:r>
            <a:r>
              <a:rPr lang="da-DK" altLang="hu-HU" sz="2800" dirty="0" smtClean="0"/>
              <a:t>.</a:t>
            </a:r>
            <a:endParaRPr lang="hu-HU" altLang="hu-HU" sz="2800" dirty="0" smtClean="0"/>
          </a:p>
          <a:p>
            <a:pPr marL="0" indent="0">
              <a:spcBef>
                <a:spcPct val="5000"/>
              </a:spcBef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hu-HU" altLang="hu-HU" sz="2800" dirty="0" smtClean="0"/>
              <a:t>Ezt az esetet nevezzük jobbrekurziónak (vagy hosszabban jobboldali rekurziónak).</a:t>
            </a:r>
            <a:endParaRPr lang="hu-HU" altLang="hu-HU" sz="2800" b="1" dirty="0" smtClean="0"/>
          </a:p>
        </p:txBody>
      </p:sp>
      <p:sp>
        <p:nvSpPr>
          <p:cNvPr id="141318" name="Rectangle 7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hu-HU" altLang="hu-HU" sz="1800"/>
          </a:p>
        </p:txBody>
      </p:sp>
      <p:sp>
        <p:nvSpPr>
          <p:cNvPr id="141319" name="Rectangle 8"/>
          <p:cNvSpPr>
            <a:spLocks noChangeArrowheads="1"/>
          </p:cNvSpPr>
          <p:nvPr/>
        </p:nvSpPr>
        <p:spPr bwMode="auto">
          <a:xfrm>
            <a:off x="0" y="36528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hu-HU" altLang="hu-HU" sz="1800"/>
          </a:p>
        </p:txBody>
      </p:sp>
      <p:sp>
        <p:nvSpPr>
          <p:cNvPr id="12" name="Dátum helye 11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9A736822-6232-481B-8E7A-5D925045162D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67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 txBox="1">
            <a:spLocks noGrp="1" noChangeArrowheads="1"/>
          </p:cNvSpPr>
          <p:nvPr/>
        </p:nvSpPr>
        <p:spPr bwMode="auto">
          <a:xfrm>
            <a:off x="7596188" y="6565900"/>
            <a:ext cx="1370012" cy="2921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>
              <a:defRPr/>
            </a:pPr>
            <a:fld id="{54F7AB1B-7222-4CE2-92EA-A060067FDCE2}" type="slidenum">
              <a:rPr lang="hu-HU" altLang="hu-HU" sz="1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 eaLnBrk="1" hangingPunct="1">
                <a:defRPr/>
              </a:pPr>
              <a:t>68</a:t>
            </a:fld>
            <a:endParaRPr lang="hu-HU" altLang="hu-HU" sz="10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4336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altLang="hu-HU" sz="4000" smtClean="0"/>
              <a:t>Rekurzió és iteráció</a:t>
            </a:r>
          </a:p>
        </p:txBody>
      </p:sp>
      <p:sp>
        <p:nvSpPr>
          <p:cNvPr id="14336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341438"/>
            <a:ext cx="8713788" cy="4895850"/>
          </a:xfrm>
        </p:spPr>
        <p:txBody>
          <a:bodyPr/>
          <a:lstStyle/>
          <a:p>
            <a:pPr marL="0" indent="0">
              <a:spcBef>
                <a:spcPct val="5000"/>
              </a:spcBef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da-DK" altLang="hu-HU" b="1" smtClean="0"/>
              <a:t>Jobbrekurzió</a:t>
            </a:r>
            <a:r>
              <a:rPr lang="hu-HU" altLang="hu-HU" b="1" smtClean="0"/>
              <a:t> alapesetei</a:t>
            </a:r>
            <a:r>
              <a:rPr lang="da-DK" altLang="hu-HU" b="1" smtClean="0"/>
              <a:t/>
            </a:r>
            <a:br>
              <a:rPr lang="da-DK" altLang="hu-HU" b="1" smtClean="0"/>
            </a:br>
            <a:r>
              <a:rPr lang="hu-HU" altLang="hu-HU" sz="2400" smtClean="0">
                <a:latin typeface="Courier New" panose="02070309020205020404" pitchFamily="49" charset="0"/>
              </a:rPr>
              <a:t>R(x):</a:t>
            </a:r>
            <a:br>
              <a:rPr lang="hu-HU" altLang="hu-HU" sz="2400" smtClean="0">
                <a:latin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</a:rPr>
              <a:t>  </a:t>
            </a:r>
            <a:r>
              <a:rPr lang="hu-HU" altLang="hu-HU" sz="2400" smtClean="0">
                <a:solidFill>
                  <a:srgbClr val="FF0000"/>
                </a:solidFill>
                <a:latin typeface="Courier New" panose="02070309020205020404" pitchFamily="49" charset="0"/>
              </a:rPr>
              <a:t>S(x)</a:t>
            </a:r>
            <a:r>
              <a:rPr lang="hu-HU" altLang="hu-HU" sz="2400" smtClean="0">
                <a:latin typeface="Courier New" panose="02070309020205020404" pitchFamily="49" charset="0"/>
              </a:rPr>
              <a:t/>
            </a:r>
            <a:br>
              <a:rPr lang="hu-HU" altLang="hu-HU" sz="2400" smtClean="0">
                <a:latin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</a:rPr>
              <a:t>  Ha </a:t>
            </a:r>
            <a:r>
              <a:rPr lang="hu-HU" altLang="hu-HU" sz="2400" smtClean="0">
                <a:solidFill>
                  <a:srgbClr val="002060"/>
                </a:solidFill>
                <a:latin typeface="Courier New" panose="02070309020205020404" pitchFamily="49" charset="0"/>
              </a:rPr>
              <a:t>p(x)</a:t>
            </a:r>
            <a:r>
              <a:rPr lang="hu-HU" altLang="hu-HU" sz="2400" smtClean="0">
                <a:latin typeface="Courier New" panose="02070309020205020404" pitchFamily="49" charset="0"/>
              </a:rPr>
              <a:t> akkor R(x)</a:t>
            </a:r>
            <a:br>
              <a:rPr lang="hu-HU" altLang="hu-HU" sz="2400" smtClean="0">
                <a:latin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</a:rPr>
              <a:t>Eljárás vége.</a:t>
            </a:r>
          </a:p>
          <a:p>
            <a:pPr marL="0" indent="0">
              <a:spcBef>
                <a:spcPct val="5000"/>
              </a:spcBef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hu-HU" altLang="hu-HU" sz="2400" smtClean="0">
                <a:latin typeface="Courier New" panose="02070309020205020404" pitchFamily="49" charset="0"/>
              </a:rPr>
              <a:t>R(x):</a:t>
            </a:r>
            <a:br>
              <a:rPr lang="hu-HU" altLang="hu-HU" sz="2400" smtClean="0">
                <a:latin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</a:rPr>
              <a:t>  Ciklus</a:t>
            </a:r>
            <a:br>
              <a:rPr lang="hu-HU" altLang="hu-HU" sz="2400" smtClean="0">
                <a:latin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</a:rPr>
              <a:t>    </a:t>
            </a:r>
            <a:r>
              <a:rPr lang="hu-HU" altLang="hu-HU" sz="2400" smtClean="0">
                <a:solidFill>
                  <a:srgbClr val="FF0000"/>
                </a:solidFill>
                <a:latin typeface="Courier New" panose="02070309020205020404" pitchFamily="49" charset="0"/>
              </a:rPr>
              <a:t>S(x)</a:t>
            </a:r>
            <a:r>
              <a:rPr lang="hu-HU" altLang="hu-HU" sz="2400" smtClean="0">
                <a:latin typeface="Courier New" panose="02070309020205020404" pitchFamily="49" charset="0"/>
              </a:rPr>
              <a:t/>
            </a:r>
            <a:br>
              <a:rPr lang="hu-HU" altLang="hu-HU" sz="2400" smtClean="0">
                <a:latin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</a:rPr>
              <a:t>  amíg </a:t>
            </a:r>
            <a:r>
              <a:rPr lang="hu-HU" altLang="hu-HU" sz="2400" smtClean="0">
                <a:solidFill>
                  <a:srgbClr val="002060"/>
                </a:solidFill>
                <a:latin typeface="Courier New" panose="02070309020205020404" pitchFamily="49" charset="0"/>
              </a:rPr>
              <a:t>p(x)</a:t>
            </a:r>
            <a:r>
              <a:rPr lang="hu-HU" altLang="hu-HU" sz="2400" smtClean="0">
                <a:latin typeface="Courier New" panose="02070309020205020404" pitchFamily="49" charset="0"/>
              </a:rPr>
              <a:t/>
            </a:r>
            <a:br>
              <a:rPr lang="hu-HU" altLang="hu-HU" sz="2400" smtClean="0">
                <a:latin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</a:rPr>
              <a:t>  Ciklus vége</a:t>
            </a:r>
            <a:br>
              <a:rPr lang="hu-HU" altLang="hu-HU" sz="2400" smtClean="0">
                <a:latin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</a:rPr>
              <a:t>Eljárás vége.</a:t>
            </a:r>
          </a:p>
          <a:p>
            <a:pPr marL="0" indent="0">
              <a:spcBef>
                <a:spcPct val="5000"/>
              </a:spcBef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hu-HU" altLang="hu-HU" sz="2800" smtClean="0"/>
              <a:t>Azaz az átírás egy egyszerű hátultesztelős</a:t>
            </a:r>
            <a:br>
              <a:rPr lang="hu-HU" altLang="hu-HU" sz="2800" smtClean="0"/>
            </a:br>
            <a:r>
              <a:rPr lang="hu-HU" altLang="hu-HU" sz="2800" smtClean="0"/>
              <a:t>ciklus.</a:t>
            </a:r>
          </a:p>
        </p:txBody>
      </p:sp>
      <p:sp>
        <p:nvSpPr>
          <p:cNvPr id="143366" name="Rectangle 7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hu-HU" altLang="hu-HU" sz="1800"/>
          </a:p>
        </p:txBody>
      </p:sp>
      <p:sp>
        <p:nvSpPr>
          <p:cNvPr id="143367" name="Rectangle 8"/>
          <p:cNvSpPr>
            <a:spLocks noChangeArrowheads="1"/>
          </p:cNvSpPr>
          <p:nvPr/>
        </p:nvSpPr>
        <p:spPr bwMode="auto">
          <a:xfrm>
            <a:off x="0" y="36528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hu-HU" altLang="hu-HU" sz="1800"/>
          </a:p>
        </p:txBody>
      </p:sp>
      <p:sp>
        <p:nvSpPr>
          <p:cNvPr id="12" name="Dátum helye 11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4C484B8B-5BB8-426D-BCA1-C2A2978D968D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68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 txBox="1">
            <a:spLocks noGrp="1" noChangeArrowheads="1"/>
          </p:cNvSpPr>
          <p:nvPr/>
        </p:nvSpPr>
        <p:spPr bwMode="auto">
          <a:xfrm>
            <a:off x="7596188" y="6565900"/>
            <a:ext cx="1370012" cy="2921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>
              <a:defRPr/>
            </a:pPr>
            <a:fld id="{3D4D5FE9-3B82-495B-AD17-45428D93E17A}" type="slidenum">
              <a:rPr lang="hu-HU" altLang="hu-HU" sz="1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 eaLnBrk="1" hangingPunct="1">
                <a:defRPr/>
              </a:pPr>
              <a:t>69</a:t>
            </a:fld>
            <a:endParaRPr lang="hu-HU" altLang="hu-HU" sz="10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4541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altLang="hu-HU" sz="4000" smtClean="0"/>
              <a:t>Rekurzió és iteráció</a:t>
            </a:r>
          </a:p>
        </p:txBody>
      </p:sp>
      <p:sp>
        <p:nvSpPr>
          <p:cNvPr id="14541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341438"/>
            <a:ext cx="8713788" cy="5111750"/>
          </a:xfrm>
        </p:spPr>
        <p:txBody>
          <a:bodyPr/>
          <a:lstStyle/>
          <a:p>
            <a:pPr marL="0" indent="0">
              <a:spcBef>
                <a:spcPct val="5000"/>
              </a:spcBef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da-DK" altLang="hu-HU" b="1" smtClean="0"/>
              <a:t>Jobbrekurzió</a:t>
            </a:r>
            <a:r>
              <a:rPr lang="hu-HU" altLang="hu-HU" b="1" smtClean="0"/>
              <a:t> alapesetei</a:t>
            </a:r>
            <a:r>
              <a:rPr lang="da-DK" altLang="hu-HU" b="1" smtClean="0"/>
              <a:t/>
            </a:r>
            <a:br>
              <a:rPr lang="da-DK" altLang="hu-HU" b="1" smtClean="0"/>
            </a:br>
            <a:r>
              <a:rPr lang="hu-HU" altLang="hu-HU" sz="2400" smtClean="0">
                <a:latin typeface="Courier New" panose="02070309020205020404" pitchFamily="49" charset="0"/>
              </a:rPr>
              <a:t>R(x):</a:t>
            </a:r>
            <a:br>
              <a:rPr lang="hu-HU" altLang="hu-HU" sz="2400" smtClean="0">
                <a:latin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</a:rPr>
              <a:t>  Ha </a:t>
            </a:r>
            <a:r>
              <a:rPr lang="hu-HU" altLang="hu-HU" sz="2400" smtClean="0">
                <a:solidFill>
                  <a:srgbClr val="002060"/>
                </a:solidFill>
                <a:latin typeface="Courier New" panose="02070309020205020404" pitchFamily="49" charset="0"/>
              </a:rPr>
              <a:t>p(x)</a:t>
            </a:r>
            <a:r>
              <a:rPr lang="hu-HU" altLang="hu-HU" sz="2400" smtClean="0">
                <a:latin typeface="Courier New" panose="02070309020205020404" pitchFamily="49" charset="0"/>
              </a:rPr>
              <a:t> akkor </a:t>
            </a:r>
            <a:r>
              <a:rPr lang="hu-HU" altLang="hu-HU" sz="2400" smtClean="0">
                <a:solidFill>
                  <a:srgbClr val="FF0000"/>
                </a:solidFill>
                <a:latin typeface="Courier New" panose="02070309020205020404" pitchFamily="49" charset="0"/>
              </a:rPr>
              <a:t>T(x)</a:t>
            </a:r>
            <a:r>
              <a:rPr lang="hu-HU" altLang="hu-HU" sz="2400" smtClean="0">
                <a:latin typeface="Courier New" panose="02070309020205020404" pitchFamily="49" charset="0"/>
              </a:rPr>
              <a:t>; R(x)</a:t>
            </a:r>
            <a:br>
              <a:rPr lang="hu-HU" altLang="hu-HU" sz="2400" smtClean="0">
                <a:latin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</a:rPr>
              <a:t>Eljárás vége.</a:t>
            </a:r>
          </a:p>
          <a:p>
            <a:pPr marL="0" indent="0">
              <a:spcBef>
                <a:spcPct val="5000"/>
              </a:spcBef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hu-HU" altLang="hu-HU" sz="2400" smtClean="0">
                <a:latin typeface="Courier New" panose="02070309020205020404" pitchFamily="49" charset="0"/>
              </a:rPr>
              <a:t>R(x):</a:t>
            </a:r>
            <a:br>
              <a:rPr lang="hu-HU" altLang="hu-HU" sz="2400" smtClean="0">
                <a:latin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</a:rPr>
              <a:t>  Ciklus amíg </a:t>
            </a:r>
            <a:r>
              <a:rPr lang="hu-HU" altLang="hu-HU" sz="2400" smtClean="0">
                <a:solidFill>
                  <a:srgbClr val="002060"/>
                </a:solidFill>
                <a:latin typeface="Courier New" panose="02070309020205020404" pitchFamily="49" charset="0"/>
              </a:rPr>
              <a:t>p(x)</a:t>
            </a:r>
            <a:r>
              <a:rPr lang="hu-HU" altLang="hu-HU" sz="2400" smtClean="0">
                <a:latin typeface="Courier New" panose="02070309020205020404" pitchFamily="49" charset="0"/>
              </a:rPr>
              <a:t/>
            </a:r>
            <a:br>
              <a:rPr lang="hu-HU" altLang="hu-HU" sz="2400" smtClean="0">
                <a:latin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</a:rPr>
              <a:t>    </a:t>
            </a:r>
            <a:r>
              <a:rPr lang="hu-HU" altLang="hu-HU" sz="2400" smtClean="0">
                <a:solidFill>
                  <a:srgbClr val="FF0000"/>
                </a:solidFill>
                <a:latin typeface="Courier New" panose="02070309020205020404" pitchFamily="49" charset="0"/>
              </a:rPr>
              <a:t>T(x)</a:t>
            </a:r>
            <a:r>
              <a:rPr lang="hu-HU" altLang="hu-HU" sz="2400" smtClean="0">
                <a:latin typeface="Courier New" panose="02070309020205020404" pitchFamily="49" charset="0"/>
              </a:rPr>
              <a:t/>
            </a:r>
            <a:br>
              <a:rPr lang="hu-HU" altLang="hu-HU" sz="2400" smtClean="0">
                <a:latin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</a:rPr>
              <a:t>  Ciklus vége</a:t>
            </a:r>
            <a:br>
              <a:rPr lang="hu-HU" altLang="hu-HU" sz="2400" smtClean="0">
                <a:latin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</a:rPr>
              <a:t>Eljárás vége.</a:t>
            </a:r>
          </a:p>
          <a:p>
            <a:pPr marL="0" indent="0">
              <a:spcBef>
                <a:spcPct val="5000"/>
              </a:spcBef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hu-HU" altLang="hu-HU" sz="2800" smtClean="0"/>
              <a:t>Azaz az átírás egy egyszerű elöltesztelős ciklus.</a:t>
            </a:r>
            <a:endParaRPr lang="hu-HU" altLang="hu-HU" sz="2400" smtClean="0">
              <a:latin typeface="Courier New" panose="02070309020205020404" pitchFamily="49" charset="0"/>
            </a:endParaRPr>
          </a:p>
        </p:txBody>
      </p:sp>
      <p:sp>
        <p:nvSpPr>
          <p:cNvPr id="145414" name="Rectangle 7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hu-HU" altLang="hu-HU" sz="1800"/>
          </a:p>
        </p:txBody>
      </p:sp>
      <p:sp>
        <p:nvSpPr>
          <p:cNvPr id="145415" name="Rectangle 8"/>
          <p:cNvSpPr>
            <a:spLocks noChangeArrowheads="1"/>
          </p:cNvSpPr>
          <p:nvPr/>
        </p:nvSpPr>
        <p:spPr bwMode="auto">
          <a:xfrm>
            <a:off x="0" y="36528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hu-HU" altLang="hu-HU" sz="1800"/>
          </a:p>
        </p:txBody>
      </p:sp>
      <p:sp>
        <p:nvSpPr>
          <p:cNvPr id="12" name="Dátum helye 11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01AD6862-625F-412E-9AF1-20EC951ABAA6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69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 txBox="1">
            <a:spLocks noGrp="1" noChangeArrowheads="1"/>
          </p:cNvSpPr>
          <p:nvPr/>
        </p:nvSpPr>
        <p:spPr bwMode="auto">
          <a:xfrm>
            <a:off x="7596188" y="6565900"/>
            <a:ext cx="1370012" cy="2921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>
              <a:defRPr/>
            </a:pPr>
            <a:fld id="{F8AB81D5-28F9-42CF-8D35-AA1E4876A16E}" type="slidenum">
              <a:rPr lang="hu-HU" altLang="hu-HU" sz="1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 eaLnBrk="1" hangingPunct="1">
                <a:defRPr/>
              </a:pPr>
              <a:t>7</a:t>
            </a:fld>
            <a:endParaRPr lang="hu-HU" altLang="hu-HU" sz="10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altLang="hu-HU" sz="4000" smtClean="0"/>
              <a:t>Rekurzív specifikáció és algoritmus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1341438"/>
            <a:ext cx="8496300" cy="4967287"/>
          </a:xfrm>
        </p:spPr>
        <p:txBody>
          <a:bodyPr/>
          <a:lstStyle/>
          <a:p>
            <a:pPr marL="0" indent="0" defTabSz="179388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b="1" smtClean="0"/>
              <a:t>Binomiális számok:</a:t>
            </a:r>
          </a:p>
          <a:p>
            <a:pPr marL="0" indent="0" defTabSz="179388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endParaRPr lang="hu-HU" altLang="hu-HU" sz="2000" b="1" smtClean="0"/>
          </a:p>
          <a:p>
            <a:pPr marL="0" indent="0" defTabSz="179388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sz="2200" smtClean="0">
                <a:latin typeface="Courier New" panose="02070309020205020404" pitchFamily="49" charset="0"/>
              </a:rPr>
              <a:t/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Bin(n,k):</a:t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Ha k=0 vagy k=n akkor Bin:=1</a:t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különben Bin:=Bin(n-1,k)+Bin(n-1,k-1)</a:t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Eljárás vége.</a:t>
            </a:r>
          </a:p>
          <a:p>
            <a:pPr marL="0" indent="0" defTabSz="179388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endParaRPr lang="hu-HU" altLang="hu-HU" sz="2200" smtClean="0">
              <a:latin typeface="Courier New" panose="02070309020205020404" pitchFamily="49" charset="0"/>
            </a:endParaRPr>
          </a:p>
          <a:p>
            <a:pPr marL="0" indent="0" defTabSz="179388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endParaRPr lang="hu-HU" altLang="hu-HU" sz="2200" smtClean="0">
              <a:latin typeface="Courier New" panose="02070309020205020404" pitchFamily="49" charset="0"/>
            </a:endParaRPr>
          </a:p>
          <a:p>
            <a:pPr marL="0" indent="0" defTabSz="179388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sz="2200" smtClean="0">
                <a:latin typeface="Courier New" panose="02070309020205020404" pitchFamily="49" charset="0"/>
              </a:rPr>
              <a:t>Bin(n,k):</a:t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Ha k=0 akkor Bin:=1</a:t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különben Bin:=Bin(n,k-1)*(n-k+1)/k</a:t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Eljárás vége.</a:t>
            </a:r>
            <a:endParaRPr lang="da-DK" altLang="hu-HU" sz="2200" smtClean="0">
              <a:latin typeface="Courier New" panose="02070309020205020404" pitchFamily="49" charset="0"/>
            </a:endParaRPr>
          </a:p>
        </p:txBody>
      </p:sp>
      <p:graphicFrame>
        <p:nvGraphicFramePr>
          <p:cNvPr id="18438" name="Object 8"/>
          <p:cNvGraphicFramePr>
            <a:graphicFrameLocks noChangeAspect="1"/>
          </p:cNvGraphicFramePr>
          <p:nvPr/>
        </p:nvGraphicFramePr>
        <p:xfrm>
          <a:off x="1116013" y="1844675"/>
          <a:ext cx="4648200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5" r:id="rId4" imgW="3163824" imgH="557784" progId="">
                  <p:embed/>
                </p:oleObj>
              </mc:Choice>
              <mc:Fallback>
                <p:oleObj r:id="rId4" imgW="3163824" imgH="557784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1844675"/>
                        <a:ext cx="4648200" cy="82232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9" name="Object 9"/>
          <p:cNvGraphicFramePr>
            <a:graphicFrameLocks noChangeAspect="1"/>
          </p:cNvGraphicFramePr>
          <p:nvPr/>
        </p:nvGraphicFramePr>
        <p:xfrm>
          <a:off x="1187450" y="4005263"/>
          <a:ext cx="4973638" cy="820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6" r:id="rId6" imgW="2801112" imgH="533400" progId="">
                  <p:embed/>
                </p:oleObj>
              </mc:Choice>
              <mc:Fallback>
                <p:oleObj r:id="rId6" imgW="2801112" imgH="533400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-15422"/>
                      <a:stretch>
                        <a:fillRect/>
                      </a:stretch>
                    </p:blipFill>
                    <p:spPr bwMode="auto">
                      <a:xfrm>
                        <a:off x="1187450" y="4005263"/>
                        <a:ext cx="4973638" cy="820737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Dátum helye 11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1F028D4A-298E-4BAA-A1C0-9A6D71B4A495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7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 txBox="1">
            <a:spLocks noGrp="1" noChangeArrowheads="1"/>
          </p:cNvSpPr>
          <p:nvPr/>
        </p:nvSpPr>
        <p:spPr bwMode="auto">
          <a:xfrm>
            <a:off x="7596188" y="6565900"/>
            <a:ext cx="1370012" cy="2921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>
              <a:defRPr/>
            </a:pPr>
            <a:fld id="{76099BF7-55E3-4BC4-B446-3504E1EDAF83}" type="slidenum">
              <a:rPr lang="hu-HU" altLang="hu-HU" sz="1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 eaLnBrk="1" hangingPunct="1">
                <a:defRPr/>
              </a:pPr>
              <a:t>70</a:t>
            </a:fld>
            <a:endParaRPr lang="hu-HU" altLang="hu-HU" sz="10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4746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altLang="hu-HU" sz="4000" smtClean="0"/>
              <a:t>Rekurzió és iteráció</a:t>
            </a:r>
          </a:p>
        </p:txBody>
      </p:sp>
      <p:sp>
        <p:nvSpPr>
          <p:cNvPr id="14746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341438"/>
            <a:ext cx="8713788" cy="5111750"/>
          </a:xfrm>
        </p:spPr>
        <p:txBody>
          <a:bodyPr/>
          <a:lstStyle/>
          <a:p>
            <a:pPr marL="0" indent="0">
              <a:spcBef>
                <a:spcPct val="5000"/>
              </a:spcBef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da-DK" altLang="hu-HU" b="1" smtClean="0"/>
              <a:t>Jobbrekurzió</a:t>
            </a:r>
            <a:r>
              <a:rPr lang="hu-HU" altLang="hu-HU" b="1" smtClean="0"/>
              <a:t> alapesetei</a:t>
            </a:r>
            <a:r>
              <a:rPr lang="da-DK" altLang="hu-HU" b="1" smtClean="0"/>
              <a:t/>
            </a:r>
            <a:br>
              <a:rPr lang="da-DK" altLang="hu-HU" b="1" smtClean="0"/>
            </a:br>
            <a:r>
              <a:rPr lang="hu-HU" altLang="hu-HU" sz="2400" smtClean="0">
                <a:latin typeface="Courier New" panose="02070309020205020404" pitchFamily="49" charset="0"/>
              </a:rPr>
              <a:t>R(x):</a:t>
            </a:r>
            <a:br>
              <a:rPr lang="hu-HU" altLang="hu-HU" sz="2400" smtClean="0">
                <a:latin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</a:rPr>
              <a:t>  </a:t>
            </a:r>
            <a:r>
              <a:rPr lang="hu-HU" altLang="hu-HU" sz="2400" smtClean="0">
                <a:solidFill>
                  <a:srgbClr val="FF0000"/>
                </a:solidFill>
                <a:latin typeface="Courier New" panose="02070309020205020404" pitchFamily="49" charset="0"/>
              </a:rPr>
              <a:t>S(x)</a:t>
            </a:r>
            <a:r>
              <a:rPr lang="hu-HU" altLang="hu-HU" sz="2400" smtClean="0">
                <a:latin typeface="Courier New" panose="02070309020205020404" pitchFamily="49" charset="0"/>
              </a:rPr>
              <a:t/>
            </a:r>
            <a:br>
              <a:rPr lang="hu-HU" altLang="hu-HU" sz="2400" smtClean="0">
                <a:latin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</a:rPr>
              <a:t>  Ha </a:t>
            </a:r>
            <a:r>
              <a:rPr lang="hu-HU" altLang="hu-HU" sz="2400" smtClean="0">
                <a:solidFill>
                  <a:srgbClr val="002060"/>
                </a:solidFill>
                <a:latin typeface="Courier New" panose="02070309020205020404" pitchFamily="49" charset="0"/>
              </a:rPr>
              <a:t>p(x)</a:t>
            </a:r>
            <a:r>
              <a:rPr lang="hu-HU" altLang="hu-HU" sz="2400" smtClean="0">
                <a:latin typeface="Courier New" panose="02070309020205020404" pitchFamily="49" charset="0"/>
              </a:rPr>
              <a:t> akkor </a:t>
            </a:r>
            <a:r>
              <a:rPr lang="hu-HU" altLang="hu-HU" sz="2400" smtClean="0">
                <a:solidFill>
                  <a:srgbClr val="006600"/>
                </a:solidFill>
                <a:latin typeface="Courier New" panose="02070309020205020404" pitchFamily="49" charset="0"/>
              </a:rPr>
              <a:t>T(x)</a:t>
            </a:r>
            <a:r>
              <a:rPr lang="hu-HU" altLang="hu-HU" sz="2400" smtClean="0">
                <a:latin typeface="Courier New" panose="02070309020205020404" pitchFamily="49" charset="0"/>
              </a:rPr>
              <a:t>; R(x)</a:t>
            </a:r>
            <a:br>
              <a:rPr lang="hu-HU" altLang="hu-HU" sz="2400" smtClean="0">
                <a:latin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</a:rPr>
              <a:t>       különben </a:t>
            </a:r>
            <a:r>
              <a:rPr lang="hu-HU" altLang="hu-HU" sz="2400" smtClean="0">
                <a:solidFill>
                  <a:srgbClr val="FFC000"/>
                </a:solidFill>
                <a:latin typeface="Courier New" panose="02070309020205020404" pitchFamily="49" charset="0"/>
              </a:rPr>
              <a:t>U(x)</a:t>
            </a:r>
            <a:r>
              <a:rPr lang="hu-HU" altLang="hu-HU" sz="2400" smtClean="0">
                <a:latin typeface="Courier New" panose="02070309020205020404" pitchFamily="49" charset="0"/>
              </a:rPr>
              <a:t>  </a:t>
            </a:r>
            <a:br>
              <a:rPr lang="hu-HU" altLang="hu-HU" sz="2400" smtClean="0">
                <a:latin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</a:rPr>
              <a:t>Eljárás vége.</a:t>
            </a:r>
          </a:p>
          <a:p>
            <a:pPr marL="0" indent="0">
              <a:spcBef>
                <a:spcPct val="5000"/>
              </a:spcBef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hu-HU" altLang="hu-HU" sz="2400" smtClean="0">
                <a:latin typeface="Courier New" panose="02070309020205020404" pitchFamily="49" charset="0"/>
              </a:rPr>
              <a:t>R(x):</a:t>
            </a:r>
            <a:br>
              <a:rPr lang="hu-HU" altLang="hu-HU" sz="2400" smtClean="0">
                <a:latin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</a:rPr>
              <a:t>  </a:t>
            </a:r>
            <a:r>
              <a:rPr lang="hu-HU" altLang="hu-HU" sz="2400" smtClean="0">
                <a:solidFill>
                  <a:srgbClr val="FF0000"/>
                </a:solidFill>
                <a:latin typeface="Courier New" panose="02070309020205020404" pitchFamily="49" charset="0"/>
              </a:rPr>
              <a:t>S(x)</a:t>
            </a:r>
            <a:r>
              <a:rPr lang="hu-HU" altLang="hu-HU" sz="2400" smtClean="0">
                <a:latin typeface="Courier New" panose="02070309020205020404" pitchFamily="49" charset="0"/>
              </a:rPr>
              <a:t/>
            </a:r>
            <a:br>
              <a:rPr lang="hu-HU" altLang="hu-HU" sz="2400" smtClean="0">
                <a:latin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</a:rPr>
              <a:t>  Ciklus amíg </a:t>
            </a:r>
            <a:r>
              <a:rPr lang="hu-HU" altLang="hu-HU" sz="2400" smtClean="0">
                <a:solidFill>
                  <a:srgbClr val="002060"/>
                </a:solidFill>
                <a:latin typeface="Courier New" panose="02070309020205020404" pitchFamily="49" charset="0"/>
              </a:rPr>
              <a:t>p(x)</a:t>
            </a:r>
            <a:r>
              <a:rPr lang="hu-HU" altLang="hu-HU" sz="2400" smtClean="0">
                <a:latin typeface="Courier New" panose="02070309020205020404" pitchFamily="49" charset="0"/>
              </a:rPr>
              <a:t/>
            </a:r>
            <a:br>
              <a:rPr lang="hu-HU" altLang="hu-HU" sz="2400" smtClean="0">
                <a:latin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</a:rPr>
              <a:t>    </a:t>
            </a:r>
            <a:r>
              <a:rPr lang="hu-HU" altLang="hu-HU" sz="2400" smtClean="0">
                <a:solidFill>
                  <a:srgbClr val="006600"/>
                </a:solidFill>
                <a:latin typeface="Courier New" panose="02070309020205020404" pitchFamily="49" charset="0"/>
              </a:rPr>
              <a:t>T(x)</a:t>
            </a:r>
            <a:r>
              <a:rPr lang="hu-HU" altLang="hu-HU" sz="2400" smtClean="0">
                <a:latin typeface="Courier New" panose="02070309020205020404" pitchFamily="49" charset="0"/>
              </a:rPr>
              <a:t>; </a:t>
            </a:r>
            <a:r>
              <a:rPr lang="hu-HU" altLang="hu-HU" sz="2400" smtClean="0">
                <a:solidFill>
                  <a:srgbClr val="FF0000"/>
                </a:solidFill>
                <a:latin typeface="Courier New" panose="02070309020205020404" pitchFamily="49" charset="0"/>
              </a:rPr>
              <a:t>S(x)</a:t>
            </a:r>
            <a:r>
              <a:rPr lang="hu-HU" altLang="hu-HU" sz="2400" smtClean="0">
                <a:latin typeface="Courier New" panose="02070309020205020404" pitchFamily="49" charset="0"/>
              </a:rPr>
              <a:t/>
            </a:r>
            <a:br>
              <a:rPr lang="hu-HU" altLang="hu-HU" sz="2400" smtClean="0">
                <a:latin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</a:rPr>
              <a:t>  Ciklus vége</a:t>
            </a:r>
            <a:br>
              <a:rPr lang="hu-HU" altLang="hu-HU" sz="2400" smtClean="0">
                <a:latin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</a:rPr>
              <a:t>  </a:t>
            </a:r>
            <a:r>
              <a:rPr lang="hu-HU" altLang="hu-HU" sz="2400" smtClean="0">
                <a:solidFill>
                  <a:srgbClr val="FFC000"/>
                </a:solidFill>
                <a:latin typeface="Courier New" panose="02070309020205020404" pitchFamily="49" charset="0"/>
              </a:rPr>
              <a:t>U(x)</a:t>
            </a:r>
            <a:r>
              <a:rPr lang="hu-HU" altLang="hu-HU" sz="2400" smtClean="0">
                <a:latin typeface="Courier New" panose="02070309020205020404" pitchFamily="49" charset="0"/>
              </a:rPr>
              <a:t>  </a:t>
            </a:r>
            <a:br>
              <a:rPr lang="hu-HU" altLang="hu-HU" sz="2400" smtClean="0">
                <a:latin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</a:rPr>
              <a:t>Eljárás vége.</a:t>
            </a:r>
          </a:p>
        </p:txBody>
      </p:sp>
      <p:sp>
        <p:nvSpPr>
          <p:cNvPr id="147462" name="Rectangle 7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hu-HU" altLang="hu-HU" sz="1800"/>
          </a:p>
        </p:txBody>
      </p:sp>
      <p:sp>
        <p:nvSpPr>
          <p:cNvPr id="147463" name="Rectangle 8"/>
          <p:cNvSpPr>
            <a:spLocks noChangeArrowheads="1"/>
          </p:cNvSpPr>
          <p:nvPr/>
        </p:nvSpPr>
        <p:spPr bwMode="auto">
          <a:xfrm>
            <a:off x="0" y="36528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hu-HU" altLang="hu-HU" sz="1800"/>
          </a:p>
        </p:txBody>
      </p:sp>
      <p:sp>
        <p:nvSpPr>
          <p:cNvPr id="12" name="Dátum helye 11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AF5D24E2-DA0C-41AF-B08A-30D177DFBA14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70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 txBox="1">
            <a:spLocks noGrp="1" noChangeArrowheads="1"/>
          </p:cNvSpPr>
          <p:nvPr/>
        </p:nvSpPr>
        <p:spPr bwMode="auto">
          <a:xfrm>
            <a:off x="7596188" y="6565900"/>
            <a:ext cx="1370012" cy="2921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>
              <a:defRPr/>
            </a:pPr>
            <a:fld id="{7A2817DC-AEED-424B-8C2F-8DC83D87CB65}" type="slidenum">
              <a:rPr lang="hu-HU" altLang="hu-HU" sz="1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 eaLnBrk="1" hangingPunct="1">
                <a:defRPr/>
              </a:pPr>
              <a:t>71</a:t>
            </a:fld>
            <a:endParaRPr lang="hu-HU" altLang="hu-HU" sz="10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4950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altLang="hu-HU" sz="4000" smtClean="0"/>
              <a:t>Rekurzió és iteráció</a:t>
            </a:r>
          </a:p>
        </p:txBody>
      </p:sp>
      <p:sp>
        <p:nvSpPr>
          <p:cNvPr id="14950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341438"/>
            <a:ext cx="8782050" cy="4967287"/>
          </a:xfrm>
        </p:spPr>
        <p:txBody>
          <a:bodyPr/>
          <a:lstStyle/>
          <a:p>
            <a:pPr marL="0" indent="0">
              <a:spcBef>
                <a:spcPct val="5000"/>
              </a:spcBef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da-DK" altLang="hu-HU" b="1" smtClean="0"/>
              <a:t>Jobbrekurzió</a:t>
            </a:r>
            <a:r>
              <a:rPr lang="hu-HU" altLang="hu-HU" b="1" smtClean="0"/>
              <a:t> példa</a:t>
            </a:r>
            <a:r>
              <a:rPr lang="da-DK" altLang="hu-HU" b="1" smtClean="0"/>
              <a:t/>
            </a:r>
            <a:br>
              <a:rPr lang="da-DK" altLang="hu-HU" b="1" smtClean="0"/>
            </a:br>
            <a:r>
              <a:rPr lang="hu-HU" altLang="hu-HU" sz="2800" smtClean="0"/>
              <a:t>Egy szó kiírása:</a:t>
            </a:r>
          </a:p>
          <a:p>
            <a:pPr marL="0" indent="0">
              <a:spcBef>
                <a:spcPct val="5000"/>
              </a:spcBef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hu-HU" altLang="hu-HU" sz="2200" smtClean="0">
                <a:latin typeface="Courier New" panose="02070309020205020404" pitchFamily="49" charset="0"/>
              </a:rPr>
              <a:t>Kiír(szó):</a:t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Ha </a:t>
            </a:r>
            <a:r>
              <a:rPr lang="hu-HU" altLang="hu-HU" sz="2200" smtClean="0">
                <a:solidFill>
                  <a:srgbClr val="002060"/>
                </a:solidFill>
                <a:latin typeface="Courier New" panose="02070309020205020404" pitchFamily="49" charset="0"/>
              </a:rPr>
              <a:t>nem üres?(szó) </a:t>
            </a:r>
            <a:r>
              <a:rPr lang="hu-HU" altLang="hu-HU" sz="2200" smtClean="0">
                <a:latin typeface="Courier New" panose="02070309020205020404" pitchFamily="49" charset="0"/>
              </a:rPr>
              <a:t>akkor</a:t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  </a:t>
            </a:r>
            <a:r>
              <a:rPr lang="hu-HU" altLang="hu-HU" sz="2200" smtClean="0">
                <a:solidFill>
                  <a:srgbClr val="FF0000"/>
                </a:solidFill>
                <a:latin typeface="Courier New" panose="02070309020205020404" pitchFamily="49" charset="0"/>
              </a:rPr>
              <a:t>Ki: első(szó)</a:t>
            </a:r>
            <a:r>
              <a:rPr lang="hu-HU" altLang="hu-HU" sz="2200" smtClean="0">
                <a:latin typeface="Courier New" panose="02070309020205020404" pitchFamily="49" charset="0"/>
              </a:rPr>
              <a:t/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  Kiír(</a:t>
            </a:r>
            <a:r>
              <a:rPr lang="hu-HU" altLang="hu-HU" sz="2200" smtClean="0">
                <a:solidFill>
                  <a:srgbClr val="FF0000"/>
                </a:solidFill>
                <a:latin typeface="Courier New" panose="02070309020205020404" pitchFamily="49" charset="0"/>
              </a:rPr>
              <a:t>elsőutániak(szó)</a:t>
            </a:r>
            <a:r>
              <a:rPr lang="hu-HU" altLang="hu-HU" sz="2200" smtClean="0">
                <a:latin typeface="Courier New" panose="02070309020205020404" pitchFamily="49" charset="0"/>
              </a:rPr>
              <a:t>)  </a:t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Eljárás vége.</a:t>
            </a:r>
          </a:p>
          <a:p>
            <a:pPr marL="0" indent="0">
              <a:spcBef>
                <a:spcPct val="5000"/>
              </a:spcBef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hu-HU" altLang="hu-HU" sz="2200" smtClean="0">
                <a:latin typeface="Courier New" panose="02070309020205020404" pitchFamily="49" charset="0"/>
              </a:rPr>
              <a:t>Kiír(szó):</a:t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Ciklus amíg </a:t>
            </a:r>
            <a:r>
              <a:rPr lang="hu-HU" altLang="hu-HU" sz="2200" smtClean="0">
                <a:solidFill>
                  <a:srgbClr val="002060"/>
                </a:solidFill>
                <a:latin typeface="Courier New" panose="02070309020205020404" pitchFamily="49" charset="0"/>
              </a:rPr>
              <a:t>nem üres?(szó)</a:t>
            </a:r>
            <a:r>
              <a:rPr lang="hu-HU" altLang="hu-HU" sz="2200" smtClean="0">
                <a:latin typeface="Courier New" panose="02070309020205020404" pitchFamily="49" charset="0"/>
              </a:rPr>
              <a:t/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  </a:t>
            </a:r>
            <a:r>
              <a:rPr lang="hu-HU" altLang="hu-HU" sz="2200" smtClean="0">
                <a:solidFill>
                  <a:srgbClr val="FF0000"/>
                </a:solidFill>
                <a:latin typeface="Courier New" panose="02070309020205020404" pitchFamily="49" charset="0"/>
              </a:rPr>
              <a:t>Ki: első(szó)</a:t>
            </a:r>
            <a:br>
              <a:rPr lang="hu-HU" altLang="hu-HU" sz="2200" smtClean="0">
                <a:solidFill>
                  <a:srgbClr val="FF0000"/>
                </a:solidFill>
                <a:latin typeface="Courier New" panose="02070309020205020404" pitchFamily="49" charset="0"/>
              </a:rPr>
            </a:br>
            <a:r>
              <a:rPr lang="hu-HU" altLang="hu-HU" sz="2200" smtClean="0">
                <a:solidFill>
                  <a:srgbClr val="FF0000"/>
                </a:solidFill>
                <a:latin typeface="Courier New" panose="02070309020205020404" pitchFamily="49" charset="0"/>
              </a:rPr>
              <a:t>    </a:t>
            </a:r>
            <a:r>
              <a:rPr lang="hu-HU" altLang="hu-HU" sz="2200" smtClean="0">
                <a:solidFill>
                  <a:srgbClr val="008000"/>
                </a:solidFill>
                <a:latin typeface="Courier New" panose="02070309020205020404" pitchFamily="49" charset="0"/>
              </a:rPr>
              <a:t>szó:=elsőutániak(szó)</a:t>
            </a:r>
            <a:br>
              <a:rPr lang="hu-HU" altLang="hu-HU" sz="2200" smtClean="0">
                <a:solidFill>
                  <a:srgbClr val="008000"/>
                </a:solidFill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Ciklus vége  </a:t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Eljárás vége.</a:t>
            </a:r>
          </a:p>
        </p:txBody>
      </p:sp>
      <p:sp>
        <p:nvSpPr>
          <p:cNvPr id="149510" name="Rectangle 7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hu-HU" altLang="hu-HU" sz="1800"/>
          </a:p>
        </p:txBody>
      </p:sp>
      <p:sp>
        <p:nvSpPr>
          <p:cNvPr id="149511" name="Rectangle 8"/>
          <p:cNvSpPr>
            <a:spLocks noChangeArrowheads="1"/>
          </p:cNvSpPr>
          <p:nvPr/>
        </p:nvSpPr>
        <p:spPr bwMode="auto">
          <a:xfrm>
            <a:off x="0" y="36528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hu-HU" altLang="hu-HU" sz="1800"/>
          </a:p>
        </p:txBody>
      </p:sp>
      <p:sp>
        <p:nvSpPr>
          <p:cNvPr id="12" name="Dátum helye 11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659E8D35-C8CB-4BDB-B18C-C58BB31DEA91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71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 txBox="1">
            <a:spLocks noGrp="1" noChangeArrowheads="1"/>
          </p:cNvSpPr>
          <p:nvPr/>
        </p:nvSpPr>
        <p:spPr bwMode="auto">
          <a:xfrm>
            <a:off x="7596188" y="6565900"/>
            <a:ext cx="1370012" cy="2921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>
              <a:defRPr/>
            </a:pPr>
            <a:fld id="{2FAEB0F8-16DB-4933-85D1-8598B8312162}" type="slidenum">
              <a:rPr lang="hu-HU" altLang="hu-HU" sz="1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 eaLnBrk="1" hangingPunct="1">
                <a:defRPr/>
              </a:pPr>
              <a:t>72</a:t>
            </a:fld>
            <a:endParaRPr lang="hu-HU" altLang="hu-HU" sz="10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5155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altLang="hu-HU" sz="4000" smtClean="0"/>
              <a:t>Rekurzió és iteráció</a:t>
            </a:r>
          </a:p>
        </p:txBody>
      </p:sp>
      <p:sp>
        <p:nvSpPr>
          <p:cNvPr id="15155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341438"/>
            <a:ext cx="8893175" cy="4751387"/>
          </a:xfrm>
        </p:spPr>
        <p:txBody>
          <a:bodyPr/>
          <a:lstStyle/>
          <a:p>
            <a:pPr marL="0" indent="0">
              <a:spcBef>
                <a:spcPct val="5000"/>
              </a:spcBef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da-DK" altLang="hu-HU" b="1" dirty="0" smtClean="0"/>
              <a:t>Jobbrekurzió</a:t>
            </a:r>
            <a:r>
              <a:rPr lang="hu-HU" altLang="hu-HU" b="1" dirty="0" smtClean="0"/>
              <a:t> példa</a:t>
            </a:r>
            <a:r>
              <a:rPr lang="da-DK" altLang="hu-HU" b="1" dirty="0" smtClean="0"/>
              <a:t/>
            </a:r>
            <a:br>
              <a:rPr lang="da-DK" altLang="hu-HU" b="1" dirty="0" smtClean="0"/>
            </a:br>
            <a:r>
              <a:rPr lang="hu-HU" altLang="hu-HU" sz="2800" dirty="0" smtClean="0"/>
              <a:t>Logaritmikus kiválasztás (az A vektor E. és V. eleme között az X elem biztosan megtalálható):</a:t>
            </a:r>
          </a:p>
          <a:p>
            <a:pPr marL="0" indent="0">
              <a:spcBef>
                <a:spcPct val="5000"/>
              </a:spcBef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hu-HU" altLang="hu-HU" sz="2100" dirty="0" smtClean="0">
                <a:latin typeface="Courier New" panose="02070309020205020404" pitchFamily="49" charset="0"/>
              </a:rPr>
              <a:t>Kiválasztás</a:t>
            </a:r>
            <a:r>
              <a:rPr lang="da-DK" altLang="hu-HU" sz="2100" dirty="0" smtClean="0">
                <a:latin typeface="Courier New" panose="02070309020205020404" pitchFamily="49" charset="0"/>
              </a:rPr>
              <a:t>(A,X,</a:t>
            </a:r>
            <a:r>
              <a:rPr lang="hu-HU" altLang="hu-HU" sz="2100" dirty="0" smtClean="0">
                <a:latin typeface="Courier New" panose="02070309020205020404" pitchFamily="49" charset="0"/>
              </a:rPr>
              <a:t>K,</a:t>
            </a:r>
            <a:r>
              <a:rPr lang="da-DK" altLang="hu-HU" sz="2100" dirty="0" smtClean="0">
                <a:latin typeface="Courier New" panose="02070309020205020404" pitchFamily="49" charset="0"/>
              </a:rPr>
              <a:t>E,V):</a:t>
            </a:r>
            <a:br>
              <a:rPr lang="da-DK" altLang="hu-HU" sz="2100" dirty="0" smtClean="0">
                <a:latin typeface="Courier New" panose="02070309020205020404" pitchFamily="49" charset="0"/>
              </a:rPr>
            </a:br>
            <a:r>
              <a:rPr lang="hu-HU" altLang="hu-HU" sz="2100" dirty="0" smtClean="0">
                <a:latin typeface="Courier New" panose="02070309020205020404" pitchFamily="49" charset="0"/>
              </a:rPr>
              <a:t>  </a:t>
            </a:r>
            <a:r>
              <a:rPr lang="da-DK" altLang="hu-HU" sz="2100" dirty="0" smtClean="0">
                <a:latin typeface="Courier New" panose="02070309020205020404" pitchFamily="49" charset="0"/>
              </a:rPr>
              <a:t>K:=(E+V) div 2</a:t>
            </a:r>
            <a:br>
              <a:rPr lang="da-DK" altLang="hu-HU" sz="2100" dirty="0" smtClean="0">
                <a:latin typeface="Courier New" panose="02070309020205020404" pitchFamily="49" charset="0"/>
              </a:rPr>
            </a:br>
            <a:r>
              <a:rPr lang="hu-HU" altLang="hu-HU" sz="2100" dirty="0" smtClean="0">
                <a:latin typeface="Courier New" panose="02070309020205020404" pitchFamily="49" charset="0"/>
              </a:rPr>
              <a:t>  </a:t>
            </a:r>
            <a:r>
              <a:rPr lang="da-DK" altLang="hu-HU" sz="2100" dirty="0" smtClean="0">
                <a:latin typeface="Courier New" panose="02070309020205020404" pitchFamily="49" charset="0"/>
              </a:rPr>
              <a:t>Elágazás</a:t>
            </a:r>
            <a:br>
              <a:rPr lang="da-DK" altLang="hu-HU" sz="2100" dirty="0" smtClean="0">
                <a:latin typeface="Courier New" panose="02070309020205020404" pitchFamily="49" charset="0"/>
              </a:rPr>
            </a:br>
            <a:r>
              <a:rPr lang="hu-HU" altLang="hu-HU" sz="2100" dirty="0" smtClean="0">
                <a:latin typeface="Courier New" panose="02070309020205020404" pitchFamily="49" charset="0"/>
              </a:rPr>
              <a:t>    </a:t>
            </a:r>
            <a:r>
              <a:rPr lang="da-DK" altLang="hu-HU" sz="2100" dirty="0" smtClean="0">
                <a:latin typeface="Courier New" panose="02070309020205020404" pitchFamily="49" charset="0"/>
              </a:rPr>
              <a:t>A(K)&lt;X esetén K</a:t>
            </a:r>
            <a:r>
              <a:rPr lang="hu-HU" altLang="hu-HU" sz="2100" dirty="0" err="1" smtClean="0">
                <a:latin typeface="Courier New" panose="02070309020205020404" pitchFamily="49" charset="0"/>
              </a:rPr>
              <a:t>iválasztá</a:t>
            </a:r>
            <a:r>
              <a:rPr lang="da-DK" altLang="hu-HU" sz="2100" dirty="0" smtClean="0">
                <a:latin typeface="Courier New" panose="02070309020205020404" pitchFamily="49" charset="0"/>
              </a:rPr>
              <a:t>s(A,X,K,</a:t>
            </a:r>
            <a:r>
              <a:rPr lang="hu-HU" altLang="hu-HU" sz="2100" dirty="0" smtClean="0">
                <a:latin typeface="Courier New" panose="02070309020205020404" pitchFamily="49" charset="0"/>
              </a:rPr>
              <a:t>K+1</a:t>
            </a:r>
            <a:r>
              <a:rPr lang="da-DK" altLang="hu-HU" sz="2100" dirty="0" smtClean="0">
                <a:latin typeface="Courier New" panose="02070309020205020404" pitchFamily="49" charset="0"/>
              </a:rPr>
              <a:t>,V) </a:t>
            </a:r>
            <a:br>
              <a:rPr lang="da-DK" altLang="hu-HU" sz="2100" dirty="0" smtClean="0">
                <a:latin typeface="Courier New" panose="02070309020205020404" pitchFamily="49" charset="0"/>
              </a:rPr>
            </a:br>
            <a:r>
              <a:rPr lang="hu-HU" altLang="hu-HU" sz="2100" dirty="0" smtClean="0">
                <a:latin typeface="Courier New" panose="02070309020205020404" pitchFamily="49" charset="0"/>
              </a:rPr>
              <a:t>    </a:t>
            </a:r>
            <a:r>
              <a:rPr lang="da-DK" altLang="hu-HU" sz="2100" dirty="0" smtClean="0">
                <a:latin typeface="Courier New" panose="02070309020205020404" pitchFamily="49" charset="0"/>
              </a:rPr>
              <a:t>A(K)&gt;X esetén K</a:t>
            </a:r>
            <a:r>
              <a:rPr lang="hu-HU" altLang="hu-HU" sz="2100" dirty="0" err="1" smtClean="0">
                <a:latin typeface="Courier New" panose="02070309020205020404" pitchFamily="49" charset="0"/>
              </a:rPr>
              <a:t>iválasztá</a:t>
            </a:r>
            <a:r>
              <a:rPr lang="da-DK" altLang="hu-HU" sz="2100" dirty="0" smtClean="0">
                <a:latin typeface="Courier New" panose="02070309020205020404" pitchFamily="49" charset="0"/>
              </a:rPr>
              <a:t>s(A,X,K,E,</a:t>
            </a:r>
            <a:r>
              <a:rPr lang="hu-HU" altLang="hu-HU" sz="2100" dirty="0" smtClean="0">
                <a:latin typeface="Courier New" panose="02070309020205020404" pitchFamily="49" charset="0"/>
              </a:rPr>
              <a:t>K-1</a:t>
            </a:r>
            <a:r>
              <a:rPr lang="da-DK" altLang="hu-HU" sz="2100" dirty="0" smtClean="0">
                <a:latin typeface="Courier New" panose="02070309020205020404" pitchFamily="49" charset="0"/>
              </a:rPr>
              <a:t>) </a:t>
            </a:r>
            <a:br>
              <a:rPr lang="da-DK" altLang="hu-HU" sz="2100" dirty="0" smtClean="0">
                <a:latin typeface="Courier New" panose="02070309020205020404" pitchFamily="49" charset="0"/>
              </a:rPr>
            </a:br>
            <a:r>
              <a:rPr lang="hu-HU" altLang="hu-HU" sz="2100" dirty="0" smtClean="0">
                <a:latin typeface="Courier New" panose="02070309020205020404" pitchFamily="49" charset="0"/>
              </a:rPr>
              <a:t>  </a:t>
            </a:r>
            <a:r>
              <a:rPr lang="da-DK" altLang="hu-HU" sz="2100" dirty="0" smtClean="0">
                <a:latin typeface="Courier New" panose="02070309020205020404" pitchFamily="49" charset="0"/>
              </a:rPr>
              <a:t>Elágazás vége</a:t>
            </a:r>
            <a:br>
              <a:rPr lang="da-DK" altLang="hu-HU" sz="2100" dirty="0" smtClean="0">
                <a:latin typeface="Courier New" panose="02070309020205020404" pitchFamily="49" charset="0"/>
              </a:rPr>
            </a:br>
            <a:r>
              <a:rPr lang="da-DK" altLang="hu-HU" sz="2100" dirty="0" smtClean="0">
                <a:latin typeface="Courier New" panose="02070309020205020404" pitchFamily="49" charset="0"/>
              </a:rPr>
              <a:t>Eljárás vége.</a:t>
            </a:r>
            <a:endParaRPr lang="hu-HU" altLang="hu-HU" sz="2100" dirty="0" smtClean="0">
              <a:latin typeface="Courier New" panose="02070309020205020404" pitchFamily="49" charset="0"/>
            </a:endParaRPr>
          </a:p>
          <a:p>
            <a:pPr marL="0" indent="0">
              <a:spcBef>
                <a:spcPct val="5000"/>
              </a:spcBef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hu-HU" altLang="hu-HU" sz="2800" dirty="0" smtClean="0"/>
              <a:t>Ez nem a formális jobbrekurzió változat, első lépésként tehát formális jobbrekurzióvá kell alakítani!</a:t>
            </a:r>
          </a:p>
        </p:txBody>
      </p:sp>
      <p:sp>
        <p:nvSpPr>
          <p:cNvPr id="151558" name="Rectangle 7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hu-HU" altLang="hu-HU" sz="1800"/>
          </a:p>
        </p:txBody>
      </p:sp>
      <p:sp>
        <p:nvSpPr>
          <p:cNvPr id="151559" name="Rectangle 8"/>
          <p:cNvSpPr>
            <a:spLocks noChangeArrowheads="1"/>
          </p:cNvSpPr>
          <p:nvPr/>
        </p:nvSpPr>
        <p:spPr bwMode="auto">
          <a:xfrm>
            <a:off x="0" y="36528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hu-HU" altLang="hu-HU" sz="1800"/>
          </a:p>
        </p:txBody>
      </p:sp>
      <p:sp>
        <p:nvSpPr>
          <p:cNvPr id="12" name="Dátum helye 11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AB31540C-0A9B-4743-B1A7-04B51A469121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72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 txBox="1">
            <a:spLocks noGrp="1" noChangeArrowheads="1"/>
          </p:cNvSpPr>
          <p:nvPr/>
        </p:nvSpPr>
        <p:spPr bwMode="auto">
          <a:xfrm>
            <a:off x="7596188" y="6565900"/>
            <a:ext cx="1370012" cy="2921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>
              <a:defRPr/>
            </a:pPr>
            <a:fld id="{23224309-40BF-43CC-A5C1-BA2A05C726B5}" type="slidenum">
              <a:rPr lang="hu-HU" altLang="hu-HU" sz="1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 eaLnBrk="1" hangingPunct="1">
                <a:defRPr/>
              </a:pPr>
              <a:t>73</a:t>
            </a:fld>
            <a:endParaRPr lang="hu-HU" altLang="hu-HU" sz="10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5360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altLang="hu-HU" sz="4000" smtClean="0"/>
              <a:t>Rekurzió és iteráció</a:t>
            </a:r>
          </a:p>
        </p:txBody>
      </p:sp>
      <p:sp>
        <p:nvSpPr>
          <p:cNvPr id="15360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341438"/>
            <a:ext cx="8964612" cy="4895850"/>
          </a:xfrm>
        </p:spPr>
        <p:txBody>
          <a:bodyPr/>
          <a:lstStyle/>
          <a:p>
            <a:pPr marL="0" indent="0">
              <a:spcBef>
                <a:spcPct val="5000"/>
              </a:spcBef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da-DK" altLang="hu-HU" b="1" dirty="0" smtClean="0"/>
              <a:t>Jobbrekurzió</a:t>
            </a:r>
            <a:r>
              <a:rPr lang="hu-HU" altLang="hu-HU" b="1" dirty="0" smtClean="0"/>
              <a:t> példa</a:t>
            </a:r>
            <a:r>
              <a:rPr lang="da-DK" altLang="hu-HU" b="1" dirty="0" smtClean="0"/>
              <a:t/>
            </a:r>
            <a:br>
              <a:rPr lang="da-DK" altLang="hu-HU" b="1" dirty="0" smtClean="0"/>
            </a:br>
            <a:r>
              <a:rPr lang="hu-HU" altLang="hu-HU" sz="2800" dirty="0" smtClean="0"/>
              <a:t>Logaritmikus kiválasztás (az A vektor E. és V. eleme között az X elem biztosan megtalálható):</a:t>
            </a:r>
          </a:p>
          <a:p>
            <a:pPr marL="0" indent="0">
              <a:spcBef>
                <a:spcPct val="5000"/>
              </a:spcBef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hu-HU" altLang="hu-HU" sz="2200" dirty="0" smtClean="0">
                <a:latin typeface="Courier New" panose="02070309020205020404" pitchFamily="49" charset="0"/>
              </a:rPr>
              <a:t>Kiválasztás</a:t>
            </a:r>
            <a:r>
              <a:rPr lang="da-DK" altLang="hu-HU" sz="2200" dirty="0" smtClean="0">
                <a:latin typeface="Courier New" panose="02070309020205020404" pitchFamily="49" charset="0"/>
              </a:rPr>
              <a:t>(A,X,</a:t>
            </a:r>
            <a:r>
              <a:rPr lang="hu-HU" altLang="hu-HU" sz="2200" dirty="0" smtClean="0">
                <a:latin typeface="Courier New" panose="02070309020205020404" pitchFamily="49" charset="0"/>
              </a:rPr>
              <a:t>K,</a:t>
            </a:r>
            <a:r>
              <a:rPr lang="da-DK" altLang="hu-HU" sz="2200" dirty="0" smtClean="0">
                <a:latin typeface="Courier New" panose="02070309020205020404" pitchFamily="49" charset="0"/>
              </a:rPr>
              <a:t>E,V):</a:t>
            </a:r>
            <a:br>
              <a:rPr lang="da-DK" altLang="hu-HU" sz="2200" dirty="0" smtClean="0">
                <a:latin typeface="Courier New" panose="02070309020205020404" pitchFamily="49" charset="0"/>
              </a:rPr>
            </a:br>
            <a:r>
              <a:rPr lang="hu-HU" altLang="hu-HU" sz="2200" dirty="0" smtClean="0">
                <a:latin typeface="Courier New" panose="02070309020205020404" pitchFamily="49" charset="0"/>
              </a:rPr>
              <a:t>  </a:t>
            </a:r>
            <a:r>
              <a:rPr lang="da-DK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</a:rPr>
              <a:t>K:=(E+V) div 2</a:t>
            </a:r>
            <a:br>
              <a:rPr lang="da-DK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</a:rPr>
            </a:br>
            <a:r>
              <a:rPr lang="hu-HU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</a:rPr>
              <a:t>  </a:t>
            </a:r>
            <a:r>
              <a:rPr lang="da-DK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</a:rPr>
              <a:t>Elágazás</a:t>
            </a:r>
            <a:br>
              <a:rPr lang="da-DK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</a:rPr>
            </a:br>
            <a:r>
              <a:rPr lang="hu-HU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</a:rPr>
              <a:t>    </a:t>
            </a:r>
            <a:r>
              <a:rPr lang="da-DK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</a:rPr>
              <a:t>A(K)&lt;X esetén E:=K+1</a:t>
            </a:r>
            <a:br>
              <a:rPr lang="da-DK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</a:rPr>
            </a:br>
            <a:r>
              <a:rPr lang="hu-HU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</a:rPr>
              <a:t>    </a:t>
            </a:r>
            <a:r>
              <a:rPr lang="da-DK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</a:rPr>
              <a:t>A(K)&gt;X esetén V:=K-1</a:t>
            </a:r>
            <a:br>
              <a:rPr lang="da-DK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</a:rPr>
            </a:br>
            <a:r>
              <a:rPr lang="hu-HU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</a:rPr>
              <a:t>  </a:t>
            </a:r>
            <a:r>
              <a:rPr lang="da-DK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</a:rPr>
              <a:t>Elágazás vége</a:t>
            </a:r>
            <a:r>
              <a:rPr lang="da-DK" altLang="hu-HU" sz="2200" dirty="0" smtClean="0">
                <a:latin typeface="Courier New" panose="02070309020205020404" pitchFamily="49" charset="0"/>
              </a:rPr>
              <a:t/>
            </a:r>
            <a:br>
              <a:rPr lang="da-DK" altLang="hu-HU" sz="2200" dirty="0" smtClean="0">
                <a:latin typeface="Courier New" panose="02070309020205020404" pitchFamily="49" charset="0"/>
              </a:rPr>
            </a:br>
            <a:r>
              <a:rPr lang="hu-HU" altLang="hu-HU" sz="2200" dirty="0" smtClean="0">
                <a:latin typeface="Courier New" panose="02070309020205020404" pitchFamily="49" charset="0"/>
              </a:rPr>
              <a:t>  </a:t>
            </a:r>
            <a:r>
              <a:rPr lang="da-DK" altLang="hu-HU" sz="2200" dirty="0" smtClean="0">
                <a:latin typeface="Courier New" panose="02070309020205020404" pitchFamily="49" charset="0"/>
              </a:rPr>
              <a:t>Ha </a:t>
            </a:r>
            <a:r>
              <a:rPr lang="da-DK" altLang="hu-HU" sz="2200" dirty="0" smtClean="0">
                <a:solidFill>
                  <a:srgbClr val="002060"/>
                </a:solidFill>
                <a:latin typeface="Courier New" panose="02070309020205020404" pitchFamily="49" charset="0"/>
              </a:rPr>
              <a:t>A(K)</a:t>
            </a:r>
            <a:r>
              <a:rPr lang="da-DK" altLang="hu-HU" sz="2200" dirty="0" smtClean="0">
                <a:solidFill>
                  <a:srgbClr val="002060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</a:t>
            </a:r>
            <a:r>
              <a:rPr lang="da-DK" altLang="hu-HU" sz="2200" dirty="0" smtClean="0">
                <a:solidFill>
                  <a:srgbClr val="002060"/>
                </a:solidFill>
                <a:latin typeface="Courier New" panose="02070309020205020404" pitchFamily="49" charset="0"/>
              </a:rPr>
              <a:t>X</a:t>
            </a:r>
            <a:r>
              <a:rPr lang="da-DK" altLang="hu-HU" sz="2200" dirty="0" smtClean="0">
                <a:latin typeface="Courier New" panose="02070309020205020404" pitchFamily="49" charset="0"/>
              </a:rPr>
              <a:t> akkor K</a:t>
            </a:r>
            <a:r>
              <a:rPr lang="hu-HU" altLang="hu-HU" sz="2200" dirty="0" err="1" smtClean="0">
                <a:latin typeface="Courier New" panose="02070309020205020404" pitchFamily="49" charset="0"/>
              </a:rPr>
              <a:t>iválasztá</a:t>
            </a:r>
            <a:r>
              <a:rPr lang="da-DK" altLang="hu-HU" sz="2200" dirty="0" smtClean="0">
                <a:latin typeface="Courier New" panose="02070309020205020404" pitchFamily="49" charset="0"/>
              </a:rPr>
              <a:t>s(A,X,K,E,V)</a:t>
            </a:r>
            <a:br>
              <a:rPr lang="da-DK" altLang="hu-HU" sz="2200" dirty="0" smtClean="0">
                <a:latin typeface="Courier New" panose="02070309020205020404" pitchFamily="49" charset="0"/>
              </a:rPr>
            </a:br>
            <a:r>
              <a:rPr lang="da-DK" altLang="hu-HU" sz="2200" dirty="0" smtClean="0">
                <a:latin typeface="Courier New" panose="02070309020205020404" pitchFamily="49" charset="0"/>
              </a:rPr>
              <a:t>Eljárás vége.</a:t>
            </a:r>
            <a:endParaRPr lang="hu-HU" altLang="hu-HU" sz="2200" dirty="0" smtClean="0">
              <a:latin typeface="Courier New" panose="02070309020205020404" pitchFamily="49" charset="0"/>
            </a:endParaRPr>
          </a:p>
        </p:txBody>
      </p:sp>
      <p:sp>
        <p:nvSpPr>
          <p:cNvPr id="153606" name="Rectangle 7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hu-HU" altLang="hu-HU" sz="1800"/>
          </a:p>
        </p:txBody>
      </p:sp>
      <p:sp>
        <p:nvSpPr>
          <p:cNvPr id="153607" name="Rectangle 8"/>
          <p:cNvSpPr>
            <a:spLocks noChangeArrowheads="1"/>
          </p:cNvSpPr>
          <p:nvPr/>
        </p:nvSpPr>
        <p:spPr bwMode="auto">
          <a:xfrm>
            <a:off x="0" y="36528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hu-HU" altLang="hu-HU" sz="1800"/>
          </a:p>
        </p:txBody>
      </p:sp>
      <p:sp>
        <p:nvSpPr>
          <p:cNvPr id="12" name="Dátum helye 11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1A926966-6B66-490D-91D7-53174D94350B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 rotWithShape="1">
          <a:blip r:embed="rId3"/>
          <a:srcRect l="7169" t="-835" r="4916" b="-1"/>
          <a:stretch/>
        </p:blipFill>
        <p:spPr>
          <a:xfrm>
            <a:off x="5004048" y="3645024"/>
            <a:ext cx="3960440" cy="93610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73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 txBox="1">
            <a:spLocks noGrp="1" noChangeArrowheads="1"/>
          </p:cNvSpPr>
          <p:nvPr/>
        </p:nvSpPr>
        <p:spPr bwMode="auto">
          <a:xfrm>
            <a:off x="7596188" y="6565900"/>
            <a:ext cx="1370012" cy="2921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>
              <a:defRPr/>
            </a:pPr>
            <a:fld id="{05C4840A-2E29-4217-BAA0-B56EBEFFA35D}" type="slidenum">
              <a:rPr lang="hu-HU" altLang="hu-HU" sz="1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 eaLnBrk="1" hangingPunct="1">
                <a:defRPr/>
              </a:pPr>
              <a:t>74</a:t>
            </a:fld>
            <a:endParaRPr lang="hu-HU" altLang="hu-HU" sz="10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5565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altLang="hu-HU" sz="4000" smtClean="0"/>
              <a:t>Rekurzió és iteráció</a:t>
            </a:r>
          </a:p>
        </p:txBody>
      </p:sp>
      <p:sp>
        <p:nvSpPr>
          <p:cNvPr id="15565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7950" y="1341438"/>
            <a:ext cx="8856663" cy="4967287"/>
          </a:xfrm>
        </p:spPr>
        <p:txBody>
          <a:bodyPr/>
          <a:lstStyle/>
          <a:p>
            <a:pPr marL="0" indent="0">
              <a:spcBef>
                <a:spcPct val="5000"/>
              </a:spcBef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da-DK" altLang="hu-HU" b="1" smtClean="0"/>
              <a:t>Jobbrekurzió</a:t>
            </a:r>
            <a:r>
              <a:rPr lang="hu-HU" altLang="hu-HU" b="1" smtClean="0"/>
              <a:t> példa</a:t>
            </a:r>
            <a:r>
              <a:rPr lang="da-DK" altLang="hu-HU" b="1" smtClean="0"/>
              <a:t/>
            </a:r>
            <a:br>
              <a:rPr lang="da-DK" altLang="hu-HU" b="1" smtClean="0"/>
            </a:br>
            <a:r>
              <a:rPr lang="hu-HU" altLang="hu-HU" sz="2800" smtClean="0"/>
              <a:t>Logaritmikus kiválasztás (az A vektor E. és V. eleme között az X elem biztosan megtalálható):</a:t>
            </a:r>
          </a:p>
          <a:p>
            <a:pPr marL="0" indent="0">
              <a:spcBef>
                <a:spcPct val="5000"/>
              </a:spcBef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hu-HU" altLang="hu-HU" sz="2200" smtClean="0">
                <a:latin typeface="Courier New" panose="02070309020205020404" pitchFamily="49" charset="0"/>
              </a:rPr>
              <a:t>Kiválasztás</a:t>
            </a:r>
            <a:r>
              <a:rPr lang="da-DK" altLang="hu-HU" sz="2200" smtClean="0">
                <a:latin typeface="Courier New" panose="02070309020205020404" pitchFamily="49" charset="0"/>
              </a:rPr>
              <a:t>(A,X,K,E,V):</a:t>
            </a:r>
            <a:br>
              <a:rPr lang="da-DK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Ciklus</a:t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  </a:t>
            </a:r>
            <a:r>
              <a:rPr lang="da-DK" altLang="hu-HU" sz="2200" smtClean="0">
                <a:solidFill>
                  <a:srgbClr val="FF0000"/>
                </a:solidFill>
                <a:latin typeface="Courier New" panose="02070309020205020404" pitchFamily="49" charset="0"/>
              </a:rPr>
              <a:t>K:=(E+V) div 2</a:t>
            </a:r>
            <a:br>
              <a:rPr lang="da-DK" altLang="hu-HU" sz="2200" smtClean="0">
                <a:solidFill>
                  <a:srgbClr val="FF0000"/>
                </a:solidFill>
                <a:latin typeface="Courier New" panose="02070309020205020404" pitchFamily="49" charset="0"/>
              </a:rPr>
            </a:br>
            <a:r>
              <a:rPr lang="hu-HU" altLang="hu-HU" sz="2200" smtClean="0">
                <a:solidFill>
                  <a:srgbClr val="FF0000"/>
                </a:solidFill>
                <a:latin typeface="Courier New" panose="02070309020205020404" pitchFamily="49" charset="0"/>
              </a:rPr>
              <a:t>    </a:t>
            </a:r>
            <a:r>
              <a:rPr lang="da-DK" altLang="hu-HU" sz="2200" smtClean="0">
                <a:solidFill>
                  <a:srgbClr val="FF0000"/>
                </a:solidFill>
                <a:latin typeface="Courier New" panose="02070309020205020404" pitchFamily="49" charset="0"/>
              </a:rPr>
              <a:t>Elágazás</a:t>
            </a:r>
            <a:br>
              <a:rPr lang="da-DK" altLang="hu-HU" sz="2200" smtClean="0">
                <a:solidFill>
                  <a:srgbClr val="FF0000"/>
                </a:solidFill>
                <a:latin typeface="Courier New" panose="02070309020205020404" pitchFamily="49" charset="0"/>
              </a:rPr>
            </a:br>
            <a:r>
              <a:rPr lang="hu-HU" altLang="hu-HU" sz="2200" smtClean="0">
                <a:solidFill>
                  <a:srgbClr val="FF0000"/>
                </a:solidFill>
                <a:latin typeface="Courier New" panose="02070309020205020404" pitchFamily="49" charset="0"/>
              </a:rPr>
              <a:t>      </a:t>
            </a:r>
            <a:r>
              <a:rPr lang="da-DK" altLang="hu-HU" sz="2200" smtClean="0">
                <a:solidFill>
                  <a:srgbClr val="FF0000"/>
                </a:solidFill>
                <a:latin typeface="Courier New" panose="02070309020205020404" pitchFamily="49" charset="0"/>
              </a:rPr>
              <a:t>A(K)&lt;X esetén E:=K+1</a:t>
            </a:r>
            <a:br>
              <a:rPr lang="da-DK" altLang="hu-HU" sz="2200" smtClean="0">
                <a:solidFill>
                  <a:srgbClr val="FF0000"/>
                </a:solidFill>
                <a:latin typeface="Courier New" panose="02070309020205020404" pitchFamily="49" charset="0"/>
              </a:rPr>
            </a:br>
            <a:r>
              <a:rPr lang="hu-HU" altLang="hu-HU" sz="2200" smtClean="0">
                <a:solidFill>
                  <a:srgbClr val="FF0000"/>
                </a:solidFill>
                <a:latin typeface="Courier New" panose="02070309020205020404" pitchFamily="49" charset="0"/>
              </a:rPr>
              <a:t>      </a:t>
            </a:r>
            <a:r>
              <a:rPr lang="da-DK" altLang="hu-HU" sz="2200" smtClean="0">
                <a:solidFill>
                  <a:srgbClr val="FF0000"/>
                </a:solidFill>
                <a:latin typeface="Courier New" panose="02070309020205020404" pitchFamily="49" charset="0"/>
              </a:rPr>
              <a:t>A(K)&gt;X esetén V:=K-1</a:t>
            </a:r>
            <a:br>
              <a:rPr lang="da-DK" altLang="hu-HU" sz="2200" smtClean="0">
                <a:solidFill>
                  <a:srgbClr val="FF0000"/>
                </a:solidFill>
                <a:latin typeface="Courier New" panose="02070309020205020404" pitchFamily="49" charset="0"/>
              </a:rPr>
            </a:br>
            <a:r>
              <a:rPr lang="hu-HU" altLang="hu-HU" sz="2200" smtClean="0">
                <a:solidFill>
                  <a:srgbClr val="FF0000"/>
                </a:solidFill>
                <a:latin typeface="Courier New" panose="02070309020205020404" pitchFamily="49" charset="0"/>
              </a:rPr>
              <a:t>    </a:t>
            </a:r>
            <a:r>
              <a:rPr lang="da-DK" altLang="hu-HU" sz="2200" smtClean="0">
                <a:solidFill>
                  <a:srgbClr val="FF0000"/>
                </a:solidFill>
                <a:latin typeface="Courier New" panose="02070309020205020404" pitchFamily="49" charset="0"/>
              </a:rPr>
              <a:t>Elágazás vége</a:t>
            </a:r>
            <a:r>
              <a:rPr lang="da-DK" altLang="hu-HU" sz="2200" smtClean="0">
                <a:latin typeface="Courier New" panose="02070309020205020404" pitchFamily="49" charset="0"/>
              </a:rPr>
              <a:t/>
            </a:r>
            <a:br>
              <a:rPr lang="da-DK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amíg</a:t>
            </a:r>
            <a:r>
              <a:rPr lang="da-DK" altLang="hu-HU" sz="2200" smtClean="0">
                <a:latin typeface="Courier New" panose="02070309020205020404" pitchFamily="49" charset="0"/>
              </a:rPr>
              <a:t> </a:t>
            </a:r>
            <a:r>
              <a:rPr lang="da-DK" altLang="hu-HU" sz="2200" smtClean="0">
                <a:solidFill>
                  <a:srgbClr val="002060"/>
                </a:solidFill>
                <a:latin typeface="Courier New" panose="02070309020205020404" pitchFamily="49" charset="0"/>
              </a:rPr>
              <a:t>A(K)</a:t>
            </a:r>
            <a:r>
              <a:rPr lang="da-DK" altLang="hu-HU" sz="2200" smtClean="0">
                <a:solidFill>
                  <a:srgbClr val="002060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</a:t>
            </a:r>
            <a:r>
              <a:rPr lang="da-DK" altLang="hu-HU" sz="2200" smtClean="0">
                <a:solidFill>
                  <a:srgbClr val="002060"/>
                </a:solidFill>
                <a:latin typeface="Courier New" panose="02070309020205020404" pitchFamily="49" charset="0"/>
              </a:rPr>
              <a:t>X</a:t>
            </a:r>
            <a:r>
              <a:rPr lang="hu-HU" altLang="hu-HU" sz="2200" smtClean="0">
                <a:latin typeface="Courier New" panose="02070309020205020404" pitchFamily="49" charset="0"/>
              </a:rPr>
              <a:t/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Ciklus vége</a:t>
            </a:r>
            <a:r>
              <a:rPr lang="da-DK" altLang="hu-HU" sz="2200" smtClean="0">
                <a:latin typeface="Courier New" panose="02070309020205020404" pitchFamily="49" charset="0"/>
              </a:rPr>
              <a:t/>
            </a:r>
            <a:br>
              <a:rPr lang="da-DK" altLang="hu-HU" sz="2200" smtClean="0">
                <a:latin typeface="Courier New" panose="02070309020205020404" pitchFamily="49" charset="0"/>
              </a:rPr>
            </a:br>
            <a:r>
              <a:rPr lang="da-DK" altLang="hu-HU" sz="2200" smtClean="0">
                <a:latin typeface="Courier New" panose="02070309020205020404" pitchFamily="49" charset="0"/>
              </a:rPr>
              <a:t>Eljárás vége.</a:t>
            </a:r>
            <a:endParaRPr lang="hu-HU" altLang="hu-HU" sz="2200" smtClean="0">
              <a:latin typeface="Courier New" panose="02070309020205020404" pitchFamily="49" charset="0"/>
            </a:endParaRPr>
          </a:p>
        </p:txBody>
      </p:sp>
      <p:sp>
        <p:nvSpPr>
          <p:cNvPr id="155654" name="Rectangle 7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hu-HU" altLang="hu-HU" sz="1800"/>
          </a:p>
        </p:txBody>
      </p:sp>
      <p:sp>
        <p:nvSpPr>
          <p:cNvPr id="155655" name="Rectangle 8"/>
          <p:cNvSpPr>
            <a:spLocks noChangeArrowheads="1"/>
          </p:cNvSpPr>
          <p:nvPr/>
        </p:nvSpPr>
        <p:spPr bwMode="auto">
          <a:xfrm>
            <a:off x="0" y="36528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hu-HU" altLang="hu-HU" sz="1800"/>
          </a:p>
        </p:txBody>
      </p:sp>
      <p:sp>
        <p:nvSpPr>
          <p:cNvPr id="12" name="Dátum helye 11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F5028F02-EF30-4847-8935-B469D9C473C9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74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 txBox="1">
            <a:spLocks noGrp="1" noChangeArrowheads="1"/>
          </p:cNvSpPr>
          <p:nvPr/>
        </p:nvSpPr>
        <p:spPr bwMode="auto">
          <a:xfrm>
            <a:off x="7596188" y="6565900"/>
            <a:ext cx="1370012" cy="2921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>
              <a:defRPr/>
            </a:pPr>
            <a:fld id="{30A8E828-F2B6-4909-9B37-3399437D434C}" type="slidenum">
              <a:rPr lang="hu-HU" altLang="hu-HU" sz="1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 eaLnBrk="1" hangingPunct="1">
                <a:defRPr/>
              </a:pPr>
              <a:t>75</a:t>
            </a:fld>
            <a:endParaRPr lang="hu-HU" altLang="hu-HU" sz="10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5770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altLang="hu-HU" sz="4000" smtClean="0"/>
              <a:t>Rekurzió és iteráció</a:t>
            </a:r>
          </a:p>
        </p:txBody>
      </p:sp>
      <p:sp>
        <p:nvSpPr>
          <p:cNvPr id="15770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341438"/>
            <a:ext cx="8713788" cy="5111750"/>
          </a:xfrm>
        </p:spPr>
        <p:txBody>
          <a:bodyPr/>
          <a:lstStyle/>
          <a:p>
            <a:pPr marL="0" indent="0" defTabSz="179388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b="1" smtClean="0"/>
              <a:t>Nem tisztán j</a:t>
            </a:r>
            <a:r>
              <a:rPr lang="da-DK" altLang="hu-HU" b="1" smtClean="0"/>
              <a:t>obbrekurzió</a:t>
            </a:r>
            <a:r>
              <a:rPr lang="hu-HU" altLang="hu-HU" b="1" smtClean="0"/>
              <a:t> példa</a:t>
            </a:r>
            <a:r>
              <a:rPr lang="da-DK" altLang="hu-HU" b="1" smtClean="0"/>
              <a:t/>
            </a:r>
            <a:br>
              <a:rPr lang="da-DK" altLang="hu-HU" b="1" smtClean="0"/>
            </a:br>
            <a:r>
              <a:rPr lang="hu-HU" altLang="hu-HU" sz="2800" smtClean="0"/>
              <a:t>Gyorsrendezés:</a:t>
            </a:r>
          </a:p>
          <a:p>
            <a:pPr marL="0" indent="0" defTabSz="179388">
              <a:lnSpc>
                <a:spcPts val="2400"/>
              </a:lnSpc>
              <a:spcBef>
                <a:spcPct val="10000"/>
              </a:spcBef>
              <a:buFont typeface="Wingdings" panose="05000000000000000000" pitchFamily="2" charset="2"/>
              <a:buNone/>
            </a:pPr>
            <a:r>
              <a:rPr lang="hu-HU" altLang="hu-HU" sz="2200" b="1" smtClean="0">
                <a:latin typeface="Courier New" panose="02070309020205020404" pitchFamily="49" charset="0"/>
              </a:rPr>
              <a:t>Quick</a:t>
            </a:r>
            <a:r>
              <a:rPr lang="hu-HU" altLang="hu-HU" sz="2200" smtClean="0">
                <a:latin typeface="Courier New" panose="02070309020205020404" pitchFamily="49" charset="0"/>
              </a:rPr>
              <a:t>(A,e,v):</a:t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</a:t>
            </a:r>
            <a:r>
              <a:rPr lang="hu-HU" altLang="hu-HU" sz="2200" smtClean="0">
                <a:solidFill>
                  <a:srgbClr val="FF0000"/>
                </a:solidFill>
                <a:latin typeface="Courier New" panose="02070309020205020404" pitchFamily="49" charset="0"/>
              </a:rPr>
              <a:t>Szétválogat(A,e,v,k)</a:t>
            </a:r>
            <a:br>
              <a:rPr lang="hu-HU" altLang="hu-HU" sz="2200" smtClean="0">
                <a:solidFill>
                  <a:srgbClr val="FF0000"/>
                </a:solidFill>
                <a:latin typeface="Courier New" panose="02070309020205020404" pitchFamily="49" charset="0"/>
              </a:rPr>
            </a:br>
            <a:r>
              <a:rPr lang="hu-HU" altLang="hu-HU" sz="2200" smtClean="0">
                <a:solidFill>
                  <a:srgbClr val="FF0000"/>
                </a:solidFill>
                <a:latin typeface="Courier New" panose="02070309020205020404" pitchFamily="49" charset="0"/>
              </a:rPr>
              <a:t>  Ha k-e&gt;1 akkor </a:t>
            </a:r>
            <a:r>
              <a:rPr lang="hu-HU" altLang="hu-HU" sz="2200" b="1" smtClean="0">
                <a:solidFill>
                  <a:srgbClr val="FF0000"/>
                </a:solidFill>
                <a:latin typeface="Courier New" panose="02070309020205020404" pitchFamily="49" charset="0"/>
              </a:rPr>
              <a:t>Quick</a:t>
            </a:r>
            <a:r>
              <a:rPr lang="hu-HU" altLang="hu-HU" sz="2200" smtClean="0">
                <a:solidFill>
                  <a:srgbClr val="FF0000"/>
                </a:solidFill>
                <a:latin typeface="Courier New" panose="02070309020205020404" pitchFamily="49" charset="0"/>
              </a:rPr>
              <a:t>(A,e,k-1)</a:t>
            </a:r>
            <a:r>
              <a:rPr lang="hu-HU" altLang="hu-HU" sz="2200" smtClean="0">
                <a:latin typeface="Courier New" panose="02070309020205020404" pitchFamily="49" charset="0"/>
              </a:rPr>
              <a:t/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Ha </a:t>
            </a:r>
            <a:r>
              <a:rPr lang="hu-HU" altLang="hu-HU" sz="2200" smtClean="0">
                <a:solidFill>
                  <a:srgbClr val="002060"/>
                </a:solidFill>
                <a:latin typeface="Courier New" panose="02070309020205020404" pitchFamily="49" charset="0"/>
              </a:rPr>
              <a:t>v-k&gt;1</a:t>
            </a:r>
            <a:r>
              <a:rPr lang="hu-HU" altLang="hu-HU" sz="2200" smtClean="0">
                <a:latin typeface="Courier New" panose="02070309020205020404" pitchFamily="49" charset="0"/>
              </a:rPr>
              <a:t> akkor </a:t>
            </a:r>
            <a:r>
              <a:rPr lang="hu-HU" altLang="hu-HU" sz="2200" b="1" smtClean="0">
                <a:latin typeface="Courier New" panose="02070309020205020404" pitchFamily="49" charset="0"/>
              </a:rPr>
              <a:t>Quick</a:t>
            </a:r>
            <a:r>
              <a:rPr lang="hu-HU" altLang="hu-HU" sz="2200" smtClean="0">
                <a:latin typeface="Courier New" panose="02070309020205020404" pitchFamily="49" charset="0"/>
              </a:rPr>
              <a:t>(A,k+1,v)</a:t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Eljárás vége.</a:t>
            </a:r>
          </a:p>
          <a:p>
            <a:pPr marL="0" indent="0" defTabSz="179388">
              <a:spcBef>
                <a:spcPct val="10000"/>
              </a:spcBef>
              <a:buFont typeface="Wingdings" panose="05000000000000000000" pitchFamily="2" charset="2"/>
              <a:buNone/>
            </a:pPr>
            <a:r>
              <a:rPr lang="hu-HU" altLang="hu-HU" sz="2200" b="1" smtClean="0">
                <a:latin typeface="Courier New" panose="02070309020205020404" pitchFamily="49" charset="0"/>
              </a:rPr>
              <a:t>Quick</a:t>
            </a:r>
            <a:r>
              <a:rPr lang="hu-HU" altLang="hu-HU" sz="2200" smtClean="0">
                <a:latin typeface="Courier New" panose="02070309020205020404" pitchFamily="49" charset="0"/>
              </a:rPr>
              <a:t>(A,e,v):</a:t>
            </a:r>
          </a:p>
          <a:p>
            <a:pPr marL="0" indent="0" defTabSz="179388">
              <a:lnSpc>
                <a:spcPts val="24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hu-HU" altLang="hu-HU" sz="2200" smtClean="0">
                <a:latin typeface="Courier New" panose="02070309020205020404" pitchFamily="49" charset="0"/>
              </a:rPr>
              <a:t>  Ciklus</a:t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  </a:t>
            </a:r>
            <a:r>
              <a:rPr lang="hu-HU" altLang="hu-HU" sz="2200" smtClean="0">
                <a:solidFill>
                  <a:srgbClr val="FF0000"/>
                </a:solidFill>
                <a:latin typeface="Courier New" panose="02070309020205020404" pitchFamily="49" charset="0"/>
              </a:rPr>
              <a:t>Szétválogat(A,e,v,k)</a:t>
            </a:r>
            <a:br>
              <a:rPr lang="hu-HU" altLang="hu-HU" sz="2200" smtClean="0">
                <a:solidFill>
                  <a:srgbClr val="FF0000"/>
                </a:solidFill>
                <a:latin typeface="Courier New" panose="02070309020205020404" pitchFamily="49" charset="0"/>
              </a:rPr>
            </a:br>
            <a:r>
              <a:rPr lang="hu-HU" altLang="hu-HU" sz="2200" smtClean="0">
                <a:solidFill>
                  <a:srgbClr val="FF0000"/>
                </a:solidFill>
                <a:latin typeface="Courier New" panose="02070309020205020404" pitchFamily="49" charset="0"/>
              </a:rPr>
              <a:t>    Ha k-e&gt;1 akkor </a:t>
            </a:r>
            <a:r>
              <a:rPr lang="hu-HU" altLang="hu-HU" sz="2200" b="1" smtClean="0">
                <a:solidFill>
                  <a:srgbClr val="FF0000"/>
                </a:solidFill>
                <a:latin typeface="Courier New" panose="02070309020205020404" pitchFamily="49" charset="0"/>
              </a:rPr>
              <a:t>Quick</a:t>
            </a:r>
            <a:r>
              <a:rPr lang="hu-HU" altLang="hu-HU" sz="2200" smtClean="0">
                <a:solidFill>
                  <a:srgbClr val="FF0000"/>
                </a:solidFill>
                <a:latin typeface="Courier New" panose="02070309020205020404" pitchFamily="49" charset="0"/>
              </a:rPr>
              <a:t>(A,e,k-1)</a:t>
            </a:r>
            <a:r>
              <a:rPr lang="hu-HU" altLang="hu-HU" sz="2200" smtClean="0">
                <a:latin typeface="Courier New" panose="02070309020205020404" pitchFamily="49" charset="0"/>
              </a:rPr>
              <a:t/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solidFill>
                  <a:srgbClr val="006600"/>
                </a:solidFill>
                <a:latin typeface="Courier New" panose="02070309020205020404" pitchFamily="49" charset="0"/>
              </a:rPr>
              <a:t>    e:=k+1</a:t>
            </a:r>
          </a:p>
          <a:p>
            <a:pPr marL="0" indent="0" defTabSz="179388">
              <a:lnSpc>
                <a:spcPts val="24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hu-HU" altLang="hu-HU" sz="2200" smtClean="0">
                <a:latin typeface="Courier New" panose="02070309020205020404" pitchFamily="49" charset="0"/>
              </a:rPr>
              <a:t>  amíg </a:t>
            </a:r>
            <a:r>
              <a:rPr lang="hu-HU" altLang="hu-HU" sz="2200" smtClean="0">
                <a:solidFill>
                  <a:srgbClr val="002060"/>
                </a:solidFill>
                <a:latin typeface="Courier New" panose="02070309020205020404" pitchFamily="49" charset="0"/>
              </a:rPr>
              <a:t>v-k&gt;1</a:t>
            </a:r>
            <a:endParaRPr lang="hu-HU" altLang="hu-HU" sz="2200" smtClean="0">
              <a:latin typeface="Courier New" panose="02070309020205020404" pitchFamily="49" charset="0"/>
            </a:endParaRPr>
          </a:p>
          <a:p>
            <a:pPr marL="0" indent="0" defTabSz="179388">
              <a:lnSpc>
                <a:spcPts val="24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hu-HU" altLang="hu-HU" sz="2200" smtClean="0">
                <a:latin typeface="Courier New" panose="02070309020205020404" pitchFamily="49" charset="0"/>
              </a:rPr>
              <a:t>  Ciklus vége</a:t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Eljárás vége.</a:t>
            </a:r>
          </a:p>
          <a:p>
            <a:pPr marL="0" indent="0" defTabSz="179388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endParaRPr lang="hu-HU" altLang="hu-HU" sz="2200" smtClean="0">
              <a:latin typeface="Courier New" panose="02070309020205020404" pitchFamily="49" charset="0"/>
            </a:endParaRPr>
          </a:p>
        </p:txBody>
      </p:sp>
      <p:sp>
        <p:nvSpPr>
          <p:cNvPr id="157702" name="Rectangle 7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hu-HU" altLang="hu-HU" sz="1800"/>
          </a:p>
        </p:txBody>
      </p:sp>
      <p:sp>
        <p:nvSpPr>
          <p:cNvPr id="157703" name="Rectangle 8"/>
          <p:cNvSpPr>
            <a:spLocks noChangeArrowheads="1"/>
          </p:cNvSpPr>
          <p:nvPr/>
        </p:nvSpPr>
        <p:spPr bwMode="auto">
          <a:xfrm>
            <a:off x="0" y="36528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hu-HU" altLang="hu-HU" sz="1800"/>
          </a:p>
        </p:txBody>
      </p:sp>
      <p:sp>
        <p:nvSpPr>
          <p:cNvPr id="12" name="Dátum helye 11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2F3D3A37-86C3-4025-B6C9-A71A80242B3B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75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 txBox="1">
            <a:spLocks noGrp="1" noChangeArrowheads="1"/>
          </p:cNvSpPr>
          <p:nvPr/>
        </p:nvSpPr>
        <p:spPr bwMode="auto">
          <a:xfrm>
            <a:off x="7596188" y="6565900"/>
            <a:ext cx="1370012" cy="2921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>
              <a:defRPr/>
            </a:pPr>
            <a:fld id="{23F9DB51-DDD7-4AFD-99CB-A64CD35584D7}" type="slidenum">
              <a:rPr lang="hu-HU" altLang="hu-HU" sz="1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 eaLnBrk="1" hangingPunct="1">
                <a:defRPr/>
              </a:pPr>
              <a:t>76</a:t>
            </a:fld>
            <a:endParaRPr lang="hu-HU" altLang="hu-HU" sz="10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5974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altLang="hu-HU" sz="4000" smtClean="0"/>
              <a:t>Rekurzió és iteráció</a:t>
            </a:r>
          </a:p>
        </p:txBody>
      </p:sp>
      <p:sp>
        <p:nvSpPr>
          <p:cNvPr id="15974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341438"/>
            <a:ext cx="8713788" cy="5256212"/>
          </a:xfrm>
        </p:spPr>
        <p:txBody>
          <a:bodyPr/>
          <a:lstStyle/>
          <a:p>
            <a:pPr marL="0" indent="0">
              <a:spcBef>
                <a:spcPct val="5000"/>
              </a:spcBef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hu-HU" altLang="hu-HU" b="1" smtClean="0"/>
              <a:t>Balrekurzió</a:t>
            </a:r>
            <a:r>
              <a:rPr lang="da-DK" altLang="hu-HU" b="1" smtClean="0"/>
              <a:t/>
            </a:r>
            <a:br>
              <a:rPr lang="da-DK" altLang="hu-HU" b="1" smtClean="0"/>
            </a:br>
            <a:r>
              <a:rPr lang="da-DK" altLang="hu-HU" sz="2800" smtClean="0"/>
              <a:t>Ha az eljárás első utasítás</a:t>
            </a:r>
            <a:r>
              <a:rPr lang="hu-HU" altLang="hu-HU" sz="2800" smtClean="0"/>
              <a:t>a</a:t>
            </a:r>
            <a:r>
              <a:rPr lang="da-DK" altLang="hu-HU" sz="2800" smtClean="0"/>
              <a:t>ként szerepel a rekurzív hívás, akkor a rekurzió lényegében az első nem rekurzívan számolható érték megkeresését szervezi.</a:t>
            </a:r>
            <a:r>
              <a:rPr lang="hu-HU" altLang="hu-HU" sz="2800" smtClean="0"/>
              <a:t> </a:t>
            </a:r>
            <a:r>
              <a:rPr lang="da-DK" altLang="hu-HU" sz="2800" smtClean="0"/>
              <a:t>Majd a visszatérés(ek) után végzi el a transzformációt. Vagyis fordított sorrendű földolgozást végez.</a:t>
            </a:r>
            <a:r>
              <a:rPr lang="hu-HU" altLang="hu-HU" sz="2800" smtClean="0"/>
              <a:t> </a:t>
            </a:r>
          </a:p>
          <a:p>
            <a:pPr marL="0" indent="0">
              <a:spcBef>
                <a:spcPct val="5000"/>
              </a:spcBef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hu-HU" altLang="hu-HU" sz="2800" smtClean="0"/>
              <a:t>Általános sémája:</a:t>
            </a:r>
          </a:p>
          <a:p>
            <a:pPr marL="0" indent="0">
              <a:spcBef>
                <a:spcPct val="5000"/>
              </a:spcBef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hu-HU" altLang="hu-HU" sz="2400" smtClean="0">
                <a:latin typeface="Courier New" panose="02070309020205020404" pitchFamily="49" charset="0"/>
              </a:rPr>
              <a:t>R(x,y):</a:t>
            </a:r>
            <a:br>
              <a:rPr lang="hu-HU" altLang="hu-HU" sz="2400" smtClean="0">
                <a:latin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</a:rPr>
              <a:t>  </a:t>
            </a:r>
            <a:r>
              <a:rPr lang="da-DK" altLang="hu-HU" sz="2400" smtClean="0">
                <a:latin typeface="Courier New" panose="02070309020205020404" pitchFamily="49" charset="0"/>
              </a:rPr>
              <a:t>Ha p(</a:t>
            </a:r>
            <a:r>
              <a:rPr lang="hu-HU" altLang="hu-HU" sz="2400" smtClean="0">
                <a:latin typeface="Courier New" panose="02070309020205020404" pitchFamily="49" charset="0"/>
              </a:rPr>
              <a:t>x</a:t>
            </a:r>
            <a:r>
              <a:rPr lang="da-DK" altLang="hu-HU" sz="2400" smtClean="0">
                <a:latin typeface="Courier New" panose="02070309020205020404" pitchFamily="49" charset="0"/>
              </a:rPr>
              <a:t>,</a:t>
            </a:r>
            <a:r>
              <a:rPr lang="hu-HU" altLang="hu-HU" sz="2400" smtClean="0">
                <a:latin typeface="Courier New" panose="02070309020205020404" pitchFamily="49" charset="0"/>
              </a:rPr>
              <a:t>y</a:t>
            </a:r>
            <a:r>
              <a:rPr lang="da-DK" altLang="hu-HU" sz="2400" smtClean="0">
                <a:latin typeface="Courier New" panose="02070309020205020404" pitchFamily="49" charset="0"/>
              </a:rPr>
              <a:t>) akkor </a:t>
            </a:r>
            <a:r>
              <a:rPr lang="hu-HU" altLang="hu-HU" sz="2400" smtClean="0">
                <a:latin typeface="Courier New" panose="02070309020205020404" pitchFamily="49" charset="0"/>
              </a:rPr>
              <a:t>R</a:t>
            </a:r>
            <a:r>
              <a:rPr lang="da-DK" altLang="hu-HU" sz="2400" smtClean="0">
                <a:latin typeface="Courier New" panose="02070309020205020404" pitchFamily="49" charset="0"/>
              </a:rPr>
              <a:t>(f(</a:t>
            </a:r>
            <a:r>
              <a:rPr lang="hu-HU" altLang="hu-HU" sz="2400" smtClean="0">
                <a:latin typeface="Courier New" panose="02070309020205020404" pitchFamily="49" charset="0"/>
              </a:rPr>
              <a:t>x</a:t>
            </a:r>
            <a:r>
              <a:rPr lang="da-DK" altLang="hu-HU" sz="2400" smtClean="0">
                <a:latin typeface="Courier New" panose="02070309020205020404" pitchFamily="49" charset="0"/>
              </a:rPr>
              <a:t>),</a:t>
            </a:r>
            <a:r>
              <a:rPr lang="hu-HU" altLang="hu-HU" sz="2400" smtClean="0">
                <a:latin typeface="Courier New" panose="02070309020205020404" pitchFamily="49" charset="0"/>
              </a:rPr>
              <a:t>y</a:t>
            </a:r>
            <a:r>
              <a:rPr lang="da-DK" altLang="hu-HU" sz="2400" smtClean="0">
                <a:latin typeface="Courier New" panose="02070309020205020404" pitchFamily="49" charset="0"/>
              </a:rPr>
              <a:t>)</a:t>
            </a:r>
            <a:r>
              <a:rPr lang="hu-HU" altLang="hu-HU" sz="2400" smtClean="0">
                <a:latin typeface="Courier New" panose="02070309020205020404" pitchFamily="49" charset="0"/>
              </a:rPr>
              <a:t>;</a:t>
            </a:r>
            <a:r>
              <a:rPr lang="da-DK" altLang="hu-HU" sz="2400" smtClean="0">
                <a:latin typeface="Courier New" panose="02070309020205020404" pitchFamily="49" charset="0"/>
              </a:rPr>
              <a:t> S(</a:t>
            </a:r>
            <a:r>
              <a:rPr lang="hu-HU" altLang="hu-HU" sz="2400" smtClean="0">
                <a:latin typeface="Courier New" panose="02070309020205020404" pitchFamily="49" charset="0"/>
              </a:rPr>
              <a:t>x</a:t>
            </a:r>
            <a:r>
              <a:rPr lang="da-DK" altLang="hu-HU" sz="2400" smtClean="0">
                <a:latin typeface="Courier New" panose="02070309020205020404" pitchFamily="49" charset="0"/>
              </a:rPr>
              <a:t>,</a:t>
            </a:r>
            <a:r>
              <a:rPr lang="hu-HU" altLang="hu-HU" sz="2400" smtClean="0">
                <a:latin typeface="Courier New" panose="02070309020205020404" pitchFamily="49" charset="0"/>
              </a:rPr>
              <a:t>y</a:t>
            </a:r>
            <a:r>
              <a:rPr lang="da-DK" altLang="hu-HU" sz="2400" smtClean="0">
                <a:latin typeface="Courier New" panose="02070309020205020404" pitchFamily="49" charset="0"/>
              </a:rPr>
              <a:t>)</a:t>
            </a:r>
            <a:br>
              <a:rPr lang="da-DK" altLang="hu-HU" sz="2400" smtClean="0">
                <a:latin typeface="Courier New" panose="02070309020205020404" pitchFamily="49" charset="0"/>
              </a:rPr>
            </a:br>
            <a:r>
              <a:rPr lang="da-DK" altLang="hu-HU" sz="2400" smtClean="0">
                <a:latin typeface="Courier New" panose="02070309020205020404" pitchFamily="49" charset="0"/>
              </a:rPr>
              <a:t>         különben T(</a:t>
            </a:r>
            <a:r>
              <a:rPr lang="hu-HU" altLang="hu-HU" sz="2400" smtClean="0">
                <a:latin typeface="Courier New" panose="02070309020205020404" pitchFamily="49" charset="0"/>
              </a:rPr>
              <a:t>x</a:t>
            </a:r>
            <a:r>
              <a:rPr lang="da-DK" altLang="hu-HU" sz="2400" smtClean="0">
                <a:latin typeface="Courier New" panose="02070309020205020404" pitchFamily="49" charset="0"/>
              </a:rPr>
              <a:t>,</a:t>
            </a:r>
            <a:r>
              <a:rPr lang="hu-HU" altLang="hu-HU" sz="2400" smtClean="0">
                <a:latin typeface="Courier New" panose="02070309020205020404" pitchFamily="49" charset="0"/>
              </a:rPr>
              <a:t>y</a:t>
            </a:r>
            <a:r>
              <a:rPr lang="da-DK" altLang="hu-HU" sz="2400" smtClean="0">
                <a:latin typeface="Courier New" panose="02070309020205020404" pitchFamily="49" charset="0"/>
              </a:rPr>
              <a:t>)</a:t>
            </a:r>
            <a:br>
              <a:rPr lang="da-DK" altLang="hu-HU" sz="2400" smtClean="0">
                <a:latin typeface="Courier New" panose="02070309020205020404" pitchFamily="49" charset="0"/>
              </a:rPr>
            </a:br>
            <a:r>
              <a:rPr lang="da-DK" altLang="hu-HU" sz="2400" smtClean="0">
                <a:latin typeface="Courier New" panose="02070309020205020404" pitchFamily="49" charset="0"/>
              </a:rPr>
              <a:t>Eljárás vége.</a:t>
            </a:r>
            <a:endParaRPr lang="hu-HU" altLang="hu-HU" sz="2400" smtClean="0">
              <a:latin typeface="Courier New" panose="02070309020205020404" pitchFamily="49" charset="0"/>
            </a:endParaRPr>
          </a:p>
        </p:txBody>
      </p:sp>
      <p:sp>
        <p:nvSpPr>
          <p:cNvPr id="159750" name="Rectangle 7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hu-HU" altLang="hu-HU" sz="1800"/>
          </a:p>
        </p:txBody>
      </p:sp>
      <p:sp>
        <p:nvSpPr>
          <p:cNvPr id="159751" name="Rectangle 8"/>
          <p:cNvSpPr>
            <a:spLocks noChangeArrowheads="1"/>
          </p:cNvSpPr>
          <p:nvPr/>
        </p:nvSpPr>
        <p:spPr bwMode="auto">
          <a:xfrm>
            <a:off x="0" y="36528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hu-HU" altLang="hu-HU" sz="1800"/>
          </a:p>
        </p:txBody>
      </p:sp>
      <p:sp>
        <p:nvSpPr>
          <p:cNvPr id="12" name="Dátum helye 11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3DD8FAEA-2B2F-4F3B-A29B-44A9FB97321B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76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 txBox="1">
            <a:spLocks noGrp="1" noChangeArrowheads="1"/>
          </p:cNvSpPr>
          <p:nvPr/>
        </p:nvSpPr>
        <p:spPr bwMode="auto">
          <a:xfrm>
            <a:off x="7596188" y="6565900"/>
            <a:ext cx="1370012" cy="2921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>
              <a:defRPr/>
            </a:pPr>
            <a:fld id="{E07318AB-4C67-4131-AE5F-3D962DB44B9F}" type="slidenum">
              <a:rPr lang="hu-HU" altLang="hu-HU" sz="1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 eaLnBrk="1" hangingPunct="1">
                <a:defRPr/>
              </a:pPr>
              <a:t>77</a:t>
            </a:fld>
            <a:endParaRPr lang="hu-HU" altLang="hu-HU" sz="10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6179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altLang="hu-HU" sz="4000" smtClean="0"/>
              <a:t>Rekurzió és iteráció</a:t>
            </a:r>
          </a:p>
        </p:txBody>
      </p:sp>
      <p:sp>
        <p:nvSpPr>
          <p:cNvPr id="16179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341438"/>
            <a:ext cx="8713788" cy="5183187"/>
          </a:xfrm>
        </p:spPr>
        <p:txBody>
          <a:bodyPr/>
          <a:lstStyle/>
          <a:p>
            <a:pPr marL="265113" indent="-265113">
              <a:buFont typeface="Wingdings" panose="05000000000000000000" pitchFamily="2" charset="2"/>
              <a:buNone/>
            </a:pPr>
            <a:r>
              <a:rPr lang="hu-HU" altLang="hu-HU" b="1" smtClean="0"/>
              <a:t>Balrekurzió – </a:t>
            </a:r>
            <a:r>
              <a:rPr lang="hu-HU" altLang="hu-HU" smtClean="0"/>
              <a:t>példák a feldolgozandóra</a:t>
            </a:r>
          </a:p>
          <a:p>
            <a:pPr marL="265113" indent="-265113">
              <a:lnSpc>
                <a:spcPts val="3000"/>
              </a:lnSpc>
            </a:pPr>
            <a:r>
              <a:rPr lang="da-DK" altLang="hu-HU" sz="2800" smtClean="0"/>
              <a:t>a sorozat elemei egy soros állomány rekordjai,</a:t>
            </a:r>
          </a:p>
          <a:p>
            <a:pPr marL="265113" indent="-265113">
              <a:lnSpc>
                <a:spcPts val="3000"/>
              </a:lnSpc>
              <a:spcBef>
                <a:spcPct val="10000"/>
              </a:spcBef>
            </a:pPr>
            <a:r>
              <a:rPr lang="da-DK" altLang="hu-HU" sz="2800" smtClean="0"/>
              <a:t>a sorozat elemeit láncolt ábrázolással tároljuk és az aktuális elemt</a:t>
            </a:r>
            <a:r>
              <a:rPr lang="hu-HU" altLang="hu-HU" sz="2800" smtClean="0"/>
              <a:t>ő</a:t>
            </a:r>
            <a:r>
              <a:rPr lang="da-DK" altLang="hu-HU" sz="2800" smtClean="0"/>
              <a:t>l csak a következ</a:t>
            </a:r>
            <a:r>
              <a:rPr lang="hu-HU" altLang="hu-HU" sz="2800" smtClean="0"/>
              <a:t>ő</a:t>
            </a:r>
            <a:r>
              <a:rPr lang="da-DK" altLang="hu-HU" sz="2800" smtClean="0"/>
              <a:t>t lehet elérni, az el</a:t>
            </a:r>
            <a:r>
              <a:rPr lang="hu-HU" altLang="hu-HU" sz="2800" smtClean="0"/>
              <a:t>ő</a:t>
            </a:r>
            <a:r>
              <a:rPr lang="da-DK" altLang="hu-HU" sz="2800" smtClean="0"/>
              <a:t>z</a:t>
            </a:r>
            <a:r>
              <a:rPr lang="hu-HU" altLang="hu-HU" sz="2800" smtClean="0"/>
              <a:t>ő</a:t>
            </a:r>
            <a:r>
              <a:rPr lang="da-DK" altLang="hu-HU" sz="2800" smtClean="0"/>
              <a:t>t nem,</a:t>
            </a:r>
          </a:p>
          <a:p>
            <a:pPr marL="265113" indent="-265113">
              <a:lnSpc>
                <a:spcPts val="3000"/>
              </a:lnSpc>
              <a:spcBef>
                <a:spcPct val="10000"/>
              </a:spcBef>
            </a:pPr>
            <a:r>
              <a:rPr lang="da-DK" altLang="hu-HU" sz="2800" smtClean="0"/>
              <a:t>a sorozat elemeit egy sor- vagy veremstruktúrában tároljuk,</a:t>
            </a:r>
          </a:p>
          <a:p>
            <a:pPr marL="265113" indent="-265113">
              <a:lnSpc>
                <a:spcPts val="3000"/>
              </a:lnSpc>
              <a:spcBef>
                <a:spcPct val="10000"/>
              </a:spcBef>
            </a:pPr>
            <a:r>
              <a:rPr lang="da-DK" altLang="hu-HU" sz="2800" smtClean="0"/>
              <a:t>a sorozat elemeit mindig az el</a:t>
            </a:r>
            <a:r>
              <a:rPr lang="hu-HU" altLang="hu-HU" sz="2800" smtClean="0"/>
              <a:t>ő</a:t>
            </a:r>
            <a:r>
              <a:rPr lang="da-DK" altLang="hu-HU" sz="2800" smtClean="0"/>
              <a:t>z</a:t>
            </a:r>
            <a:r>
              <a:rPr lang="hu-HU" altLang="hu-HU" sz="2800" smtClean="0"/>
              <a:t>ő</a:t>
            </a:r>
            <a:r>
              <a:rPr lang="da-DK" altLang="hu-HU" sz="2800" smtClean="0"/>
              <a:t> elemb</a:t>
            </a:r>
            <a:r>
              <a:rPr lang="hu-HU" altLang="hu-HU" sz="2800" smtClean="0"/>
              <a:t>ő</a:t>
            </a:r>
            <a:r>
              <a:rPr lang="da-DK" altLang="hu-HU" sz="2800" smtClean="0"/>
              <a:t>l számítjuk, s a sorozat el</a:t>
            </a:r>
            <a:r>
              <a:rPr lang="hu-HU" altLang="hu-HU" sz="2800" smtClean="0"/>
              <a:t>ő</a:t>
            </a:r>
            <a:r>
              <a:rPr lang="da-DK" altLang="hu-HU" sz="2800" smtClean="0"/>
              <a:t>re meg nem állapítható tagjától visszafelé kell kiírni az elemeket,</a:t>
            </a:r>
          </a:p>
          <a:p>
            <a:pPr marL="265113" indent="-265113">
              <a:lnSpc>
                <a:spcPts val="3000"/>
              </a:lnSpc>
              <a:spcBef>
                <a:spcPct val="10000"/>
              </a:spcBef>
            </a:pPr>
            <a:r>
              <a:rPr lang="da-DK" altLang="hu-HU" sz="2800" smtClean="0"/>
              <a:t>nyelvünk csak olyan szövegkezel</a:t>
            </a:r>
            <a:r>
              <a:rPr lang="hu-HU" altLang="hu-HU" sz="2800" smtClean="0"/>
              <a:t>ő</a:t>
            </a:r>
            <a:r>
              <a:rPr lang="da-DK" altLang="hu-HU" sz="2800" smtClean="0"/>
              <a:t> függvényeket ismer, amelyek a szöveg els</a:t>
            </a:r>
            <a:r>
              <a:rPr lang="hu-HU" altLang="hu-HU" sz="2800" smtClean="0"/>
              <a:t>ő</a:t>
            </a:r>
            <a:r>
              <a:rPr lang="da-DK" altLang="hu-HU" sz="2800" smtClean="0"/>
              <a:t> karakterét tudják megadni, illetve az els</a:t>
            </a:r>
            <a:r>
              <a:rPr lang="hu-HU" altLang="hu-HU" sz="2800" smtClean="0"/>
              <a:t>ő</a:t>
            </a:r>
            <a:r>
              <a:rPr lang="da-DK" altLang="hu-HU" sz="2800" smtClean="0"/>
              <a:t> elhagyásával keletkezett részt.</a:t>
            </a:r>
            <a:endParaRPr lang="hu-HU" altLang="hu-HU" sz="2800" smtClean="0"/>
          </a:p>
        </p:txBody>
      </p:sp>
      <p:sp>
        <p:nvSpPr>
          <p:cNvPr id="161798" name="Rectangle 7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hu-HU" altLang="hu-HU" sz="1800"/>
          </a:p>
        </p:txBody>
      </p:sp>
      <p:sp>
        <p:nvSpPr>
          <p:cNvPr id="161799" name="Rectangle 8"/>
          <p:cNvSpPr>
            <a:spLocks noChangeArrowheads="1"/>
          </p:cNvSpPr>
          <p:nvPr/>
        </p:nvSpPr>
        <p:spPr bwMode="auto">
          <a:xfrm>
            <a:off x="0" y="36528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hu-HU" altLang="hu-HU" sz="1800"/>
          </a:p>
        </p:txBody>
      </p:sp>
      <p:sp>
        <p:nvSpPr>
          <p:cNvPr id="12" name="Dátum helye 11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2DD47DF9-693A-4A31-8798-DE91D977D4DF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77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 txBox="1">
            <a:spLocks noGrp="1" noChangeArrowheads="1"/>
          </p:cNvSpPr>
          <p:nvPr/>
        </p:nvSpPr>
        <p:spPr bwMode="auto">
          <a:xfrm>
            <a:off x="7596188" y="6565900"/>
            <a:ext cx="1370012" cy="2921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>
              <a:defRPr/>
            </a:pPr>
            <a:fld id="{0DD82120-7946-469A-A26A-0836368C6792}" type="slidenum">
              <a:rPr lang="hu-HU" altLang="hu-HU" sz="1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 eaLnBrk="1" hangingPunct="1">
                <a:defRPr/>
              </a:pPr>
              <a:t>78</a:t>
            </a:fld>
            <a:endParaRPr lang="hu-HU" altLang="hu-HU" sz="10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6384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altLang="hu-HU" sz="4000" smtClean="0"/>
              <a:t>Rekurzió és iteráció</a:t>
            </a:r>
          </a:p>
        </p:txBody>
      </p:sp>
      <p:sp>
        <p:nvSpPr>
          <p:cNvPr id="163845" name="Rectangle 7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hu-HU" altLang="hu-HU" sz="1800"/>
          </a:p>
        </p:txBody>
      </p:sp>
      <p:sp>
        <p:nvSpPr>
          <p:cNvPr id="163846" name="Rectangle 8"/>
          <p:cNvSpPr>
            <a:spLocks noChangeArrowheads="1"/>
          </p:cNvSpPr>
          <p:nvPr/>
        </p:nvSpPr>
        <p:spPr bwMode="auto">
          <a:xfrm>
            <a:off x="0" y="36528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hu-HU" altLang="hu-HU" sz="1800"/>
          </a:p>
        </p:txBody>
      </p:sp>
      <p:sp>
        <p:nvSpPr>
          <p:cNvPr id="12" name="Dátum helye 11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D11251E1-C562-4C72-801C-6CB4EF0809C5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pic>
        <p:nvPicPr>
          <p:cNvPr id="11" name="Picture 2" descr="A RekElj eljárás végrehajtásának semaitikus vázlata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13" y="1225037"/>
            <a:ext cx="4762500" cy="4076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églalap 12"/>
          <p:cNvSpPr/>
          <p:nvPr/>
        </p:nvSpPr>
        <p:spPr>
          <a:xfrm>
            <a:off x="5087913" y="3638458"/>
            <a:ext cx="4056087" cy="147732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indent="0">
              <a:spcBef>
                <a:spcPct val="5000"/>
              </a:spcBef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hu-HU" altLang="hu-HU" dirty="0">
                <a:latin typeface="Courier New" panose="02070309020205020404" pitchFamily="49" charset="0"/>
              </a:rPr>
              <a:t>R(x,y):</a:t>
            </a:r>
            <a:br>
              <a:rPr lang="hu-HU" altLang="hu-HU" dirty="0">
                <a:latin typeface="Courier New" panose="02070309020205020404" pitchFamily="49" charset="0"/>
              </a:rPr>
            </a:br>
            <a:r>
              <a:rPr lang="hu-HU" altLang="hu-HU" dirty="0">
                <a:latin typeface="Courier New" panose="02070309020205020404" pitchFamily="49" charset="0"/>
              </a:rPr>
              <a:t>  </a:t>
            </a:r>
            <a:r>
              <a:rPr lang="da-DK" altLang="hu-HU" dirty="0">
                <a:latin typeface="Courier New" panose="02070309020205020404" pitchFamily="49" charset="0"/>
              </a:rPr>
              <a:t>Ha p(</a:t>
            </a:r>
            <a:r>
              <a:rPr lang="hu-HU" altLang="hu-HU" dirty="0">
                <a:latin typeface="Courier New" panose="02070309020205020404" pitchFamily="49" charset="0"/>
              </a:rPr>
              <a:t>x</a:t>
            </a:r>
            <a:r>
              <a:rPr lang="da-DK" altLang="hu-HU" dirty="0">
                <a:latin typeface="Courier New" panose="02070309020205020404" pitchFamily="49" charset="0"/>
              </a:rPr>
              <a:t>,</a:t>
            </a:r>
            <a:r>
              <a:rPr lang="hu-HU" altLang="hu-HU" dirty="0">
                <a:latin typeface="Courier New" panose="02070309020205020404" pitchFamily="49" charset="0"/>
              </a:rPr>
              <a:t>y</a:t>
            </a:r>
            <a:r>
              <a:rPr lang="da-DK" altLang="hu-HU" dirty="0" smtClean="0">
                <a:latin typeface="Courier New" panose="02070309020205020404" pitchFamily="49" charset="0"/>
              </a:rPr>
              <a:t>)</a:t>
            </a:r>
            <a:r>
              <a:rPr lang="hu-HU" altLang="hu-HU" dirty="0" smtClean="0">
                <a:latin typeface="Courier New" panose="02070309020205020404" pitchFamily="49" charset="0"/>
              </a:rPr>
              <a:t/>
            </a:r>
            <a:br>
              <a:rPr lang="hu-HU" altLang="hu-HU" dirty="0" smtClean="0">
                <a:latin typeface="Courier New" panose="02070309020205020404" pitchFamily="49" charset="0"/>
              </a:rPr>
            </a:br>
            <a:r>
              <a:rPr lang="hu-HU" altLang="hu-HU" dirty="0" smtClean="0">
                <a:latin typeface="Courier New" panose="02070309020205020404" pitchFamily="49" charset="0"/>
              </a:rPr>
              <a:t>    </a:t>
            </a:r>
            <a:r>
              <a:rPr lang="da-DK" altLang="hu-HU" dirty="0" smtClean="0">
                <a:latin typeface="Courier New" panose="02070309020205020404" pitchFamily="49" charset="0"/>
              </a:rPr>
              <a:t> </a:t>
            </a:r>
            <a:r>
              <a:rPr lang="da-DK" altLang="hu-HU" dirty="0">
                <a:latin typeface="Courier New" panose="02070309020205020404" pitchFamily="49" charset="0"/>
              </a:rPr>
              <a:t>akkor </a:t>
            </a:r>
            <a:r>
              <a:rPr lang="hu-HU" altLang="hu-HU" dirty="0">
                <a:latin typeface="Courier New" panose="02070309020205020404" pitchFamily="49" charset="0"/>
              </a:rPr>
              <a:t>R</a:t>
            </a:r>
            <a:r>
              <a:rPr lang="da-DK" altLang="hu-HU" dirty="0">
                <a:latin typeface="Courier New" panose="02070309020205020404" pitchFamily="49" charset="0"/>
              </a:rPr>
              <a:t>(f(</a:t>
            </a:r>
            <a:r>
              <a:rPr lang="hu-HU" altLang="hu-HU" dirty="0">
                <a:latin typeface="Courier New" panose="02070309020205020404" pitchFamily="49" charset="0"/>
              </a:rPr>
              <a:t>x</a:t>
            </a:r>
            <a:r>
              <a:rPr lang="da-DK" altLang="hu-HU" dirty="0">
                <a:latin typeface="Courier New" panose="02070309020205020404" pitchFamily="49" charset="0"/>
              </a:rPr>
              <a:t>),</a:t>
            </a:r>
            <a:r>
              <a:rPr lang="hu-HU" altLang="hu-HU" dirty="0">
                <a:latin typeface="Courier New" panose="02070309020205020404" pitchFamily="49" charset="0"/>
              </a:rPr>
              <a:t>y</a:t>
            </a:r>
            <a:r>
              <a:rPr lang="da-DK" altLang="hu-HU" dirty="0">
                <a:latin typeface="Courier New" panose="02070309020205020404" pitchFamily="49" charset="0"/>
              </a:rPr>
              <a:t>)</a:t>
            </a:r>
            <a:r>
              <a:rPr lang="hu-HU" altLang="hu-HU" dirty="0">
                <a:latin typeface="Courier New" panose="02070309020205020404" pitchFamily="49" charset="0"/>
              </a:rPr>
              <a:t>;</a:t>
            </a:r>
            <a:r>
              <a:rPr lang="da-DK" altLang="hu-HU" dirty="0">
                <a:latin typeface="Courier New" panose="02070309020205020404" pitchFamily="49" charset="0"/>
              </a:rPr>
              <a:t> S(</a:t>
            </a:r>
            <a:r>
              <a:rPr lang="hu-HU" altLang="hu-HU" dirty="0">
                <a:latin typeface="Courier New" panose="02070309020205020404" pitchFamily="49" charset="0"/>
              </a:rPr>
              <a:t>x</a:t>
            </a:r>
            <a:r>
              <a:rPr lang="da-DK" altLang="hu-HU" dirty="0">
                <a:latin typeface="Courier New" panose="02070309020205020404" pitchFamily="49" charset="0"/>
              </a:rPr>
              <a:t>,</a:t>
            </a:r>
            <a:r>
              <a:rPr lang="hu-HU" altLang="hu-HU" dirty="0">
                <a:latin typeface="Courier New" panose="02070309020205020404" pitchFamily="49" charset="0"/>
              </a:rPr>
              <a:t>y</a:t>
            </a:r>
            <a:r>
              <a:rPr lang="da-DK" altLang="hu-HU" dirty="0">
                <a:latin typeface="Courier New" panose="02070309020205020404" pitchFamily="49" charset="0"/>
              </a:rPr>
              <a:t>)</a:t>
            </a:r>
            <a:br>
              <a:rPr lang="da-DK" altLang="hu-HU" dirty="0">
                <a:latin typeface="Courier New" panose="02070309020205020404" pitchFamily="49" charset="0"/>
              </a:rPr>
            </a:br>
            <a:r>
              <a:rPr lang="da-DK" altLang="hu-HU" dirty="0">
                <a:latin typeface="Courier New" panose="02070309020205020404" pitchFamily="49" charset="0"/>
              </a:rPr>
              <a:t>     </a:t>
            </a:r>
            <a:r>
              <a:rPr lang="da-DK" altLang="hu-HU" dirty="0" smtClean="0">
                <a:latin typeface="Courier New" panose="02070309020205020404" pitchFamily="49" charset="0"/>
              </a:rPr>
              <a:t>különben </a:t>
            </a:r>
            <a:r>
              <a:rPr lang="da-DK" altLang="hu-HU" dirty="0">
                <a:latin typeface="Courier New" panose="02070309020205020404" pitchFamily="49" charset="0"/>
              </a:rPr>
              <a:t>T(</a:t>
            </a:r>
            <a:r>
              <a:rPr lang="hu-HU" altLang="hu-HU" dirty="0">
                <a:latin typeface="Courier New" panose="02070309020205020404" pitchFamily="49" charset="0"/>
              </a:rPr>
              <a:t>x</a:t>
            </a:r>
            <a:r>
              <a:rPr lang="da-DK" altLang="hu-HU" dirty="0">
                <a:latin typeface="Courier New" panose="02070309020205020404" pitchFamily="49" charset="0"/>
              </a:rPr>
              <a:t>,</a:t>
            </a:r>
            <a:r>
              <a:rPr lang="hu-HU" altLang="hu-HU" dirty="0">
                <a:latin typeface="Courier New" panose="02070309020205020404" pitchFamily="49" charset="0"/>
              </a:rPr>
              <a:t>y</a:t>
            </a:r>
            <a:r>
              <a:rPr lang="da-DK" altLang="hu-HU" dirty="0">
                <a:latin typeface="Courier New" panose="02070309020205020404" pitchFamily="49" charset="0"/>
              </a:rPr>
              <a:t>)</a:t>
            </a:r>
            <a:br>
              <a:rPr lang="da-DK" altLang="hu-HU" dirty="0">
                <a:latin typeface="Courier New" panose="02070309020205020404" pitchFamily="49" charset="0"/>
              </a:rPr>
            </a:br>
            <a:r>
              <a:rPr lang="da-DK" altLang="hu-HU" dirty="0">
                <a:latin typeface="Courier New" panose="02070309020205020404" pitchFamily="49" charset="0"/>
              </a:rPr>
              <a:t>Eljárás vége.</a:t>
            </a:r>
            <a:endParaRPr lang="hu-HU" altLang="hu-HU" dirty="0">
              <a:latin typeface="Courier New" panose="02070309020205020404" pitchFamily="49" charset="0"/>
            </a:endParaRP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78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 txBox="1">
            <a:spLocks noGrp="1" noChangeArrowheads="1"/>
          </p:cNvSpPr>
          <p:nvPr/>
        </p:nvSpPr>
        <p:spPr bwMode="auto">
          <a:xfrm>
            <a:off x="7596188" y="6565900"/>
            <a:ext cx="1370012" cy="2921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>
              <a:defRPr/>
            </a:pPr>
            <a:fld id="{FCC0452F-95E7-40C0-99F8-198B580B1F76}" type="slidenum">
              <a:rPr lang="hu-HU" altLang="hu-HU" sz="1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 eaLnBrk="1" hangingPunct="1">
                <a:defRPr/>
              </a:pPr>
              <a:t>79</a:t>
            </a:fld>
            <a:endParaRPr lang="hu-HU" altLang="hu-HU" sz="10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6589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altLang="hu-HU" sz="4000" smtClean="0"/>
              <a:t>Rekurzió és iteráció</a:t>
            </a:r>
          </a:p>
        </p:txBody>
      </p:sp>
      <p:sp>
        <p:nvSpPr>
          <p:cNvPr id="16589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341438"/>
            <a:ext cx="8713788" cy="5256212"/>
          </a:xfrm>
        </p:spPr>
        <p:txBody>
          <a:bodyPr/>
          <a:lstStyle/>
          <a:p>
            <a:pPr marL="0" indent="0">
              <a:spcBef>
                <a:spcPct val="5000"/>
              </a:spcBef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hu-HU" altLang="hu-HU" b="1" smtClean="0"/>
              <a:t>Balrekurzió általános átírása</a:t>
            </a:r>
          </a:p>
          <a:p>
            <a:pPr marL="0" indent="0">
              <a:spcBef>
                <a:spcPct val="5000"/>
              </a:spcBef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hu-HU" altLang="hu-HU" sz="2800" smtClean="0"/>
              <a:t>Ha feltehetjük, hogy az f függvénynek létezik inverze:</a:t>
            </a:r>
          </a:p>
          <a:p>
            <a:pPr marL="0" indent="0">
              <a:spcBef>
                <a:spcPct val="5000"/>
              </a:spcBef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da-DK" altLang="hu-HU" sz="2200" smtClean="0">
                <a:latin typeface="Courier New" panose="02070309020205020404" pitchFamily="49" charset="0"/>
              </a:rPr>
              <a:t>R(</a:t>
            </a:r>
            <a:r>
              <a:rPr lang="hu-HU" altLang="hu-HU" sz="2200" smtClean="0">
                <a:latin typeface="Courier New" panose="02070309020205020404" pitchFamily="49" charset="0"/>
              </a:rPr>
              <a:t>x</a:t>
            </a:r>
            <a:r>
              <a:rPr lang="da-DK" altLang="hu-HU" sz="2200" smtClean="0">
                <a:latin typeface="Courier New" panose="02070309020205020404" pitchFamily="49" charset="0"/>
              </a:rPr>
              <a:t>,</a:t>
            </a:r>
            <a:r>
              <a:rPr lang="hu-HU" altLang="hu-HU" sz="2200" smtClean="0">
                <a:latin typeface="Courier New" panose="02070309020205020404" pitchFamily="49" charset="0"/>
              </a:rPr>
              <a:t>y</a:t>
            </a:r>
            <a:r>
              <a:rPr lang="da-DK" altLang="hu-HU" sz="2200" smtClean="0">
                <a:latin typeface="Courier New" panose="02070309020205020404" pitchFamily="49" charset="0"/>
              </a:rPr>
              <a:t>):</a:t>
            </a:r>
            <a:br>
              <a:rPr lang="da-DK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</a:t>
            </a:r>
            <a:r>
              <a:rPr lang="da-DK" altLang="hu-HU" sz="2200" smtClean="0">
                <a:latin typeface="Courier New" panose="02070309020205020404" pitchFamily="49" charset="0"/>
              </a:rPr>
              <a:t>N:=0</a:t>
            </a:r>
            <a:br>
              <a:rPr lang="da-DK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</a:t>
            </a:r>
            <a:r>
              <a:rPr lang="da-DK" altLang="hu-HU" sz="2200" smtClean="0">
                <a:latin typeface="Courier New" panose="02070309020205020404" pitchFamily="49" charset="0"/>
              </a:rPr>
              <a:t>Ciklus amíg p(</a:t>
            </a:r>
            <a:r>
              <a:rPr lang="hu-HU" altLang="hu-HU" sz="2200" smtClean="0">
                <a:latin typeface="Courier New" panose="02070309020205020404" pitchFamily="49" charset="0"/>
              </a:rPr>
              <a:t>x</a:t>
            </a:r>
            <a:r>
              <a:rPr lang="da-DK" altLang="hu-HU" sz="2200" smtClean="0">
                <a:latin typeface="Courier New" panose="02070309020205020404" pitchFamily="49" charset="0"/>
              </a:rPr>
              <a:t>,</a:t>
            </a:r>
            <a:r>
              <a:rPr lang="hu-HU" altLang="hu-HU" sz="2200" smtClean="0">
                <a:latin typeface="Courier New" panose="02070309020205020404" pitchFamily="49" charset="0"/>
              </a:rPr>
              <a:t>y</a:t>
            </a:r>
            <a:r>
              <a:rPr lang="da-DK" altLang="hu-HU" sz="2200" smtClean="0">
                <a:latin typeface="Courier New" panose="02070309020205020404" pitchFamily="49" charset="0"/>
              </a:rPr>
              <a:t>)</a:t>
            </a:r>
            <a:r>
              <a:rPr lang="hu-HU" altLang="hu-HU" sz="2200" smtClean="0">
                <a:latin typeface="Courier New" panose="02070309020205020404" pitchFamily="49" charset="0"/>
              </a:rPr>
              <a:t/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  x</a:t>
            </a:r>
            <a:r>
              <a:rPr lang="da-DK" altLang="hu-HU" sz="2200" smtClean="0">
                <a:latin typeface="Courier New" panose="02070309020205020404" pitchFamily="49" charset="0"/>
              </a:rPr>
              <a:t>:=f(</a:t>
            </a:r>
            <a:r>
              <a:rPr lang="hu-HU" altLang="hu-HU" sz="2200" smtClean="0">
                <a:latin typeface="Courier New" panose="02070309020205020404" pitchFamily="49" charset="0"/>
              </a:rPr>
              <a:t>x</a:t>
            </a:r>
            <a:r>
              <a:rPr lang="da-DK" altLang="hu-HU" sz="2200" smtClean="0">
                <a:latin typeface="Courier New" panose="02070309020205020404" pitchFamily="49" charset="0"/>
              </a:rPr>
              <a:t>); N:=N+1</a:t>
            </a:r>
            <a:br>
              <a:rPr lang="da-DK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</a:t>
            </a:r>
            <a:r>
              <a:rPr lang="da-DK" altLang="hu-HU" sz="2200" smtClean="0">
                <a:latin typeface="Courier New" panose="02070309020205020404" pitchFamily="49" charset="0"/>
              </a:rPr>
              <a:t>Ciklus vége</a:t>
            </a:r>
            <a:br>
              <a:rPr lang="da-DK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</a:t>
            </a:r>
            <a:r>
              <a:rPr lang="da-DK" altLang="hu-HU" sz="2200" smtClean="0">
                <a:latin typeface="Courier New" panose="02070309020205020404" pitchFamily="49" charset="0"/>
              </a:rPr>
              <a:t>T(</a:t>
            </a:r>
            <a:r>
              <a:rPr lang="hu-HU" altLang="hu-HU" sz="2200" smtClean="0">
                <a:latin typeface="Courier New" panose="02070309020205020404" pitchFamily="49" charset="0"/>
              </a:rPr>
              <a:t>x</a:t>
            </a:r>
            <a:r>
              <a:rPr lang="da-DK" altLang="hu-HU" sz="2200" smtClean="0">
                <a:latin typeface="Courier New" panose="02070309020205020404" pitchFamily="49" charset="0"/>
              </a:rPr>
              <a:t>,</a:t>
            </a:r>
            <a:r>
              <a:rPr lang="hu-HU" altLang="hu-HU" sz="2200" smtClean="0">
                <a:latin typeface="Courier New" panose="02070309020205020404" pitchFamily="49" charset="0"/>
              </a:rPr>
              <a:t>y</a:t>
            </a:r>
            <a:r>
              <a:rPr lang="da-DK" altLang="hu-HU" sz="2200" smtClean="0">
                <a:latin typeface="Courier New" panose="02070309020205020404" pitchFamily="49" charset="0"/>
              </a:rPr>
              <a:t>)</a:t>
            </a:r>
            <a:br>
              <a:rPr lang="da-DK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</a:t>
            </a:r>
            <a:r>
              <a:rPr lang="da-DK" altLang="hu-HU" sz="2200" smtClean="0">
                <a:latin typeface="Courier New" panose="02070309020205020404" pitchFamily="49" charset="0"/>
              </a:rPr>
              <a:t>Ciklus I=1-t</a:t>
            </a:r>
            <a:r>
              <a:rPr lang="hu-HU" altLang="hu-HU" sz="2200" smtClean="0">
                <a:latin typeface="Courier New" panose="02070309020205020404" pitchFamily="49" charset="0"/>
              </a:rPr>
              <a:t>ő</a:t>
            </a:r>
            <a:r>
              <a:rPr lang="da-DK" altLang="hu-HU" sz="2200" smtClean="0">
                <a:latin typeface="Courier New" panose="02070309020205020404" pitchFamily="49" charset="0"/>
              </a:rPr>
              <a:t>l N-ig	</a:t>
            </a:r>
            <a:r>
              <a:rPr lang="hu-HU" altLang="hu-HU" sz="2200" smtClean="0">
                <a:latin typeface="Courier New" panose="02070309020205020404" pitchFamily="49" charset="0"/>
              </a:rPr>
              <a:t/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  x:=f</a:t>
            </a:r>
            <a:r>
              <a:rPr lang="hu-HU" altLang="hu-HU" sz="2200" baseline="30000" smtClean="0">
                <a:latin typeface="Courier New" panose="02070309020205020404" pitchFamily="49" charset="0"/>
              </a:rPr>
              <a:t>-1</a:t>
            </a:r>
            <a:r>
              <a:rPr lang="da-DK" altLang="hu-HU" sz="2200" smtClean="0">
                <a:latin typeface="Courier New" panose="02070309020205020404" pitchFamily="49" charset="0"/>
              </a:rPr>
              <a:t>(</a:t>
            </a:r>
            <a:r>
              <a:rPr lang="hu-HU" altLang="hu-HU" sz="2200" smtClean="0">
                <a:latin typeface="Courier New" panose="02070309020205020404" pitchFamily="49" charset="0"/>
              </a:rPr>
              <a:t>x</a:t>
            </a:r>
            <a:r>
              <a:rPr lang="da-DK" altLang="hu-HU" sz="2200" smtClean="0">
                <a:latin typeface="Courier New" panose="02070309020205020404" pitchFamily="49" charset="0"/>
              </a:rPr>
              <a:t>); S(</a:t>
            </a:r>
            <a:r>
              <a:rPr lang="hu-HU" altLang="hu-HU" sz="2200" smtClean="0">
                <a:latin typeface="Courier New" panose="02070309020205020404" pitchFamily="49" charset="0"/>
              </a:rPr>
              <a:t>x</a:t>
            </a:r>
            <a:r>
              <a:rPr lang="da-DK" altLang="hu-HU" sz="2200" smtClean="0">
                <a:latin typeface="Courier New" panose="02070309020205020404" pitchFamily="49" charset="0"/>
              </a:rPr>
              <a:t>,</a:t>
            </a:r>
            <a:r>
              <a:rPr lang="hu-HU" altLang="hu-HU" sz="2200" smtClean="0">
                <a:latin typeface="Courier New" panose="02070309020205020404" pitchFamily="49" charset="0"/>
              </a:rPr>
              <a:t>y</a:t>
            </a:r>
            <a:r>
              <a:rPr lang="da-DK" altLang="hu-HU" sz="2200" smtClean="0">
                <a:latin typeface="Courier New" panose="02070309020205020404" pitchFamily="49" charset="0"/>
              </a:rPr>
              <a:t>)</a:t>
            </a:r>
            <a:br>
              <a:rPr lang="da-DK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</a:t>
            </a:r>
            <a:r>
              <a:rPr lang="da-DK" altLang="hu-HU" sz="2200" smtClean="0">
                <a:latin typeface="Courier New" panose="02070309020205020404" pitchFamily="49" charset="0"/>
              </a:rPr>
              <a:t>Ciklus vége</a:t>
            </a:r>
            <a:br>
              <a:rPr lang="da-DK" altLang="hu-HU" sz="2200" smtClean="0">
                <a:latin typeface="Courier New" panose="02070309020205020404" pitchFamily="49" charset="0"/>
              </a:rPr>
            </a:br>
            <a:r>
              <a:rPr lang="da-DK" altLang="hu-HU" sz="2200" smtClean="0">
                <a:latin typeface="Courier New" panose="02070309020205020404" pitchFamily="49" charset="0"/>
              </a:rPr>
              <a:t>Eljárás vége.</a:t>
            </a:r>
            <a:endParaRPr lang="hu-HU" altLang="hu-HU" sz="2200" smtClean="0">
              <a:latin typeface="Courier New" panose="02070309020205020404" pitchFamily="49" charset="0"/>
            </a:endParaRPr>
          </a:p>
        </p:txBody>
      </p:sp>
      <p:sp>
        <p:nvSpPr>
          <p:cNvPr id="165894" name="Rectangle 7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hu-HU" altLang="hu-HU" sz="1800"/>
          </a:p>
        </p:txBody>
      </p:sp>
      <p:sp>
        <p:nvSpPr>
          <p:cNvPr id="165895" name="Rectangle 8"/>
          <p:cNvSpPr>
            <a:spLocks noChangeArrowheads="1"/>
          </p:cNvSpPr>
          <p:nvPr/>
        </p:nvSpPr>
        <p:spPr bwMode="auto">
          <a:xfrm>
            <a:off x="0" y="36528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hu-HU" altLang="hu-HU" sz="1800"/>
          </a:p>
        </p:txBody>
      </p:sp>
      <p:sp>
        <p:nvSpPr>
          <p:cNvPr id="12" name="Dátum helye 11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A7AA427B-0B12-4578-B216-92A239E1A932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79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 txBox="1">
            <a:spLocks noGrp="1" noChangeArrowheads="1"/>
          </p:cNvSpPr>
          <p:nvPr/>
        </p:nvSpPr>
        <p:spPr bwMode="auto">
          <a:xfrm>
            <a:off x="7596188" y="6565900"/>
            <a:ext cx="1370012" cy="2921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>
              <a:defRPr/>
            </a:pPr>
            <a:fld id="{512A062D-A320-41A0-A20F-2BD24FB8834C}" type="slidenum">
              <a:rPr lang="hu-HU" altLang="hu-HU" sz="1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 eaLnBrk="1" hangingPunct="1">
                <a:defRPr/>
              </a:pPr>
              <a:t>8</a:t>
            </a:fld>
            <a:endParaRPr lang="hu-HU" altLang="hu-HU" sz="10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altLang="hu-HU" sz="4000" smtClean="0"/>
              <a:t>Rekurzív specifikáció és algoritmus</a:t>
            </a:r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341438"/>
            <a:ext cx="8785225" cy="4967287"/>
          </a:xfrm>
        </p:spPr>
        <p:txBody>
          <a:bodyPr/>
          <a:lstStyle/>
          <a:p>
            <a:pPr marL="0" indent="0" defTabSz="179388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b="1" smtClean="0"/>
              <a:t>McCarthy 91-függvény:</a:t>
            </a:r>
          </a:p>
          <a:p>
            <a:pPr marL="0" indent="0" defTabSz="179388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endParaRPr lang="hu-HU" altLang="hu-HU" b="1" smtClean="0"/>
          </a:p>
          <a:p>
            <a:pPr marL="0" indent="0" defTabSz="179388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endParaRPr lang="hu-HU" altLang="hu-HU" b="1" smtClean="0"/>
          </a:p>
          <a:p>
            <a:pPr marL="0" indent="0" defTabSz="179388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sz="2200" smtClean="0">
                <a:latin typeface="Courier New" panose="02070309020205020404" pitchFamily="49" charset="0"/>
              </a:rPr>
              <a:t>M(n):</a:t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Ha n&gt;100 akkor M:=n-10 különben M:=M(M(n+11))</a:t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Eljárás vége.</a:t>
            </a:r>
          </a:p>
          <a:p>
            <a:pPr marL="0" indent="0" defTabSz="179388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sz="2200" smtClean="0">
                <a:latin typeface="Courier New" panose="02070309020205020404" pitchFamily="49" charset="0"/>
              </a:rPr>
              <a:t>M(n):</a:t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Ha n&gt;100 akkor M:=n-10 </a:t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      különben x:=M(n+11); M:=M(x)</a:t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Eljárás vége.</a:t>
            </a:r>
          </a:p>
          <a:p>
            <a:pPr marL="0" indent="0" defTabSz="179388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sz="2800" smtClean="0"/>
              <a:t>Tehát a dupla rekurzió algoritmikus szinten</a:t>
            </a:r>
            <a:br>
              <a:rPr lang="hu-HU" altLang="hu-HU" sz="2800" smtClean="0"/>
            </a:br>
            <a:r>
              <a:rPr lang="hu-HU" altLang="hu-HU" sz="2800" smtClean="0"/>
              <a:t>nem okoz semmilyen gondot!</a:t>
            </a:r>
          </a:p>
        </p:txBody>
      </p:sp>
      <p:graphicFrame>
        <p:nvGraphicFramePr>
          <p:cNvPr id="20486" name="Object 4"/>
          <p:cNvGraphicFramePr>
            <a:graphicFrameLocks noChangeAspect="1"/>
          </p:cNvGraphicFramePr>
          <p:nvPr/>
        </p:nvGraphicFramePr>
        <p:xfrm>
          <a:off x="3049588" y="1989138"/>
          <a:ext cx="4440237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6" name="Equation" r:id="rId4" imgW="2349500" imgH="457200" progId="Equation.3">
                  <p:embed/>
                </p:oleObj>
              </mc:Choice>
              <mc:Fallback>
                <p:oleObj name="Equation" r:id="rId4" imgW="234950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9588" y="1989138"/>
                        <a:ext cx="4440237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Dátum helye 11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31B88325-F12A-48F5-B8FB-8DE55EDFF765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8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 txBox="1">
            <a:spLocks noGrp="1" noChangeArrowheads="1"/>
          </p:cNvSpPr>
          <p:nvPr/>
        </p:nvSpPr>
        <p:spPr bwMode="auto">
          <a:xfrm>
            <a:off x="7596188" y="6565900"/>
            <a:ext cx="1370012" cy="2921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>
              <a:defRPr/>
            </a:pPr>
            <a:fld id="{A9EC6A0A-6BAF-4F66-979B-BDA022218B5E}" type="slidenum">
              <a:rPr lang="hu-HU" altLang="hu-HU" sz="1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 eaLnBrk="1" hangingPunct="1">
                <a:defRPr/>
              </a:pPr>
              <a:t>80</a:t>
            </a:fld>
            <a:endParaRPr lang="hu-HU" altLang="hu-HU" sz="10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6794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altLang="hu-HU" sz="4000" smtClean="0"/>
              <a:t>Rekurzió és iteráció</a:t>
            </a:r>
          </a:p>
        </p:txBody>
      </p:sp>
      <p:sp>
        <p:nvSpPr>
          <p:cNvPr id="16794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341438"/>
            <a:ext cx="8713788" cy="5256212"/>
          </a:xfrm>
        </p:spPr>
        <p:txBody>
          <a:bodyPr/>
          <a:lstStyle/>
          <a:p>
            <a:pPr marL="0" indent="0">
              <a:spcBef>
                <a:spcPct val="5000"/>
              </a:spcBef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hu-HU" altLang="hu-HU" b="1" smtClean="0"/>
              <a:t>Balrekurzió általános átírása</a:t>
            </a:r>
          </a:p>
          <a:p>
            <a:pPr marL="0" indent="0">
              <a:spcBef>
                <a:spcPct val="5000"/>
              </a:spcBef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hu-HU" altLang="hu-HU" sz="2800" smtClean="0"/>
              <a:t>Ha az f függvénynek nem létezik inverze:</a:t>
            </a:r>
          </a:p>
          <a:p>
            <a:pPr marL="0" indent="0">
              <a:spcBef>
                <a:spcPct val="5000"/>
              </a:spcBef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da-DK" altLang="hu-HU" sz="2200" smtClean="0">
                <a:latin typeface="Courier New" panose="02070309020205020404" pitchFamily="49" charset="0"/>
              </a:rPr>
              <a:t>R(</a:t>
            </a:r>
            <a:r>
              <a:rPr lang="hu-HU" altLang="hu-HU" sz="2200" smtClean="0">
                <a:latin typeface="Courier New" panose="02070309020205020404" pitchFamily="49" charset="0"/>
              </a:rPr>
              <a:t>x</a:t>
            </a:r>
            <a:r>
              <a:rPr lang="da-DK" altLang="hu-HU" sz="2200" smtClean="0">
                <a:latin typeface="Courier New" panose="02070309020205020404" pitchFamily="49" charset="0"/>
              </a:rPr>
              <a:t>,</a:t>
            </a:r>
            <a:r>
              <a:rPr lang="hu-HU" altLang="hu-HU" sz="2200" smtClean="0">
                <a:latin typeface="Courier New" panose="02070309020205020404" pitchFamily="49" charset="0"/>
              </a:rPr>
              <a:t>y</a:t>
            </a:r>
            <a:r>
              <a:rPr lang="da-DK" altLang="hu-HU" sz="2200" smtClean="0">
                <a:latin typeface="Courier New" panose="02070309020205020404" pitchFamily="49" charset="0"/>
              </a:rPr>
              <a:t>):</a:t>
            </a:r>
            <a:br>
              <a:rPr lang="da-DK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</a:t>
            </a:r>
            <a:r>
              <a:rPr lang="da-DK" altLang="hu-HU" sz="2200" smtClean="0">
                <a:latin typeface="Courier New" panose="02070309020205020404" pitchFamily="49" charset="0"/>
              </a:rPr>
              <a:t>N:=0</a:t>
            </a:r>
            <a:br>
              <a:rPr lang="da-DK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</a:t>
            </a:r>
            <a:r>
              <a:rPr lang="da-DK" altLang="hu-HU" sz="2200" smtClean="0">
                <a:latin typeface="Courier New" panose="02070309020205020404" pitchFamily="49" charset="0"/>
              </a:rPr>
              <a:t>Ciklus amíg p(</a:t>
            </a:r>
            <a:r>
              <a:rPr lang="hu-HU" altLang="hu-HU" sz="2200" smtClean="0">
                <a:latin typeface="Courier New" panose="02070309020205020404" pitchFamily="49" charset="0"/>
              </a:rPr>
              <a:t>x</a:t>
            </a:r>
            <a:r>
              <a:rPr lang="da-DK" altLang="hu-HU" sz="2200" smtClean="0">
                <a:latin typeface="Courier New" panose="02070309020205020404" pitchFamily="49" charset="0"/>
              </a:rPr>
              <a:t>,</a:t>
            </a:r>
            <a:r>
              <a:rPr lang="hu-HU" altLang="hu-HU" sz="2200" smtClean="0">
                <a:latin typeface="Courier New" panose="02070309020205020404" pitchFamily="49" charset="0"/>
              </a:rPr>
              <a:t>y</a:t>
            </a:r>
            <a:r>
              <a:rPr lang="da-DK" altLang="hu-HU" sz="2200" smtClean="0">
                <a:latin typeface="Courier New" panose="02070309020205020404" pitchFamily="49" charset="0"/>
              </a:rPr>
              <a:t>)</a:t>
            </a:r>
            <a:r>
              <a:rPr lang="hu-HU" altLang="hu-HU" sz="2200" smtClean="0">
                <a:latin typeface="Courier New" panose="02070309020205020404" pitchFamily="49" charset="0"/>
              </a:rPr>
              <a:t/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  Verembe(x); x</a:t>
            </a:r>
            <a:r>
              <a:rPr lang="da-DK" altLang="hu-HU" sz="2200" smtClean="0">
                <a:latin typeface="Courier New" panose="02070309020205020404" pitchFamily="49" charset="0"/>
              </a:rPr>
              <a:t>:=f(</a:t>
            </a:r>
            <a:r>
              <a:rPr lang="hu-HU" altLang="hu-HU" sz="2200" smtClean="0">
                <a:latin typeface="Courier New" panose="02070309020205020404" pitchFamily="49" charset="0"/>
              </a:rPr>
              <a:t>x</a:t>
            </a:r>
            <a:r>
              <a:rPr lang="da-DK" altLang="hu-HU" sz="2200" smtClean="0">
                <a:latin typeface="Courier New" panose="02070309020205020404" pitchFamily="49" charset="0"/>
              </a:rPr>
              <a:t>); N:=N+1</a:t>
            </a:r>
            <a:br>
              <a:rPr lang="da-DK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</a:t>
            </a:r>
            <a:r>
              <a:rPr lang="da-DK" altLang="hu-HU" sz="2200" smtClean="0">
                <a:latin typeface="Courier New" panose="02070309020205020404" pitchFamily="49" charset="0"/>
              </a:rPr>
              <a:t>Ciklus vége</a:t>
            </a:r>
            <a:br>
              <a:rPr lang="da-DK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</a:t>
            </a:r>
            <a:r>
              <a:rPr lang="da-DK" altLang="hu-HU" sz="2200" smtClean="0">
                <a:latin typeface="Courier New" panose="02070309020205020404" pitchFamily="49" charset="0"/>
              </a:rPr>
              <a:t>T(</a:t>
            </a:r>
            <a:r>
              <a:rPr lang="hu-HU" altLang="hu-HU" sz="2200" smtClean="0">
                <a:latin typeface="Courier New" panose="02070309020205020404" pitchFamily="49" charset="0"/>
              </a:rPr>
              <a:t>x</a:t>
            </a:r>
            <a:r>
              <a:rPr lang="da-DK" altLang="hu-HU" sz="2200" smtClean="0">
                <a:latin typeface="Courier New" panose="02070309020205020404" pitchFamily="49" charset="0"/>
              </a:rPr>
              <a:t>,</a:t>
            </a:r>
            <a:r>
              <a:rPr lang="hu-HU" altLang="hu-HU" sz="2200" smtClean="0">
                <a:latin typeface="Courier New" panose="02070309020205020404" pitchFamily="49" charset="0"/>
              </a:rPr>
              <a:t>y</a:t>
            </a:r>
            <a:r>
              <a:rPr lang="da-DK" altLang="hu-HU" sz="2200" smtClean="0">
                <a:latin typeface="Courier New" panose="02070309020205020404" pitchFamily="49" charset="0"/>
              </a:rPr>
              <a:t>)</a:t>
            </a:r>
            <a:br>
              <a:rPr lang="da-DK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</a:t>
            </a:r>
            <a:r>
              <a:rPr lang="da-DK" altLang="hu-HU" sz="2200" smtClean="0">
                <a:latin typeface="Courier New" panose="02070309020205020404" pitchFamily="49" charset="0"/>
              </a:rPr>
              <a:t>Ciklus </a:t>
            </a:r>
            <a:r>
              <a:rPr lang="hu-HU" altLang="hu-HU" sz="2200" smtClean="0">
                <a:latin typeface="Courier New" panose="02070309020205020404" pitchFamily="49" charset="0"/>
              </a:rPr>
              <a:t>i</a:t>
            </a:r>
            <a:r>
              <a:rPr lang="da-DK" altLang="hu-HU" sz="2200" smtClean="0">
                <a:latin typeface="Courier New" panose="02070309020205020404" pitchFamily="49" charset="0"/>
              </a:rPr>
              <a:t>=1-t</a:t>
            </a:r>
            <a:r>
              <a:rPr lang="hu-HU" altLang="hu-HU" sz="2200" smtClean="0">
                <a:latin typeface="Courier New" panose="02070309020205020404" pitchFamily="49" charset="0"/>
              </a:rPr>
              <a:t>ő</a:t>
            </a:r>
            <a:r>
              <a:rPr lang="da-DK" altLang="hu-HU" sz="2200" smtClean="0">
                <a:latin typeface="Courier New" panose="02070309020205020404" pitchFamily="49" charset="0"/>
              </a:rPr>
              <a:t>l N-ig</a:t>
            </a:r>
            <a:r>
              <a:rPr lang="hu-HU" altLang="hu-HU" sz="2200" smtClean="0">
                <a:latin typeface="Courier New" panose="02070309020205020404" pitchFamily="49" charset="0"/>
              </a:rPr>
              <a:t/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  Veremből(x</a:t>
            </a:r>
            <a:r>
              <a:rPr lang="da-DK" altLang="hu-HU" sz="2200" smtClean="0">
                <a:latin typeface="Courier New" panose="02070309020205020404" pitchFamily="49" charset="0"/>
              </a:rPr>
              <a:t>); S(</a:t>
            </a:r>
            <a:r>
              <a:rPr lang="hu-HU" altLang="hu-HU" sz="2200" smtClean="0">
                <a:latin typeface="Courier New" panose="02070309020205020404" pitchFamily="49" charset="0"/>
              </a:rPr>
              <a:t>x</a:t>
            </a:r>
            <a:r>
              <a:rPr lang="da-DK" altLang="hu-HU" sz="2200" smtClean="0">
                <a:latin typeface="Courier New" panose="02070309020205020404" pitchFamily="49" charset="0"/>
              </a:rPr>
              <a:t>,</a:t>
            </a:r>
            <a:r>
              <a:rPr lang="hu-HU" altLang="hu-HU" sz="2200" smtClean="0">
                <a:latin typeface="Courier New" panose="02070309020205020404" pitchFamily="49" charset="0"/>
              </a:rPr>
              <a:t>y</a:t>
            </a:r>
            <a:r>
              <a:rPr lang="da-DK" altLang="hu-HU" sz="2200" smtClean="0">
                <a:latin typeface="Courier New" panose="02070309020205020404" pitchFamily="49" charset="0"/>
              </a:rPr>
              <a:t>)</a:t>
            </a:r>
            <a:br>
              <a:rPr lang="da-DK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</a:t>
            </a:r>
            <a:r>
              <a:rPr lang="da-DK" altLang="hu-HU" sz="2200" smtClean="0">
                <a:latin typeface="Courier New" panose="02070309020205020404" pitchFamily="49" charset="0"/>
              </a:rPr>
              <a:t>Ciklus vége</a:t>
            </a:r>
            <a:br>
              <a:rPr lang="da-DK" altLang="hu-HU" sz="2200" smtClean="0">
                <a:latin typeface="Courier New" panose="02070309020205020404" pitchFamily="49" charset="0"/>
              </a:rPr>
            </a:br>
            <a:r>
              <a:rPr lang="da-DK" altLang="hu-HU" sz="2200" smtClean="0">
                <a:latin typeface="Courier New" panose="02070309020205020404" pitchFamily="49" charset="0"/>
              </a:rPr>
              <a:t>Eljárás vége.</a:t>
            </a:r>
            <a:endParaRPr lang="hu-HU" altLang="hu-HU" sz="2200" smtClean="0">
              <a:latin typeface="Courier New" panose="02070309020205020404" pitchFamily="49" charset="0"/>
            </a:endParaRPr>
          </a:p>
        </p:txBody>
      </p:sp>
      <p:sp>
        <p:nvSpPr>
          <p:cNvPr id="167942" name="Rectangle 7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hu-HU" altLang="hu-HU" sz="1800"/>
          </a:p>
        </p:txBody>
      </p:sp>
      <p:sp>
        <p:nvSpPr>
          <p:cNvPr id="167943" name="Rectangle 8"/>
          <p:cNvSpPr>
            <a:spLocks noChangeArrowheads="1"/>
          </p:cNvSpPr>
          <p:nvPr/>
        </p:nvSpPr>
        <p:spPr bwMode="auto">
          <a:xfrm>
            <a:off x="0" y="36528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hu-HU" altLang="hu-HU" sz="1800"/>
          </a:p>
        </p:txBody>
      </p:sp>
      <p:sp>
        <p:nvSpPr>
          <p:cNvPr id="12" name="Dátum helye 11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54283FEF-1534-4A2E-994D-FC96C3EEC357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80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 txBox="1">
            <a:spLocks noGrp="1" noChangeArrowheads="1"/>
          </p:cNvSpPr>
          <p:nvPr/>
        </p:nvSpPr>
        <p:spPr bwMode="auto">
          <a:xfrm>
            <a:off x="7596188" y="6565900"/>
            <a:ext cx="1370012" cy="2921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>
              <a:defRPr/>
            </a:pPr>
            <a:fld id="{4DC6B8B5-16E4-4FF6-A8ED-9DAD7032B397}" type="slidenum">
              <a:rPr lang="hu-HU" altLang="hu-HU" sz="1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 eaLnBrk="1" hangingPunct="1">
                <a:defRPr/>
              </a:pPr>
              <a:t>81</a:t>
            </a:fld>
            <a:endParaRPr lang="hu-HU" altLang="hu-HU" sz="10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6998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altLang="hu-HU" sz="4000" smtClean="0"/>
              <a:t>Rekurzió és iteráció</a:t>
            </a:r>
          </a:p>
        </p:txBody>
      </p:sp>
      <p:sp>
        <p:nvSpPr>
          <p:cNvPr id="16998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341438"/>
            <a:ext cx="8713788" cy="5256212"/>
          </a:xfrm>
        </p:spPr>
        <p:txBody>
          <a:bodyPr/>
          <a:lstStyle/>
          <a:p>
            <a:pPr marL="0" indent="0">
              <a:spcBef>
                <a:spcPct val="5000"/>
              </a:spcBef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hu-HU" altLang="hu-HU" b="1" smtClean="0"/>
              <a:t>Balrekurzió példa</a:t>
            </a:r>
          </a:p>
          <a:p>
            <a:pPr marL="0" indent="0">
              <a:spcBef>
                <a:spcPct val="5000"/>
              </a:spcBef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hu-HU" altLang="hu-HU" sz="2800" smtClean="0"/>
              <a:t>Egy szó „tükrözve” kiírása, azaz betűi sorrendje megfordítása:</a:t>
            </a:r>
          </a:p>
          <a:p>
            <a:pPr marL="0" indent="0">
              <a:spcBef>
                <a:spcPct val="5000"/>
              </a:spcBef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hu-HU" altLang="hu-HU" sz="2200" smtClean="0">
                <a:latin typeface="Courier New" panose="02070309020205020404" pitchFamily="49" charset="0"/>
              </a:rPr>
              <a:t>Tükröz(szó):</a:t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Ha nem üres?(szó) akkor Tükröz(elsőutániak(szó))</a:t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                        Ki: első(szó)</a:t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Eljárás vége.</a:t>
            </a:r>
          </a:p>
        </p:txBody>
      </p:sp>
      <p:sp>
        <p:nvSpPr>
          <p:cNvPr id="169990" name="Rectangle 7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hu-HU" altLang="hu-HU" sz="1800"/>
          </a:p>
        </p:txBody>
      </p:sp>
      <p:sp>
        <p:nvSpPr>
          <p:cNvPr id="169991" name="Rectangle 8"/>
          <p:cNvSpPr>
            <a:spLocks noChangeArrowheads="1"/>
          </p:cNvSpPr>
          <p:nvPr/>
        </p:nvSpPr>
        <p:spPr bwMode="auto">
          <a:xfrm>
            <a:off x="0" y="36528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hu-HU" altLang="hu-HU" sz="1800"/>
          </a:p>
        </p:txBody>
      </p:sp>
      <p:sp>
        <p:nvSpPr>
          <p:cNvPr id="12" name="Dátum helye 11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969D8C11-AA58-443D-9A87-6B60A4D3EF87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81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 txBox="1">
            <a:spLocks noGrp="1" noChangeArrowheads="1"/>
          </p:cNvSpPr>
          <p:nvPr/>
        </p:nvSpPr>
        <p:spPr bwMode="auto">
          <a:xfrm>
            <a:off x="7596188" y="6565900"/>
            <a:ext cx="1370012" cy="2921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>
              <a:defRPr/>
            </a:pPr>
            <a:fld id="{4F2404FD-C4E1-41EC-BB2D-514417D2B1DF}" type="slidenum">
              <a:rPr lang="hu-HU" altLang="hu-HU" sz="1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 eaLnBrk="1" hangingPunct="1">
                <a:defRPr/>
              </a:pPr>
              <a:t>82</a:t>
            </a:fld>
            <a:endParaRPr lang="hu-HU" altLang="hu-HU" sz="10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7203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altLang="hu-HU" sz="4000" smtClean="0"/>
              <a:t>Rekurzió és iteráció</a:t>
            </a:r>
          </a:p>
        </p:txBody>
      </p:sp>
      <p:sp>
        <p:nvSpPr>
          <p:cNvPr id="17203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341438"/>
            <a:ext cx="8785225" cy="5256212"/>
          </a:xfrm>
        </p:spPr>
        <p:txBody>
          <a:bodyPr/>
          <a:lstStyle/>
          <a:p>
            <a:pPr marL="0" indent="0">
              <a:spcBef>
                <a:spcPct val="5000"/>
              </a:spcBef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hu-HU" altLang="hu-HU" b="1" smtClean="0"/>
              <a:t>Balrekurzió példa</a:t>
            </a:r>
          </a:p>
          <a:p>
            <a:pPr marL="0" indent="0">
              <a:spcBef>
                <a:spcPct val="5000"/>
              </a:spcBef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hu-HU" altLang="hu-HU" sz="2800" smtClean="0"/>
              <a:t>Egy szó „tükrözve” kiírása, azaz betűi sorrendje megfordítása:</a:t>
            </a:r>
          </a:p>
          <a:p>
            <a:pPr marL="0" indent="0">
              <a:spcBef>
                <a:spcPct val="5000"/>
              </a:spcBef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hu-HU" altLang="hu-HU" sz="2200" smtClean="0">
                <a:latin typeface="Courier New" panose="02070309020205020404" pitchFamily="49" charset="0"/>
              </a:rPr>
              <a:t>Tükröz(szó):</a:t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N:=0</a:t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Ciklus amíg nem üres?(szó)</a:t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  </a:t>
            </a:r>
            <a:r>
              <a:rPr lang="hu-HU" altLang="hu-HU" sz="2200" smtClean="0">
                <a:solidFill>
                  <a:srgbClr val="FF0000"/>
                </a:solidFill>
                <a:latin typeface="Courier New" panose="02070309020205020404" pitchFamily="49" charset="0"/>
              </a:rPr>
              <a:t>Verembe(első(szó))</a:t>
            </a:r>
            <a:r>
              <a:rPr lang="hu-HU" altLang="hu-HU" sz="2200" smtClean="0">
                <a:latin typeface="Courier New" panose="02070309020205020404" pitchFamily="49" charset="0"/>
              </a:rPr>
              <a:t>; N:=N+1</a:t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  </a:t>
            </a:r>
            <a:r>
              <a:rPr lang="hu-HU" altLang="hu-HU" sz="2200" smtClean="0">
                <a:solidFill>
                  <a:srgbClr val="FF0000"/>
                </a:solidFill>
                <a:latin typeface="Courier New" panose="02070309020205020404" pitchFamily="49" charset="0"/>
              </a:rPr>
              <a:t>szó:=elsőutániak(szó)</a:t>
            </a:r>
            <a:r>
              <a:rPr lang="hu-HU" altLang="hu-HU" sz="2200" smtClean="0">
                <a:latin typeface="Courier New" panose="02070309020205020404" pitchFamily="49" charset="0"/>
              </a:rPr>
              <a:t/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Ciklus vége</a:t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Ciklus i=1-től N-ig</a:t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  </a:t>
            </a:r>
            <a:r>
              <a:rPr lang="hu-HU" altLang="hu-HU" sz="2200" smtClean="0">
                <a:solidFill>
                  <a:srgbClr val="FF0000"/>
                </a:solidFill>
                <a:latin typeface="Courier New" panose="02070309020205020404" pitchFamily="49" charset="0"/>
              </a:rPr>
              <a:t>Veremből(B)</a:t>
            </a:r>
            <a:r>
              <a:rPr lang="hu-HU" altLang="hu-HU" sz="2200" smtClean="0">
                <a:latin typeface="Courier New" panose="02070309020205020404" pitchFamily="49" charset="0"/>
              </a:rPr>
              <a:t>; Ki: B</a:t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Ciklus vége  </a:t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Eljárás vége.</a:t>
            </a:r>
          </a:p>
        </p:txBody>
      </p:sp>
      <p:sp>
        <p:nvSpPr>
          <p:cNvPr id="172038" name="Rectangle 7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hu-HU" altLang="hu-HU" sz="1800"/>
          </a:p>
        </p:txBody>
      </p:sp>
      <p:sp>
        <p:nvSpPr>
          <p:cNvPr id="172039" name="Rectangle 8"/>
          <p:cNvSpPr>
            <a:spLocks noChangeArrowheads="1"/>
          </p:cNvSpPr>
          <p:nvPr/>
        </p:nvSpPr>
        <p:spPr bwMode="auto">
          <a:xfrm>
            <a:off x="0" y="36528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hu-HU" altLang="hu-HU" sz="1800"/>
          </a:p>
        </p:txBody>
      </p:sp>
      <p:sp>
        <p:nvSpPr>
          <p:cNvPr id="12" name="Dátum helye 11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E1A2C913-E7D9-4974-A4C1-5A59A7134073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82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 txBox="1">
            <a:spLocks noGrp="1" noChangeArrowheads="1"/>
          </p:cNvSpPr>
          <p:nvPr/>
        </p:nvSpPr>
        <p:spPr bwMode="auto">
          <a:xfrm>
            <a:off x="7596188" y="6565900"/>
            <a:ext cx="1370012" cy="2921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>
              <a:defRPr/>
            </a:pPr>
            <a:fld id="{A5E4A3D3-E128-4FE6-A58F-0F6F8483CF64}" type="slidenum">
              <a:rPr lang="hu-HU" altLang="hu-HU" sz="1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 eaLnBrk="1" hangingPunct="1">
                <a:defRPr/>
              </a:pPr>
              <a:t>83</a:t>
            </a:fld>
            <a:endParaRPr lang="hu-HU" altLang="hu-HU" sz="10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7408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altLang="hu-HU" sz="4000" smtClean="0"/>
              <a:t>Rekurzió és iteráció</a:t>
            </a:r>
          </a:p>
        </p:txBody>
      </p:sp>
      <p:sp>
        <p:nvSpPr>
          <p:cNvPr id="17408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341438"/>
            <a:ext cx="8713788" cy="5256212"/>
          </a:xfrm>
        </p:spPr>
        <p:txBody>
          <a:bodyPr/>
          <a:lstStyle/>
          <a:p>
            <a:pPr marL="0" indent="0">
              <a:spcBef>
                <a:spcPct val="5000"/>
              </a:spcBef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hu-HU" altLang="hu-HU" b="1" smtClean="0"/>
              <a:t>Balrekurzió példa</a:t>
            </a:r>
          </a:p>
          <a:p>
            <a:pPr marL="0" indent="0">
              <a:spcBef>
                <a:spcPct val="5000"/>
              </a:spcBef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hu-HU" altLang="hu-HU" sz="2800" smtClean="0"/>
              <a:t>M-nél kisebb 2-hatványok visszafelé:</a:t>
            </a:r>
          </a:p>
          <a:p>
            <a:pPr marL="0" indent="0">
              <a:spcBef>
                <a:spcPct val="5000"/>
              </a:spcBef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da-DK" altLang="hu-HU" sz="2200" smtClean="0">
                <a:latin typeface="Courier New" panose="02070309020205020404" pitchFamily="49" charset="0"/>
              </a:rPr>
              <a:t>Hatv</a:t>
            </a:r>
            <a:r>
              <a:rPr lang="da-DK" altLang="hu-HU" sz="2200" smtClean="0"/>
              <a:t>á</a:t>
            </a:r>
            <a:r>
              <a:rPr lang="da-DK" altLang="hu-HU" sz="2200" smtClean="0">
                <a:latin typeface="Courier New" panose="02070309020205020404" pitchFamily="49" charset="0"/>
              </a:rPr>
              <a:t>nyok(K,M):</a:t>
            </a:r>
            <a:br>
              <a:rPr lang="da-DK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</a:t>
            </a:r>
            <a:r>
              <a:rPr lang="da-DK" altLang="hu-HU" sz="2200" smtClean="0">
                <a:latin typeface="Courier New" panose="02070309020205020404" pitchFamily="49" charset="0"/>
              </a:rPr>
              <a:t>Ha K</a:t>
            </a:r>
            <a:r>
              <a:rPr lang="da-DK" altLang="hu-HU" sz="2200" smtClean="0">
                <a:latin typeface="Courier New" panose="02070309020205020404" pitchFamily="49" charset="0"/>
                <a:sym typeface="Symbol" panose="05050102010706020507" pitchFamily="18" charset="2"/>
              </a:rPr>
              <a:t></a:t>
            </a:r>
            <a:r>
              <a:rPr lang="da-DK" altLang="hu-HU" sz="2200" smtClean="0">
                <a:latin typeface="Courier New" panose="02070309020205020404" pitchFamily="49" charset="0"/>
              </a:rPr>
              <a:t>M akkor Hatv</a:t>
            </a:r>
            <a:r>
              <a:rPr lang="da-DK" altLang="hu-HU" sz="2200" smtClean="0"/>
              <a:t>á</a:t>
            </a:r>
            <a:r>
              <a:rPr lang="da-DK" altLang="hu-HU" sz="2200" smtClean="0">
                <a:latin typeface="Courier New" panose="02070309020205020404" pitchFamily="49" charset="0"/>
              </a:rPr>
              <a:t>nyok(2*K,M); Ki: K</a:t>
            </a:r>
            <a:br>
              <a:rPr lang="da-DK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Eljárás vége.</a:t>
            </a:r>
          </a:p>
          <a:p>
            <a:pPr marL="0" indent="0">
              <a:lnSpc>
                <a:spcPct val="90000"/>
              </a:lnSpc>
              <a:spcBef>
                <a:spcPct val="5000"/>
              </a:spcBef>
              <a:buFont typeface="Wingdings" panose="05000000000000000000" pitchFamily="2" charset="2"/>
              <a:buNone/>
            </a:pPr>
            <a:r>
              <a:rPr lang="da-DK" altLang="hu-HU" sz="2200" smtClean="0">
                <a:latin typeface="Courier New" panose="02070309020205020404" pitchFamily="49" charset="0"/>
              </a:rPr>
              <a:t>Hatványok(K,M):</a:t>
            </a:r>
            <a:br>
              <a:rPr lang="da-DK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</a:t>
            </a:r>
            <a:r>
              <a:rPr lang="da-DK" altLang="hu-HU" sz="2200" smtClean="0">
                <a:latin typeface="Courier New" panose="02070309020205020404" pitchFamily="49" charset="0"/>
              </a:rPr>
              <a:t>N:=0</a:t>
            </a:r>
            <a:br>
              <a:rPr lang="da-DK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</a:t>
            </a:r>
            <a:r>
              <a:rPr lang="da-DK" altLang="hu-HU" sz="2200" smtClean="0">
                <a:latin typeface="Courier New" panose="02070309020205020404" pitchFamily="49" charset="0"/>
              </a:rPr>
              <a:t>Ciklus amíg K</a:t>
            </a:r>
            <a:r>
              <a:rPr lang="da-DK" altLang="hu-HU" sz="2200" smtClean="0">
                <a:latin typeface="Courier New" panose="02070309020205020404" pitchFamily="49" charset="0"/>
                <a:sym typeface="Symbol" panose="05050102010706020507" pitchFamily="18" charset="2"/>
              </a:rPr>
              <a:t></a:t>
            </a:r>
            <a:r>
              <a:rPr lang="da-DK" altLang="hu-HU" sz="2200" smtClean="0">
                <a:latin typeface="Courier New" panose="02070309020205020404" pitchFamily="49" charset="0"/>
              </a:rPr>
              <a:t>M</a:t>
            </a:r>
            <a:br>
              <a:rPr lang="da-DK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  </a:t>
            </a:r>
            <a:r>
              <a:rPr lang="da-DK" altLang="hu-HU" sz="2200" smtClean="0">
                <a:solidFill>
                  <a:srgbClr val="FF0000"/>
                </a:solidFill>
                <a:latin typeface="Courier New" panose="02070309020205020404" pitchFamily="49" charset="0"/>
              </a:rPr>
              <a:t>K:=2*K</a:t>
            </a:r>
            <a:r>
              <a:rPr lang="da-DK" altLang="hu-HU" sz="2200" smtClean="0">
                <a:latin typeface="Courier New" panose="02070309020205020404" pitchFamily="49" charset="0"/>
              </a:rPr>
              <a:t>; N:=N+1</a:t>
            </a:r>
            <a:br>
              <a:rPr lang="da-DK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</a:t>
            </a:r>
            <a:r>
              <a:rPr lang="da-DK" altLang="hu-HU" sz="2200" smtClean="0">
                <a:latin typeface="Courier New" panose="02070309020205020404" pitchFamily="49" charset="0"/>
              </a:rPr>
              <a:t>Ciklus vége</a:t>
            </a:r>
            <a:br>
              <a:rPr lang="da-DK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</a:t>
            </a:r>
            <a:r>
              <a:rPr lang="da-DK" altLang="hu-HU" sz="2200" smtClean="0">
                <a:latin typeface="Courier New" panose="02070309020205020404" pitchFamily="49" charset="0"/>
              </a:rPr>
              <a:t>Ciklus I=1-t</a:t>
            </a:r>
            <a:r>
              <a:rPr lang="hu-HU" altLang="hu-HU" sz="2200" smtClean="0">
                <a:latin typeface="Courier New" panose="02070309020205020404" pitchFamily="49" charset="0"/>
              </a:rPr>
              <a:t>ő</a:t>
            </a:r>
            <a:r>
              <a:rPr lang="da-DK" altLang="hu-HU" sz="2200" smtClean="0">
                <a:latin typeface="Courier New" panose="02070309020205020404" pitchFamily="49" charset="0"/>
              </a:rPr>
              <a:t>l N-ig</a:t>
            </a:r>
            <a:br>
              <a:rPr lang="da-DK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  </a:t>
            </a:r>
            <a:r>
              <a:rPr lang="da-DK" altLang="hu-HU" sz="2200" smtClean="0">
                <a:solidFill>
                  <a:srgbClr val="FF0000"/>
                </a:solidFill>
                <a:latin typeface="Courier New" panose="02070309020205020404" pitchFamily="49" charset="0"/>
              </a:rPr>
              <a:t>K:=K/2</a:t>
            </a:r>
            <a:r>
              <a:rPr lang="da-DK" altLang="hu-HU" sz="2200" smtClean="0">
                <a:latin typeface="Courier New" panose="02070309020205020404" pitchFamily="49" charset="0"/>
              </a:rPr>
              <a:t>; Ki: K</a:t>
            </a:r>
            <a:br>
              <a:rPr lang="da-DK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</a:t>
            </a:r>
            <a:r>
              <a:rPr lang="da-DK" altLang="hu-HU" sz="2200" smtClean="0">
                <a:latin typeface="Courier New" panose="02070309020205020404" pitchFamily="49" charset="0"/>
              </a:rPr>
              <a:t>Ciklus vége</a:t>
            </a:r>
            <a:br>
              <a:rPr lang="da-DK" altLang="hu-HU" sz="2200" smtClean="0">
                <a:latin typeface="Courier New" panose="02070309020205020404" pitchFamily="49" charset="0"/>
              </a:rPr>
            </a:br>
            <a:r>
              <a:rPr lang="da-DK" altLang="hu-HU" sz="2200" smtClean="0">
                <a:latin typeface="Courier New" panose="02070309020205020404" pitchFamily="49" charset="0"/>
              </a:rPr>
              <a:t>Eljárás vége.</a:t>
            </a:r>
            <a:endParaRPr lang="hu-HU" altLang="hu-HU" sz="2200" smtClean="0">
              <a:latin typeface="Courier New" panose="02070309020205020404" pitchFamily="49" charset="0"/>
            </a:endParaRPr>
          </a:p>
        </p:txBody>
      </p:sp>
      <p:sp>
        <p:nvSpPr>
          <p:cNvPr id="174086" name="Rectangle 7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hu-HU" altLang="hu-HU" sz="1800"/>
          </a:p>
        </p:txBody>
      </p:sp>
      <p:sp>
        <p:nvSpPr>
          <p:cNvPr id="174087" name="Rectangle 8"/>
          <p:cNvSpPr>
            <a:spLocks noChangeArrowheads="1"/>
          </p:cNvSpPr>
          <p:nvPr/>
        </p:nvSpPr>
        <p:spPr bwMode="auto">
          <a:xfrm>
            <a:off x="0" y="36528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hu-HU" altLang="hu-HU" sz="1800"/>
          </a:p>
        </p:txBody>
      </p:sp>
      <p:sp>
        <p:nvSpPr>
          <p:cNvPr id="12" name="Dátum helye 11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DAB5C508-A4EE-4440-BE0F-DA6F87F24625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83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 txBox="1">
            <a:spLocks noGrp="1" noChangeArrowheads="1"/>
          </p:cNvSpPr>
          <p:nvPr/>
        </p:nvSpPr>
        <p:spPr bwMode="auto">
          <a:xfrm>
            <a:off x="7596188" y="6565900"/>
            <a:ext cx="1370012" cy="2921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>
              <a:defRPr/>
            </a:pPr>
            <a:fld id="{5C693743-B94E-4BE9-8F29-16CE583439EA}" type="slidenum">
              <a:rPr lang="hu-HU" altLang="hu-HU" sz="1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 eaLnBrk="1" hangingPunct="1">
                <a:defRPr/>
              </a:pPr>
              <a:t>84</a:t>
            </a:fld>
            <a:endParaRPr lang="hu-HU" altLang="hu-HU" sz="10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7613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altLang="hu-HU" sz="4000" smtClean="0"/>
              <a:t>Rekurzió és iteráció</a:t>
            </a:r>
          </a:p>
        </p:txBody>
      </p:sp>
      <p:sp>
        <p:nvSpPr>
          <p:cNvPr id="17613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341438"/>
            <a:ext cx="8713788" cy="5256212"/>
          </a:xfrm>
        </p:spPr>
        <p:txBody>
          <a:bodyPr/>
          <a:lstStyle/>
          <a:p>
            <a:pPr marL="0" indent="0">
              <a:spcBef>
                <a:spcPct val="5000"/>
              </a:spcBef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hu-HU" altLang="hu-HU" b="1" smtClean="0"/>
              <a:t>További példák</a:t>
            </a:r>
          </a:p>
          <a:p>
            <a:pPr marL="0" indent="0">
              <a:spcBef>
                <a:spcPct val="5000"/>
              </a:spcBef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hu-HU" altLang="hu-HU" sz="2800" smtClean="0"/>
              <a:t>Legnagyobb közös osztó</a:t>
            </a:r>
          </a:p>
          <a:p>
            <a:pPr marL="0" indent="0">
              <a:spcBef>
                <a:spcPct val="5000"/>
              </a:spcBef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hu-HU" altLang="hu-HU" sz="2800" smtClean="0"/>
              <a:t>Hatványozás</a:t>
            </a:r>
          </a:p>
          <a:p>
            <a:pPr marL="0" indent="0">
              <a:spcBef>
                <a:spcPct val="5000"/>
              </a:spcBef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hu-HU" altLang="hu-HU" sz="2800" smtClean="0"/>
              <a:t>Körmentes labirintus (balra, egyenesen vagy jobbra léphet):</a:t>
            </a:r>
          </a:p>
          <a:p>
            <a:pPr marL="0" indent="0">
              <a:spcBef>
                <a:spcPct val="5000"/>
              </a:spcBef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en-US" altLang="hu-HU" sz="2800" smtClean="0"/>
              <a:t>function success = find_way_out( maze, room ) </a:t>
            </a:r>
          </a:p>
          <a:p>
            <a:pPr marL="0" indent="0">
              <a:spcBef>
                <a:spcPct val="5000"/>
              </a:spcBef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hu-HU" altLang="hu-HU" sz="2800" smtClean="0"/>
              <a:t>  </a:t>
            </a:r>
            <a:r>
              <a:rPr lang="en-US" altLang="hu-HU" sz="2800" smtClean="0"/>
              <a:t>for every door in the room </a:t>
            </a:r>
          </a:p>
          <a:p>
            <a:pPr marL="0" indent="0">
              <a:spcBef>
                <a:spcPct val="5000"/>
              </a:spcBef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hu-HU" altLang="hu-HU" sz="2800" smtClean="0"/>
              <a:t>    </a:t>
            </a:r>
            <a:r>
              <a:rPr lang="en-US" altLang="hu-HU" sz="2800" smtClean="0"/>
              <a:t>new_room = go_through_door( maze, door ) </a:t>
            </a:r>
          </a:p>
          <a:p>
            <a:pPr marL="0" indent="0">
              <a:spcBef>
                <a:spcPct val="5000"/>
              </a:spcBef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hu-HU" altLang="hu-HU" sz="2800" smtClean="0"/>
              <a:t>    </a:t>
            </a:r>
            <a:r>
              <a:rPr lang="en-US" altLang="hu-HU" sz="2800" smtClean="0"/>
              <a:t>if  ( find_way_out ( maze, new_room ) ) take that door. </a:t>
            </a:r>
          </a:p>
        </p:txBody>
      </p:sp>
      <p:sp>
        <p:nvSpPr>
          <p:cNvPr id="176134" name="Rectangle 7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hu-HU" altLang="hu-HU" sz="1800"/>
          </a:p>
        </p:txBody>
      </p:sp>
      <p:sp>
        <p:nvSpPr>
          <p:cNvPr id="176135" name="Rectangle 8"/>
          <p:cNvSpPr>
            <a:spLocks noChangeArrowheads="1"/>
          </p:cNvSpPr>
          <p:nvPr/>
        </p:nvSpPr>
        <p:spPr bwMode="auto">
          <a:xfrm>
            <a:off x="0" y="36528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hu-HU" altLang="hu-HU" sz="1800"/>
          </a:p>
        </p:txBody>
      </p:sp>
      <p:sp>
        <p:nvSpPr>
          <p:cNvPr id="12" name="Dátum helye 11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A96D1A5C-6945-4415-B78B-D8EBD171EFA6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84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547813" y="2060575"/>
            <a:ext cx="6881812" cy="28876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indent="127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buFont typeface="Wingdings" panose="05000000000000000000" pitchFamily="2" charset="2"/>
              <a:buNone/>
            </a:pPr>
            <a:r>
              <a:rPr lang="hu-HU" altLang="hu-HU" sz="3600">
                <a:latin typeface="Arial" panose="020B0604020202020204" pitchFamily="34" charset="0"/>
              </a:rPr>
              <a:t>Rekurzió előadás vége</a:t>
            </a:r>
            <a:endParaRPr lang="en-US" altLang="hu-HU" sz="2000">
              <a:latin typeface="Arial" panose="020B0604020202020204" pitchFamily="34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05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 txBox="1">
            <a:spLocks noGrp="1" noChangeArrowheads="1"/>
          </p:cNvSpPr>
          <p:nvPr/>
        </p:nvSpPr>
        <p:spPr bwMode="auto">
          <a:xfrm>
            <a:off x="7596188" y="6565900"/>
            <a:ext cx="1370012" cy="2921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>
              <a:defRPr/>
            </a:pPr>
            <a:fld id="{2F5CBB36-655B-49E0-B10A-B2D365E26F33}" type="slidenum">
              <a:rPr lang="hu-HU" altLang="hu-HU" sz="1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 eaLnBrk="1" hangingPunct="1">
                <a:defRPr/>
              </a:pPr>
              <a:t>9</a:t>
            </a:fld>
            <a:endParaRPr lang="hu-HU" altLang="hu-HU" sz="10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altLang="hu-HU" sz="4000" smtClean="0"/>
              <a:t>Rekurzív specifikáció és algoritmus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341438"/>
            <a:ext cx="8785225" cy="4967287"/>
          </a:xfrm>
        </p:spPr>
        <p:txBody>
          <a:bodyPr/>
          <a:lstStyle/>
          <a:p>
            <a:pPr marL="0" indent="0" defTabSz="179388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b="1" smtClean="0"/>
              <a:t>Ackermann függvény:</a:t>
            </a:r>
          </a:p>
          <a:p>
            <a:pPr marL="0" indent="0" defTabSz="179388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endParaRPr lang="hu-HU" altLang="hu-HU" b="1" smtClean="0"/>
          </a:p>
          <a:p>
            <a:pPr marL="0" indent="0" defTabSz="179388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endParaRPr lang="hu-HU" altLang="hu-HU" b="1" smtClean="0"/>
          </a:p>
          <a:p>
            <a:pPr marL="0" indent="0" defTabSz="179388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sz="2200" smtClean="0">
                <a:latin typeface="Courier New" panose="02070309020205020404" pitchFamily="49" charset="0"/>
              </a:rPr>
              <a:t>Ack(n,m):</a:t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Ha n=0 akkor Ack:=m+1</a:t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különben ha m=0 akkor Ack:=Ack(n-1,1) </a:t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  különben Ack:=Ack(n-1,Ack(n,m-1))</a:t>
            </a:r>
            <a:br>
              <a:rPr lang="hu-HU" altLang="hu-HU" sz="2200" smtClean="0">
                <a:latin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</a:rPr>
              <a:t>Eljárás vége.</a:t>
            </a:r>
          </a:p>
          <a:p>
            <a:pPr marL="0" indent="0" defTabSz="179388"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hu-HU" altLang="hu-HU" sz="2800" smtClean="0"/>
              <a:t>Tehát a dupla rekurzió algoritmikus szinten nem okoz semmilyen gondot!</a:t>
            </a:r>
            <a:endParaRPr lang="da-DK" altLang="hu-HU" sz="2800" smtClean="0"/>
          </a:p>
        </p:txBody>
      </p:sp>
      <p:graphicFrame>
        <p:nvGraphicFramePr>
          <p:cNvPr id="22534" name="Object 8"/>
          <p:cNvGraphicFramePr>
            <a:graphicFrameLocks noChangeAspect="1"/>
          </p:cNvGraphicFramePr>
          <p:nvPr/>
        </p:nvGraphicFramePr>
        <p:xfrm>
          <a:off x="2051050" y="2066925"/>
          <a:ext cx="4525963" cy="93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4" r:id="rId4" imgW="3154680" imgH="649224" progId="">
                  <p:embed/>
                </p:oleObj>
              </mc:Choice>
              <mc:Fallback>
                <p:oleObj r:id="rId4" imgW="3154680" imgH="649224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2066925"/>
                        <a:ext cx="4525963" cy="93027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Dátum helye 11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8AA5C5CD-3B3A-42BD-AE9C-4A1DF3029CEF}" type="datetime8">
              <a:rPr lang="hu-HU" smtClean="0"/>
              <a:t>2022. 01. 14. 15:54</a:t>
            </a:fld>
            <a:endParaRPr lang="en-US" dirty="0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Rekurzió</a:t>
            </a:r>
            <a:endParaRPr lang="en-US" dirty="0"/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924E-8B43-4812-869F-CA1A997FBA01}" type="slidenum">
              <a:rPr lang="hu-HU" altLang="hu-HU" smtClean="0"/>
              <a:pPr>
                <a:defRPr/>
              </a:pPr>
              <a:t>9</a:t>
            </a:fld>
            <a:r>
              <a:rPr lang="hu-HU" altLang="hu-HU" smtClean="0"/>
              <a:t>/85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Montázs">
  <a:themeElements>
    <a:clrScheme name="1_Montázs 8">
      <a:dk1>
        <a:srgbClr val="000000"/>
      </a:dk1>
      <a:lt1>
        <a:srgbClr val="FFFFFF"/>
      </a:lt1>
      <a:dk2>
        <a:srgbClr val="8C0039"/>
      </a:dk2>
      <a:lt2>
        <a:srgbClr val="660066"/>
      </a:lt2>
      <a:accent1>
        <a:srgbClr val="C58BF9"/>
      </a:accent1>
      <a:accent2>
        <a:srgbClr val="9966FF"/>
      </a:accent2>
      <a:accent3>
        <a:srgbClr val="FFFFFF"/>
      </a:accent3>
      <a:accent4>
        <a:srgbClr val="000000"/>
      </a:accent4>
      <a:accent5>
        <a:srgbClr val="DFC4FB"/>
      </a:accent5>
      <a:accent6>
        <a:srgbClr val="8A5CE7"/>
      </a:accent6>
      <a:hlink>
        <a:srgbClr val="E4005C"/>
      </a:hlink>
      <a:folHlink>
        <a:srgbClr val="C36C03"/>
      </a:folHlink>
    </a:clrScheme>
    <a:fontScheme name="1_Montázs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Montázs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ntázs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ntázs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ntázs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ntázs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ntázs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ntázs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ntázs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Montázs">
  <a:themeElements>
    <a:clrScheme name="1_Montázs 8">
      <a:dk1>
        <a:srgbClr val="000000"/>
      </a:dk1>
      <a:lt1>
        <a:srgbClr val="FFFFFF"/>
      </a:lt1>
      <a:dk2>
        <a:srgbClr val="8C0039"/>
      </a:dk2>
      <a:lt2>
        <a:srgbClr val="660066"/>
      </a:lt2>
      <a:accent1>
        <a:srgbClr val="C58BF9"/>
      </a:accent1>
      <a:accent2>
        <a:srgbClr val="9966FF"/>
      </a:accent2>
      <a:accent3>
        <a:srgbClr val="FFFFFF"/>
      </a:accent3>
      <a:accent4>
        <a:srgbClr val="000000"/>
      </a:accent4>
      <a:accent5>
        <a:srgbClr val="DFC4FB"/>
      </a:accent5>
      <a:accent6>
        <a:srgbClr val="8A5CE7"/>
      </a:accent6>
      <a:hlink>
        <a:srgbClr val="E4005C"/>
      </a:hlink>
      <a:folHlink>
        <a:srgbClr val="C36C03"/>
      </a:folHlink>
    </a:clrScheme>
    <a:fontScheme name="1_Montázs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Montázs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ntázs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ntázs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ntázs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ntázs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ntázs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ntázs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ntázs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7600</TotalTime>
  <Words>3500</Words>
  <Application>Microsoft Office PowerPoint</Application>
  <PresentationFormat>Diavetítés a képernyőre (4:3 oldalarány)</PresentationFormat>
  <Paragraphs>1307</Paragraphs>
  <Slides>85</Slides>
  <Notes>85</Notes>
  <HiddenSlides>0</HiddenSlides>
  <MMClips>0</MMClips>
  <ScaleCrop>false</ScaleCrop>
  <HeadingPairs>
    <vt:vector size="8" baseType="variant">
      <vt:variant>
        <vt:lpstr>Használt betűtípusok</vt:lpstr>
      </vt:variant>
      <vt:variant>
        <vt:i4>7</vt:i4>
      </vt:variant>
      <vt:variant>
        <vt:lpstr>Téma</vt:lpstr>
      </vt:variant>
      <vt:variant>
        <vt:i4>2</vt:i4>
      </vt:variant>
      <vt:variant>
        <vt:lpstr>Beágyazott OLE kiszolgálók</vt:lpstr>
      </vt:variant>
      <vt:variant>
        <vt:i4>4</vt:i4>
      </vt:variant>
      <vt:variant>
        <vt:lpstr>Diacímek</vt:lpstr>
      </vt:variant>
      <vt:variant>
        <vt:i4>85</vt:i4>
      </vt:variant>
    </vt:vector>
  </HeadingPairs>
  <TitlesOfParts>
    <vt:vector size="98" baseType="lpstr">
      <vt:lpstr>Arial</vt:lpstr>
      <vt:lpstr>Calibri</vt:lpstr>
      <vt:lpstr>Courier New</vt:lpstr>
      <vt:lpstr>Garamond</vt:lpstr>
      <vt:lpstr>GreekMathSymbols</vt:lpstr>
      <vt:lpstr>Symbol</vt:lpstr>
      <vt:lpstr>Wingdings</vt:lpstr>
      <vt:lpstr>1_Montázs</vt:lpstr>
      <vt:lpstr>2_Montázs</vt:lpstr>
      <vt:lpstr>Equation</vt:lpstr>
      <vt:lpstr>Bitkép</vt:lpstr>
      <vt:lpstr>Dokumentum</vt:lpstr>
      <vt:lpstr>Klip</vt:lpstr>
      <vt:lpstr>PowerPoint-bemutató</vt:lpstr>
      <vt:lpstr>Rekurzió </vt:lpstr>
      <vt:lpstr>Rekurzió</vt:lpstr>
      <vt:lpstr>Rekurzió</vt:lpstr>
      <vt:lpstr>Rekurzív specifikáció és algoritmus</vt:lpstr>
      <vt:lpstr>Rekurzív specifikáció és algoritmus</vt:lpstr>
      <vt:lpstr>Rekurzív specifikáció és algoritmus</vt:lpstr>
      <vt:lpstr>Rekurzív specifikáció és algoritmus</vt:lpstr>
      <vt:lpstr>Rekurzív specifikáció és algoritmus</vt:lpstr>
      <vt:lpstr>Közvetett rekurzió</vt:lpstr>
      <vt:lpstr>Közvetett rekurzió</vt:lpstr>
      <vt:lpstr>Közvetett rekurzió</vt:lpstr>
      <vt:lpstr>Rekurzív eljárás</vt:lpstr>
      <vt:lpstr>Rekurzív eljárás</vt:lpstr>
      <vt:lpstr>Rekurzió Logo nyelven</vt:lpstr>
      <vt:lpstr>Rekurzió Logo nyelven</vt:lpstr>
      <vt:lpstr>Rekurzív eljárás</vt:lpstr>
      <vt:lpstr>Rekurzív eljárás</vt:lpstr>
      <vt:lpstr>Rekurzív eljárás</vt:lpstr>
      <vt:lpstr>A megvalósítás problémái</vt:lpstr>
      <vt:lpstr>A megvalósítás problémái</vt:lpstr>
      <vt:lpstr>A megvalósítás problémái</vt:lpstr>
      <vt:lpstr>Problémák a rekurzióval</vt:lpstr>
      <vt:lpstr>Problémák a rekurzióval</vt:lpstr>
      <vt:lpstr>Korlátos memóriájú függvények</vt:lpstr>
      <vt:lpstr>Korlátos memóriájú függvények</vt:lpstr>
      <vt:lpstr>Korlátos memóriájú függvények</vt:lpstr>
      <vt:lpstr>Korlátos memóriájú függvények</vt:lpstr>
      <vt:lpstr>Korlátos memóriájú függvények</vt:lpstr>
      <vt:lpstr>Rekurzió memorizálással</vt:lpstr>
      <vt:lpstr>Rekurzió memorizálással</vt:lpstr>
      <vt:lpstr>Oszd meg és uralkodj!</vt:lpstr>
      <vt:lpstr>Oszd meg és uralkodj!</vt:lpstr>
      <vt:lpstr>Oszd meg és uralkodj!</vt:lpstr>
      <vt:lpstr>Oszd meg és uralkodj!</vt:lpstr>
      <vt:lpstr>Oszd meg és uralkodj!</vt:lpstr>
      <vt:lpstr>Oszd meg és uralkodj!</vt:lpstr>
      <vt:lpstr>Oszd meg és uralkodj!</vt:lpstr>
      <vt:lpstr>Oszd meg és uralkodj!</vt:lpstr>
      <vt:lpstr>Oszd meg és uralkodj!</vt:lpstr>
      <vt:lpstr>Oszd meg és uralkodj!</vt:lpstr>
      <vt:lpstr>Oszd meg és uralkodj!</vt:lpstr>
      <vt:lpstr>Oszd meg és uralkodj!</vt:lpstr>
      <vt:lpstr>Oszd meg és uralkodj!</vt:lpstr>
      <vt:lpstr>Oszd meg és uralkodj!</vt:lpstr>
      <vt:lpstr>Oszd meg és uralkodj!</vt:lpstr>
      <vt:lpstr>Oszd meg és uralkodj!</vt:lpstr>
      <vt:lpstr>Oszd meg és uralkodj!</vt:lpstr>
      <vt:lpstr>Oszd meg és uralkodj!</vt:lpstr>
      <vt:lpstr>Oszd meg és uralkodj!</vt:lpstr>
      <vt:lpstr>Közvetett rekurzió - járdakövezés</vt:lpstr>
      <vt:lpstr>Közvetett rekurzió - járdakövezés</vt:lpstr>
      <vt:lpstr>Közvetett rekurzió - járdakövezés</vt:lpstr>
      <vt:lpstr>Közvetett rekurzió - járdakövezés</vt:lpstr>
      <vt:lpstr>Közvetett rekurzió - járdakövezés</vt:lpstr>
      <vt:lpstr>Közvetett rekurzió - járdakövezés</vt:lpstr>
      <vt:lpstr>Közvetett rekurzió - járdakövezés</vt:lpstr>
      <vt:lpstr>Közvetett rekurzió - járdakövezés</vt:lpstr>
      <vt:lpstr>Közvetett rekurzió - járdakövezés</vt:lpstr>
      <vt:lpstr>Közvetett rekurzió - járdakövezés</vt:lpstr>
      <vt:lpstr>Közvetett rekurzió - járdakövezés</vt:lpstr>
      <vt:lpstr>Közvetett rekurzió - járdakövezés</vt:lpstr>
      <vt:lpstr>Közvetett rekurzió - járdakövezés</vt:lpstr>
      <vt:lpstr>Közvetett rekurzió - járdakövezés</vt:lpstr>
      <vt:lpstr>Közvetett rekurzió - járdakövezés</vt:lpstr>
      <vt:lpstr>Közvetett rekurzió - járdakövezés</vt:lpstr>
      <vt:lpstr>Rekurzió és iteráció</vt:lpstr>
      <vt:lpstr>Rekurzió és iteráció</vt:lpstr>
      <vt:lpstr>Rekurzió és iteráció</vt:lpstr>
      <vt:lpstr>Rekurzió és iteráció</vt:lpstr>
      <vt:lpstr>Rekurzió és iteráció</vt:lpstr>
      <vt:lpstr>Rekurzió és iteráció</vt:lpstr>
      <vt:lpstr>Rekurzió és iteráció</vt:lpstr>
      <vt:lpstr>Rekurzió és iteráció</vt:lpstr>
      <vt:lpstr>Rekurzió és iteráció</vt:lpstr>
      <vt:lpstr>Rekurzió és iteráció</vt:lpstr>
      <vt:lpstr>Rekurzió és iteráció</vt:lpstr>
      <vt:lpstr>Rekurzió és iteráció</vt:lpstr>
      <vt:lpstr>Rekurzió és iteráció</vt:lpstr>
      <vt:lpstr>Rekurzió és iteráció</vt:lpstr>
      <vt:lpstr>Rekurzió és iteráció</vt:lpstr>
      <vt:lpstr>Rekurzió és iteráció</vt:lpstr>
      <vt:lpstr>Rekurzió és iteráció</vt:lpstr>
      <vt:lpstr>Rekurzió és iteráció</vt:lpstr>
      <vt:lpstr>PowerPoint-bemutató</vt:lpstr>
    </vt:vector>
  </TitlesOfParts>
  <Company>ELTE IK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Zsakó László</dc:creator>
  <cp:lastModifiedBy>zsako</cp:lastModifiedBy>
  <cp:revision>690</cp:revision>
  <dcterms:created xsi:type="dcterms:W3CDTF">2005-10-16T14:08:29Z</dcterms:created>
  <dcterms:modified xsi:type="dcterms:W3CDTF">2022-01-14T14:54:33Z</dcterms:modified>
</cp:coreProperties>
</file>