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  <p:sldMasterId id="2147483837" r:id="rId2"/>
  </p:sldMasterIdLst>
  <p:notesMasterIdLst>
    <p:notesMasterId r:id="rId64"/>
  </p:notesMasterIdLst>
  <p:handoutMasterIdLst>
    <p:handoutMasterId r:id="rId65"/>
  </p:handoutMasterIdLst>
  <p:sldIdLst>
    <p:sldId id="256" r:id="rId3"/>
    <p:sldId id="362" r:id="rId4"/>
    <p:sldId id="363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79" r:id="rId21"/>
    <p:sldId id="380" r:id="rId22"/>
    <p:sldId id="381" r:id="rId23"/>
    <p:sldId id="382" r:id="rId24"/>
    <p:sldId id="383" r:id="rId25"/>
    <p:sldId id="384" r:id="rId26"/>
    <p:sldId id="385" r:id="rId27"/>
    <p:sldId id="386" r:id="rId28"/>
    <p:sldId id="387" r:id="rId29"/>
    <p:sldId id="388" r:id="rId30"/>
    <p:sldId id="389" r:id="rId31"/>
    <p:sldId id="390" r:id="rId32"/>
    <p:sldId id="391" r:id="rId33"/>
    <p:sldId id="392" r:id="rId34"/>
    <p:sldId id="393" r:id="rId35"/>
    <p:sldId id="394" r:id="rId36"/>
    <p:sldId id="395" r:id="rId37"/>
    <p:sldId id="396" r:id="rId38"/>
    <p:sldId id="397" r:id="rId39"/>
    <p:sldId id="398" r:id="rId40"/>
    <p:sldId id="399" r:id="rId41"/>
    <p:sldId id="400" r:id="rId42"/>
    <p:sldId id="401" r:id="rId43"/>
    <p:sldId id="402" r:id="rId44"/>
    <p:sldId id="403" r:id="rId45"/>
    <p:sldId id="404" r:id="rId46"/>
    <p:sldId id="419" r:id="rId47"/>
    <p:sldId id="405" r:id="rId48"/>
    <p:sldId id="406" r:id="rId49"/>
    <p:sldId id="407" r:id="rId50"/>
    <p:sldId id="408" r:id="rId51"/>
    <p:sldId id="409" r:id="rId52"/>
    <p:sldId id="410" r:id="rId53"/>
    <p:sldId id="411" r:id="rId54"/>
    <p:sldId id="412" r:id="rId55"/>
    <p:sldId id="420" r:id="rId56"/>
    <p:sldId id="413" r:id="rId57"/>
    <p:sldId id="414" r:id="rId58"/>
    <p:sldId id="415" r:id="rId59"/>
    <p:sldId id="416" r:id="rId60"/>
    <p:sldId id="417" r:id="rId61"/>
    <p:sldId id="418" r:id="rId62"/>
    <p:sldId id="421" r:id="rId63"/>
  </p:sldIdLst>
  <p:sldSz cx="9144000" cy="6858000" type="screen4x3"/>
  <p:notesSz cx="6797675" cy="9926638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663300"/>
    <a:srgbClr val="008000"/>
    <a:srgbClr val="969696"/>
    <a:srgbClr val="FFEAD5"/>
    <a:srgbClr val="FFE0C1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2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80"/>
    </p:cViewPr>
  </p:sorterViewPr>
  <p:notesViewPr>
    <p:cSldViewPr>
      <p:cViewPr varScale="1">
        <p:scale>
          <a:sx n="51" d="100"/>
          <a:sy n="51" d="100"/>
        </p:scale>
        <p:origin x="-198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559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Programozási alapismeretek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2008/2009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34702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pitchFamily="34" charset="0"/>
              </a:defRPr>
            </a:lvl1pPr>
          </a:lstStyle>
          <a:p>
            <a:pPr>
              <a:defRPr/>
            </a:pPr>
            <a:r>
              <a:rPr lang="hu-HU"/>
              <a:t>Zsakó László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DFC4048-E7AF-4AA5-A361-30439412430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Programozási alapismeretek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2008/2009</a:t>
            </a:r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hu-HU"/>
              <a:t>Zsakó László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4ECE694-A7FA-460A-9999-FF8CBEF93B5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1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1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DB113903-7628-415A-940A-80C7B689FB53}" type="slidenum">
              <a:rPr lang="hu-HU" altLang="hu-HU" smtClean="0">
                <a:latin typeface="Arial" panose="020B0604020202020204" pitchFamily="34" charset="0"/>
              </a:rPr>
              <a:pPr/>
              <a:t>1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1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hu-H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66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66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66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66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CDE05BF-BD35-4C27-AC13-904722F1876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867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867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867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867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12D5E60-BCF1-40DE-B985-E328802CBA5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072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072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072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072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0924EC7-4A03-4795-BEF2-42A19FF1617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277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277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277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277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6B7A2B9-D3C0-447C-8968-D2827C8033C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482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482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482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482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55BF47C-6E67-4CE5-8B0F-9F75B2DDFEF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68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68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68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68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2E238CE-2206-4BEB-9E3D-6FAE9B3A9EC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89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89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89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89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B09F6BD-B773-49B3-B2C7-6B755D6F399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096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096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096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096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7210CC3-4E04-47FB-B90D-85F156DD606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30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30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30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30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156C6F8-5603-4651-A77F-F0721E43352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50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50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50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50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B13E823-D3AC-40C4-8F2C-0DA0521F3BB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2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2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2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2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9622DE1-2FC7-4E12-A00C-62E5AA14B55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71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71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71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71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D6A5B54-1955-4BBF-8A0A-D7547CF5AEE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91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91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91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91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9273E39-B47E-4B8A-BAA3-A4E57168B30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12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12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12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12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7EFC79F-2139-43B1-916D-51AE038B96B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325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325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325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325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E357EC8-3BD8-463D-B78C-220980EAB0D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53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53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53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53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681FF81-9E64-432D-9D5D-3CFEBF82665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734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734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735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735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492A559-315C-4230-8FC9-55CF3127ACC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93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93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93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93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91025FE-7FBD-4E13-AD75-2C2B81C60CF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14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14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14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14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C8591FA-C94E-4CAC-9196-9B11FD46B3E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34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34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34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34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F2D7CB7-77ED-4F60-9EDF-D8717DF0B48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55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55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55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55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A425654-2DC2-453E-BD57-EF3132A6F34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2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2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2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2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10B61D7-CDF6-455B-9185-79ADBD581C2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75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75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75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75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AB379C7-C316-43A9-9DAA-0C5249F15E0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96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96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96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96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0DF5A2D-409E-4B16-8342-AD5DF757119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16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16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16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16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6DCA5E29-251C-4A3F-BC2D-F05ED5F4ADB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37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37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37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37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579870D-A213-474E-AE98-F959A7006BC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578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578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578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578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6A21C2E-F696-4415-A6B2-0486A441B2F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78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78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78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78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ADAE3E8-1A4C-47E7-880F-DED56231D75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987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987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987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987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0F75BC1-20E9-44EC-98DF-724A6CB88D5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192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192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192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192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46C996C-A793-4C96-B188-C73D2BF041F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397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397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397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397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7C0916E-E577-4F0D-9C6B-ADBEA0C0CE0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602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602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602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602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8A295B9-8EFF-4C5B-A508-047C1846F6C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43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43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43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43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EAB4855-C192-46AF-8120-1D2AD356260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80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80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80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80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CFC4931-D58A-46BE-967B-9710B867833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01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01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01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01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7847E7C-2A88-487E-AA1F-9736EBF958A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216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216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216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216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9FB467B-3519-43A9-BD25-05127A21A33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42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42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42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42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659D6794-88B2-4764-99C0-BBCF4FA3F83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62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62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62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62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A64D17F-5C3A-4EDB-9318-97403BB8492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83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83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83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83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A6D9795-42CE-478A-AB61-A26743E0A7D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03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03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03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03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6262081-3A76-48B8-A476-B9C12C445CD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24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24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24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24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0589208-32F3-40A8-B15F-F4A4D0F5E6B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445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445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445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445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C8700C6-00FE-43C9-BC40-491CCB8DB30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65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65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65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65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448E435-E890-4AD1-9128-D7EA774558C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63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63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63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63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00D7256-096B-478E-9C91-CDBD3E699F4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854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854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855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855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6F9BA07-16F9-4FBD-8123-64ABC3358E3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05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05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05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05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D6B3005-B2F5-4500-93E0-ADD12A9AAD0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26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26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26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26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3CF3818-5C62-4517-A68B-0986FF977DC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46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46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46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46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C47467F-8B69-4E5D-BC5B-55565059BB1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67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67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67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67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083B77D-3337-4E4E-BFAF-32332EAC7D0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87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87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87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87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98229C4-CBA4-4521-84F1-3EF7D4C2DA0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08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08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08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08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0B26E9A-67FC-4141-9255-C3B5E4BA7CB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28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28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28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28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68B4C03F-902A-4959-ABC0-285DF259372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49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49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49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49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074AC39-83F4-4F39-AD32-D1B8BD96392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 smtClean="0">
                <a:latin typeface="Arial" panose="020B0604020202020204" pitchFamily="34" charset="0"/>
              </a:rPr>
              <a:t>faél, el ˝ore él: kisebb mélységi számúból nagyobb mélységi számúba mutat</a:t>
            </a:r>
          </a:p>
          <a:p>
            <a:r>
              <a:rPr lang="hu-HU" altLang="hu-HU" smtClean="0">
                <a:latin typeface="Arial" panose="020B0604020202020204" pitchFamily="34" charset="0"/>
              </a:rPr>
              <a:t>visszaél, keresztél: nagyobb mélységi számúból kisebb mélységi számúba</a:t>
            </a:r>
          </a:p>
          <a:p>
            <a:r>
              <a:rPr lang="hu-HU" altLang="hu-HU" smtClean="0">
                <a:latin typeface="Arial" panose="020B0604020202020204" pitchFamily="34" charset="0"/>
              </a:rPr>
              <a:t>Mutat</a:t>
            </a:r>
          </a:p>
          <a:p>
            <a:r>
              <a:rPr lang="es-ES" altLang="hu-HU" smtClean="0">
                <a:latin typeface="Arial" panose="020B0604020202020204" pitchFamily="34" charset="0"/>
              </a:rPr>
              <a:t>x ! y egy ha az él vizsgálatakor</a:t>
            </a:r>
          </a:p>
          <a:p>
            <a:r>
              <a:rPr lang="hu-HU" altLang="hu-HU" smtClean="0">
                <a:latin typeface="Arial" panose="020B0604020202020204" pitchFamily="34" charset="0"/>
              </a:rPr>
              <a:t>- faél mszám[y] = 0</a:t>
            </a:r>
          </a:p>
          <a:p>
            <a:r>
              <a:rPr lang="es-ES" altLang="hu-HU" smtClean="0">
                <a:latin typeface="Arial" panose="020B0604020202020204" pitchFamily="34" charset="0"/>
              </a:rPr>
              <a:t>- visszaél mszám[y]  mszám[x] és bszám[y] = 0</a:t>
            </a:r>
          </a:p>
          <a:p>
            <a:r>
              <a:rPr lang="hu-HU" altLang="hu-HU" smtClean="0">
                <a:latin typeface="Arial" panose="020B0604020202020204" pitchFamily="34" charset="0"/>
              </a:rPr>
              <a:t>- el ˝ oreél mszám[y] &gt; mszám[x]</a:t>
            </a:r>
          </a:p>
          <a:p>
            <a:r>
              <a:rPr lang="es-ES" altLang="hu-HU" smtClean="0">
                <a:latin typeface="Arial" panose="020B0604020202020204" pitchFamily="34" charset="0"/>
              </a:rPr>
              <a:t>- keresztél mszám[y] &lt; mszám[x] és bszám[y] &gt; 0.</a:t>
            </a:r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698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698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698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698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A5BBF23-D058-404B-BFE0-FADB7FABDFF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84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84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84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84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5A1339C-78D9-4C7B-8E46-BE4381A05A6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90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90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90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90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D3DC8F9-6500-4BC0-B96F-94C9741C7B3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3107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3107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3107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3107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EDDBD9A-7A50-4F69-AAE4-D37CA4DD234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04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04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04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04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8E4A8F1-6577-4604-BF48-E08E5005978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25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25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25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25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6B73069-7FBE-4FCC-BF1A-75EFAC12AEA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458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458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458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458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FCC55BD-235F-436C-895F-BAABD76E49D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hyperlink" Target="http://ikportal.inf.elte.hu:8080/ELTEInformatikaiKar/elte_ik_2.html" TargetMode="External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jpeg"/><Relationship Id="rId5" Type="http://schemas.openxmlformats.org/officeDocument/2006/relationships/hyperlink" Target="http://ikportal.inf.elte.hu:8080/ELTEInformatikaiKar/elte_ik_2.html" TargetMode="External"/><Relationship Id="rId4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69574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cimerr2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0"/>
            <a:ext cx="1357312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0" y="1285875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Laci\OKTATAS\ELOADAS\Adatszerkezetek\ik2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37200"/>
            <a:ext cx="3175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elte_ik_2_small.jpg">
            <a:hlinkClick r:id="rId5"/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5238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03648" y="85725"/>
            <a:ext cx="6121102" cy="1111250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964613" cy="4754562"/>
          </a:xfrm>
        </p:spPr>
        <p:txBody>
          <a:bodyPr/>
          <a:lstStyle>
            <a:lvl1pPr marL="0" indent="0">
              <a:buNone/>
              <a:defRPr/>
            </a:lvl1pPr>
            <a:lvl2pPr marL="363538" indent="-285750">
              <a:defRPr/>
            </a:lvl2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3635375" y="6524625"/>
            <a:ext cx="289560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r>
              <a:rPr lang="en-US"/>
              <a:t>Gráfok, gráfalgoritmusok</a:t>
            </a:r>
            <a:endParaRPr lang="en-US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88350" y="6524625"/>
            <a:ext cx="75565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 sz="1400"/>
            </a:lvl1pPr>
          </a:lstStyle>
          <a:p>
            <a:pPr>
              <a:defRPr/>
            </a:pPr>
            <a:fld id="{3B796B7D-463D-4EFF-AF89-BCCBC5CC0560}" type="slidenum">
              <a:rPr lang="hu-HU" altLang="hu-HU" smtClean="0"/>
              <a:pPr>
                <a:defRPr/>
              </a:pPr>
              <a:t>‹#›</a:t>
            </a:fld>
            <a:r>
              <a:rPr lang="hu-HU" altLang="hu-HU" dirty="0" smtClean="0"/>
              <a:t>/61</a:t>
            </a:r>
            <a:endParaRPr lang="hu-HU" altLang="hu-HU" dirty="0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dt" sz="half" idx="12"/>
          </p:nvPr>
        </p:nvSpPr>
        <p:spPr>
          <a:xfrm>
            <a:off x="6948488" y="6524625"/>
            <a:ext cx="1152525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fld id="{673A949F-1980-4A2E-BFD8-C24F516EFD40}" type="datetime1">
              <a:rPr lang="hu-HU" smtClean="0"/>
              <a:t>2022. 11. 04.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8348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380139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cimerr2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0"/>
            <a:ext cx="1357312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0" y="1285875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Laci\OKTATAS\ELOADAS\Adatszerkezetek\ik2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37200"/>
            <a:ext cx="3175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elte_ik_2_small.jpg">
            <a:hlinkClick r:id="rId5"/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5238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03648" y="85725"/>
            <a:ext cx="6121102" cy="1111250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964613" cy="4754562"/>
          </a:xfrm>
        </p:spPr>
        <p:txBody>
          <a:bodyPr/>
          <a:lstStyle>
            <a:lvl1pPr marL="0" indent="0">
              <a:buNone/>
              <a:defRPr/>
            </a:lvl1pPr>
            <a:lvl2pPr marL="363538" indent="-285750">
              <a:defRPr/>
            </a:lvl2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3635375" y="6524625"/>
            <a:ext cx="289560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r>
              <a:rPr lang="en-US"/>
              <a:t>Gráfok, gráfalgoritmusok</a:t>
            </a:r>
            <a:endParaRPr lang="en-US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88350" y="6524625"/>
            <a:ext cx="75565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 sz="1400"/>
            </a:lvl1pPr>
          </a:lstStyle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‹#›</a:t>
            </a:fld>
            <a:r>
              <a:rPr lang="hu-HU" altLang="hu-HU" dirty="0" smtClean="0"/>
              <a:t>/61</a:t>
            </a:r>
            <a:endParaRPr lang="hu-HU" altLang="hu-HU" dirty="0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dt" sz="half" idx="12"/>
          </p:nvPr>
        </p:nvSpPr>
        <p:spPr>
          <a:xfrm>
            <a:off x="6948488" y="6524625"/>
            <a:ext cx="1152525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fld id="{E58869D2-A533-4DB9-B67A-BDE5B66F9B06}" type="datetime1">
              <a:rPr lang="hu-HU" smtClean="0"/>
              <a:t>2022. 11. 04.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5937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ELTE"/>
          <p:cNvPicPr>
            <a:picLocks noChangeAspect="1" noChangeArrowheads="1"/>
          </p:cNvPicPr>
          <p:nvPr/>
        </p:nvPicPr>
        <p:blipFill>
          <a:blip r:embed="rId4">
            <a:lum bright="2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36063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4" descr="cimerr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43150" y="85725"/>
            <a:ext cx="5181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Mintacím szerkesztése</a:t>
            </a:r>
            <a:r>
              <a:rPr lang="hu-HU" altLang="hu-HU" smtClean="0"/>
              <a:t/>
            </a:r>
            <a:br>
              <a:rPr lang="hu-HU" altLang="hu-HU" smtClean="0"/>
            </a:br>
            <a:endParaRPr lang="en-US" altLang="hu-HU" smtClean="0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43150" y="1341438"/>
            <a:ext cx="6621463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Mintaszöveg szerkesztése</a:t>
            </a:r>
          </a:p>
          <a:p>
            <a:pPr lvl="1"/>
            <a:r>
              <a:rPr lang="en-US" altLang="hu-HU" smtClean="0"/>
              <a:t>Második szint</a:t>
            </a:r>
          </a:p>
          <a:p>
            <a:pPr lvl="2"/>
            <a:r>
              <a:rPr lang="en-US" altLang="hu-HU" smtClean="0"/>
              <a:t>Harmadik szint</a:t>
            </a:r>
          </a:p>
          <a:p>
            <a:pPr lvl="3"/>
            <a:r>
              <a:rPr lang="en-US" altLang="hu-HU" smtClean="0"/>
              <a:t>Negyedik szint</a:t>
            </a:r>
          </a:p>
          <a:p>
            <a:pPr lvl="4"/>
            <a:r>
              <a:rPr lang="en-US" altLang="hu-HU" smtClean="0"/>
              <a:t>Ötödik szint</a:t>
            </a:r>
          </a:p>
        </p:txBody>
      </p:sp>
      <p:pic>
        <p:nvPicPr>
          <p:cNvPr id="1030" name="Picture 4" descr="cimerr2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5" r:id="rId2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9pPr>
    </p:titleStyle>
    <p:bodyStyle>
      <a:lvl1pPr marL="266700" indent="-2540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30263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800">
          <a:solidFill>
            <a:schemeClr val="tx1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</a:defRPr>
      </a:lvl3pPr>
      <a:lvl4pPr marL="1646238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ELTE"/>
          <p:cNvPicPr>
            <a:picLocks noChangeAspect="1" noChangeArrowheads="1"/>
          </p:cNvPicPr>
          <p:nvPr userDrawn="1"/>
        </p:nvPicPr>
        <p:blipFill>
          <a:blip r:embed="rId4">
            <a:lum bright="2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36063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cimerr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43150" y="85725"/>
            <a:ext cx="5181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Mintacím szerkesztése</a:t>
            </a:r>
            <a:r>
              <a:rPr lang="hu-HU" altLang="hu-HU" smtClean="0"/>
              <a:t/>
            </a:r>
            <a:br>
              <a:rPr lang="hu-HU" altLang="hu-HU" smtClean="0"/>
            </a:br>
            <a:endParaRPr lang="en-US" altLang="hu-HU" smtClean="0"/>
          </a:p>
        </p:txBody>
      </p:sp>
      <p:sp>
        <p:nvSpPr>
          <p:cNvPr id="205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43150" y="1341438"/>
            <a:ext cx="6621463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Mintaszöveg szerkesztése</a:t>
            </a:r>
          </a:p>
          <a:p>
            <a:pPr lvl="1"/>
            <a:r>
              <a:rPr lang="en-US" altLang="hu-HU" smtClean="0"/>
              <a:t>Második szint</a:t>
            </a:r>
          </a:p>
          <a:p>
            <a:pPr lvl="2"/>
            <a:r>
              <a:rPr lang="en-US" altLang="hu-HU" smtClean="0"/>
              <a:t>Harmadik szint</a:t>
            </a:r>
          </a:p>
          <a:p>
            <a:pPr lvl="3"/>
            <a:r>
              <a:rPr lang="en-US" altLang="hu-HU" smtClean="0"/>
              <a:t>Negyedik szint</a:t>
            </a:r>
          </a:p>
          <a:p>
            <a:pPr lvl="4"/>
            <a:r>
              <a:rPr lang="en-US" altLang="hu-HU" smtClean="0"/>
              <a:t>Ötödik szint</a:t>
            </a:r>
          </a:p>
        </p:txBody>
      </p:sp>
      <p:pic>
        <p:nvPicPr>
          <p:cNvPr id="2054" name="Picture 7" descr="ELTE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1000125"/>
            <a:ext cx="9136063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cimerr2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6" r:id="rId2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9pPr>
    </p:titleStyle>
    <p:bodyStyle>
      <a:lvl1pPr marL="266700" indent="-2540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30263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800">
          <a:solidFill>
            <a:schemeClr val="tx1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</a:defRPr>
      </a:lvl3pPr>
      <a:lvl4pPr marL="1646238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619250" y="2060575"/>
            <a:ext cx="6810375" cy="28876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127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hu-HU" altLang="hu-HU" sz="3600" dirty="0">
                <a:latin typeface="Arial" panose="020B0604020202020204" pitchFamily="34" charset="0"/>
              </a:rPr>
              <a:t>Gráfok, gráfalgoritmusok I.</a:t>
            </a:r>
            <a:br>
              <a:rPr lang="hu-HU" altLang="hu-HU" sz="3600" dirty="0">
                <a:latin typeface="Arial" panose="020B0604020202020204" pitchFamily="34" charset="0"/>
              </a:rPr>
            </a:br>
            <a:r>
              <a:rPr lang="hu-HU" altLang="hu-HU" sz="3600" dirty="0">
                <a:latin typeface="Arial" panose="020B0604020202020204" pitchFamily="34" charset="0"/>
              </a:rPr>
              <a:t/>
            </a:r>
            <a:br>
              <a:rPr lang="hu-HU" altLang="hu-HU" sz="3600" dirty="0">
                <a:latin typeface="Arial" panose="020B0604020202020204" pitchFamily="34" charset="0"/>
              </a:rPr>
            </a:br>
            <a:r>
              <a:rPr lang="hu-HU" altLang="hu-HU" sz="4000" i="1" baseline="30000" dirty="0"/>
              <a:t>(Horváth Gyula és Szlávi Péter előadásai felhasználásával)</a:t>
            </a:r>
            <a:endParaRPr lang="en-US" altLang="hu-HU" sz="4000" dirty="0">
              <a:latin typeface="Arial" panose="020B0604020202020204" pitchFamily="34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2560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560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E9CDD304-72F8-401E-AF60-5CD13B8EF81B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2560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639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Csúcslista  </a:t>
            </a:r>
            <a:r>
              <a:rPr lang="hu-HU" dirty="0" smtClean="0"/>
              <a:t>(szomszédsági lista) – tömbös </a:t>
            </a:r>
            <a:r>
              <a:rPr lang="hu-HU" dirty="0" err="1" smtClean="0"/>
              <a:t>megvalósí-tásban</a:t>
            </a:r>
            <a:r>
              <a:rPr lang="hu-HU" dirty="0" smtClean="0"/>
              <a:t>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/>
              <a:t>Fok(i),</a:t>
            </a:r>
            <a:r>
              <a:rPr lang="hu-HU" sz="2800" dirty="0" err="1"/>
              <a:t>Kifok</a:t>
            </a:r>
            <a:r>
              <a:rPr lang="hu-HU" sz="2800" dirty="0"/>
              <a:t>(i)</a:t>
            </a:r>
            <a:r>
              <a:rPr lang="hu-HU" sz="2800" dirty="0" smtClean="0"/>
              <a:t>= az i-ből kivezető élek száma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L(</a:t>
            </a:r>
            <a:r>
              <a:rPr lang="hu-HU" sz="2800" dirty="0" err="1" smtClean="0"/>
              <a:t>i,j</a:t>
            </a:r>
            <a:r>
              <a:rPr lang="hu-HU" sz="2800" dirty="0" smtClean="0"/>
              <a:t>)= az i-ből kivezető j. él végpontja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Súlyozott gráfra: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/>
              <a:t>Fok(i),</a:t>
            </a:r>
            <a:r>
              <a:rPr lang="hu-HU" sz="2800" dirty="0" err="1"/>
              <a:t>Kifok</a:t>
            </a:r>
            <a:r>
              <a:rPr lang="hu-HU" sz="2800" dirty="0"/>
              <a:t>(i)</a:t>
            </a:r>
            <a:r>
              <a:rPr lang="hu-HU" sz="2800" dirty="0" smtClean="0"/>
              <a:t>= az i-ből kivezető élek száma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L(</a:t>
            </a:r>
            <a:r>
              <a:rPr lang="hu-HU" sz="2800" dirty="0" err="1" smtClean="0"/>
              <a:t>i,j</a:t>
            </a:r>
            <a:r>
              <a:rPr lang="hu-HU" sz="2800" dirty="0" smtClean="0"/>
              <a:t>).pont= az i-ből kivezető j. él végpontja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L(</a:t>
            </a:r>
            <a:r>
              <a:rPr lang="hu-HU" sz="2800" dirty="0" err="1" smtClean="0"/>
              <a:t>i,j</a:t>
            </a:r>
            <a:r>
              <a:rPr lang="hu-HU" sz="2800" dirty="0" smtClean="0"/>
              <a:t>).súly= az i-ből kivezető j. él súlya</a:t>
            </a:r>
            <a:endParaRPr lang="da-DK" sz="2800" dirty="0" smtClean="0"/>
          </a:p>
        </p:txBody>
      </p:sp>
      <p:sp>
        <p:nvSpPr>
          <p:cNvPr id="2560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10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2765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765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BEF58E91-0A04-4E01-974C-FC60E70C4EF8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2765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741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Csúcslista: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b="1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pic>
        <p:nvPicPr>
          <p:cNvPr id="2765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773238"/>
            <a:ext cx="27813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900113" y="1914525"/>
          <a:ext cx="2159000" cy="2593980"/>
        </p:xfrm>
        <a:graphic>
          <a:graphicData uri="http://schemas.openxmlformats.org/drawingml/2006/table">
            <a:tbl>
              <a:tblPr/>
              <a:tblGrid>
                <a:gridCol w="358775">
                  <a:extLst>
                    <a:ext uri="{9D8B030D-6E8A-4147-A177-3AD203B41FA5}">
                      <a16:colId xmlns:a16="http://schemas.microsoft.com/office/drawing/2014/main" val="634572039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958138241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808153959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42828665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421973172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874329775"/>
                    </a:ext>
                  </a:extLst>
                </a:gridCol>
              </a:tblGrid>
              <a:tr h="36572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1854766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7894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359162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924331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069464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4133592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136683"/>
                  </a:ext>
                </a:extLst>
              </a:tr>
            </a:tbl>
          </a:graphicData>
        </a:graphic>
      </p:graphicFrame>
      <p:sp>
        <p:nvSpPr>
          <p:cNvPr id="27722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11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2969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970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C683BE9-EDC7-4360-9BD3-FBB3814AA027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2970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8439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Csúcslista súlyozott gráfra: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b="1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900113" y="1916113"/>
          <a:ext cx="2735262" cy="2593980"/>
        </p:xfrm>
        <a:graphic>
          <a:graphicData uri="http://schemas.openxmlformats.org/drawingml/2006/table">
            <a:tbl>
              <a:tblPr/>
              <a:tblGrid>
                <a:gridCol w="455612">
                  <a:extLst>
                    <a:ext uri="{9D8B030D-6E8A-4147-A177-3AD203B41FA5}">
                      <a16:colId xmlns:a16="http://schemas.microsoft.com/office/drawing/2014/main" val="1206040411"/>
                    </a:ext>
                  </a:extLst>
                </a:gridCol>
                <a:gridCol w="455613">
                  <a:extLst>
                    <a:ext uri="{9D8B030D-6E8A-4147-A177-3AD203B41FA5}">
                      <a16:colId xmlns:a16="http://schemas.microsoft.com/office/drawing/2014/main" val="368199962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115421858"/>
                    </a:ext>
                  </a:extLst>
                </a:gridCol>
                <a:gridCol w="455612">
                  <a:extLst>
                    <a:ext uri="{9D8B030D-6E8A-4147-A177-3AD203B41FA5}">
                      <a16:colId xmlns:a16="http://schemas.microsoft.com/office/drawing/2014/main" val="188791706"/>
                    </a:ext>
                  </a:extLst>
                </a:gridCol>
                <a:gridCol w="455613">
                  <a:extLst>
                    <a:ext uri="{9D8B030D-6E8A-4147-A177-3AD203B41FA5}">
                      <a16:colId xmlns:a16="http://schemas.microsoft.com/office/drawing/2014/main" val="2023174156"/>
                    </a:ext>
                  </a:extLst>
                </a:gridCol>
                <a:gridCol w="455612">
                  <a:extLst>
                    <a:ext uri="{9D8B030D-6E8A-4147-A177-3AD203B41FA5}">
                      <a16:colId xmlns:a16="http://schemas.microsoft.com/office/drawing/2014/main" val="1327058775"/>
                    </a:ext>
                  </a:extLst>
                </a:gridCol>
              </a:tblGrid>
              <a:tr h="36572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2,2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3,5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4,1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7,9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076496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1,2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3,5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0867801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1,5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2,5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4,2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5940923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1,1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3,2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171175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6,8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8865329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5,8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779144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1,9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4227235"/>
                  </a:ext>
                </a:extLst>
              </a:tr>
            </a:tbl>
          </a:graphicData>
        </a:graphic>
      </p:graphicFrame>
      <p:pic>
        <p:nvPicPr>
          <p:cNvPr id="2976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336800"/>
            <a:ext cx="27813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70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12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3174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174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B5297DF6-CC31-4211-8E37-DB866699CE72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3174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946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Csúcslista irányított gráfra: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b="1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pic>
        <p:nvPicPr>
          <p:cNvPr id="317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325" y="2559050"/>
            <a:ext cx="27813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áblázat 10"/>
          <p:cNvGraphicFramePr>
            <a:graphicFrameLocks noGrp="1"/>
          </p:cNvGraphicFramePr>
          <p:nvPr/>
        </p:nvGraphicFramePr>
        <p:xfrm>
          <a:off x="900113" y="1916113"/>
          <a:ext cx="2159000" cy="2593980"/>
        </p:xfrm>
        <a:graphic>
          <a:graphicData uri="http://schemas.openxmlformats.org/drawingml/2006/table">
            <a:tbl>
              <a:tblPr/>
              <a:tblGrid>
                <a:gridCol w="358775">
                  <a:extLst>
                    <a:ext uri="{9D8B030D-6E8A-4147-A177-3AD203B41FA5}">
                      <a16:colId xmlns:a16="http://schemas.microsoft.com/office/drawing/2014/main" val="3055736362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484390978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909304135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14943086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3593957293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1058200256"/>
                    </a:ext>
                  </a:extLst>
                </a:gridCol>
              </a:tblGrid>
              <a:tr h="36572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70635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09239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2466365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02144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918721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0190021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596320"/>
                  </a:ext>
                </a:extLst>
              </a:tr>
            </a:tbl>
          </a:graphicData>
        </a:graphic>
      </p:graphicFrame>
      <p:sp>
        <p:nvSpPr>
          <p:cNvPr id="31818" name="Élőláb helye 1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13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3379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379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EF461FB0-9B6C-49BE-8C67-BCF2FBED1294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3379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0487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Tapasztalatok a csúcslistáról: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irányítatlan gráf esetén mindkét végpontnál szerepel a másik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Fok, </a:t>
            </a:r>
            <a:r>
              <a:rPr lang="hu-HU" dirty="0" err="1" smtClean="0"/>
              <a:t>Kifok</a:t>
            </a:r>
            <a:r>
              <a:rPr lang="hu-HU" dirty="0" smtClean="0"/>
              <a:t>: soronként a darabszám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err="1" smtClean="0"/>
              <a:t>Befok</a:t>
            </a:r>
            <a:r>
              <a:rPr lang="hu-HU" dirty="0" smtClean="0"/>
              <a:t>: nehezen számítható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könnyű új éleket hozzávenni, élek súlyát megváltoztatni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nehéz éleket törölni (sőt irányítatlan gráfnál 2 helyről kell)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nehéz pontokat törölni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nagy mátrix kell, ha nincs jó korlát a kivezető élek számára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sp>
        <p:nvSpPr>
          <p:cNvPr id="3379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14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3584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584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77D66188-104A-4363-9719-77E643B08CC9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3584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151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Csúcslista (listás megvalósításban):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L(i).lista= az i-ből kivezető élek listája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pic>
        <p:nvPicPr>
          <p:cNvPr id="3584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13" y="3057525"/>
            <a:ext cx="27813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57563"/>
            <a:ext cx="4891087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9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15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3789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789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35C86F5E-3766-4D60-8164-9E79CDF2F14B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3789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253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err="1" smtClean="0"/>
              <a:t>Éllista</a:t>
            </a:r>
            <a:r>
              <a:rPr lang="hu-HU" b="1" dirty="0" smtClean="0"/>
              <a:t> (tömbös megvalósításban):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E(i,j)= az i. él j. végpontja (j=1,2)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Súlyozott gráfra: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E(i).kezdő, E(i).vég= az i. él két végpontja (így is lehet)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E(i).súly= az i. él súlya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sp>
        <p:nvSpPr>
          <p:cNvPr id="3789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16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3993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994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12C2E25-2FB3-47A4-8E93-F09EE032BFBC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3994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9942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 marL="254000">
              <a:lnSpc>
                <a:spcPct val="95000"/>
              </a:lnSpc>
              <a:spcBef>
                <a:spcPct val="5000"/>
              </a:spcBef>
            </a:pPr>
            <a:r>
              <a:rPr lang="hu-HU" altLang="hu-HU" b="1" smtClean="0"/>
              <a:t>Éllista: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b="1" smtClean="0"/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</p:txBody>
      </p:sp>
      <p:pic>
        <p:nvPicPr>
          <p:cNvPr id="3994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773238"/>
            <a:ext cx="27813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2916238" y="1916113"/>
          <a:ext cx="719137" cy="2593980"/>
        </p:xfrm>
        <a:graphic>
          <a:graphicData uri="http://schemas.openxmlformats.org/drawingml/2006/table">
            <a:tbl>
              <a:tblPr/>
              <a:tblGrid>
                <a:gridCol w="360362">
                  <a:extLst>
                    <a:ext uri="{9D8B030D-6E8A-4147-A177-3AD203B41FA5}">
                      <a16:colId xmlns:a16="http://schemas.microsoft.com/office/drawing/2014/main" val="3961044713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956790962"/>
                    </a:ext>
                  </a:extLst>
                </a:gridCol>
              </a:tblGrid>
              <a:tr h="36572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1972746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8312623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230515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310545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970296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760528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9398643"/>
                  </a:ext>
                </a:extLst>
              </a:tr>
            </a:tbl>
          </a:graphicData>
        </a:graphic>
      </p:graphicFrame>
      <p:sp>
        <p:nvSpPr>
          <p:cNvPr id="39970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17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4198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198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5B25083-C9DC-413A-B67D-DBD94947655B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4198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1990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 marL="254000">
              <a:lnSpc>
                <a:spcPct val="95000"/>
              </a:lnSpc>
              <a:spcBef>
                <a:spcPct val="5000"/>
              </a:spcBef>
            </a:pPr>
            <a:r>
              <a:rPr lang="hu-HU" altLang="hu-HU" b="1" smtClean="0"/>
              <a:t>Éllista súlyozott gráfra: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b="1" smtClean="0"/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</p:txBody>
      </p:sp>
      <p:pic>
        <p:nvPicPr>
          <p:cNvPr id="419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336800"/>
            <a:ext cx="27813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áblázat 10"/>
          <p:cNvGraphicFramePr>
            <a:graphicFrameLocks noGrp="1"/>
          </p:cNvGraphicFramePr>
          <p:nvPr/>
        </p:nvGraphicFramePr>
        <p:xfrm>
          <a:off x="2051050" y="2206625"/>
          <a:ext cx="1081088" cy="2593980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5364922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1975202496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3959690360"/>
                    </a:ext>
                  </a:extLst>
                </a:gridCol>
              </a:tblGrid>
              <a:tr h="36572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854525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1664857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2024517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9268940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3985332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6559548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3953157"/>
                  </a:ext>
                </a:extLst>
              </a:tr>
            </a:tbl>
          </a:graphicData>
        </a:graphic>
      </p:graphicFrame>
      <p:sp>
        <p:nvSpPr>
          <p:cNvPr id="42026" name="Élőláb helye 1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18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4403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403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5C46D399-8C79-4DE8-BE7F-4C91D1B33D7D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4403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4038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 marL="254000">
              <a:lnSpc>
                <a:spcPct val="95000"/>
              </a:lnSpc>
              <a:spcBef>
                <a:spcPct val="5000"/>
              </a:spcBef>
            </a:pPr>
            <a:r>
              <a:rPr lang="hu-HU" altLang="hu-HU" b="1" smtClean="0"/>
              <a:t>Tapasztalatok az éllistáról: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</a:pPr>
            <a:r>
              <a:rPr lang="hu-HU" altLang="hu-HU" smtClean="0"/>
              <a:t>irányítatlan gráf esetén csak egyszer szerepelnek az élek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</a:pPr>
            <a:r>
              <a:rPr lang="hu-HU" altLang="hu-HU" smtClean="0"/>
              <a:t>könnyű új éleket hozzávenni, élek súlyát megváltoztatni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</a:pPr>
            <a:r>
              <a:rPr lang="hu-HU" altLang="hu-HU" smtClean="0"/>
              <a:t>nehéz éleket törölni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</a:pPr>
            <a:r>
              <a:rPr lang="hu-HU" altLang="hu-HU" smtClean="0"/>
              <a:t>nehéz pontokat törölni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  <a:p>
            <a:pPr marL="254000"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</p:txBody>
      </p:sp>
      <p:sp>
        <p:nvSpPr>
          <p:cNvPr id="4403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19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22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B4B3739-DD3D-43A2-B4A3-076EEBF98587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922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222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da-DK" altLang="hu-HU" b="1" dirty="0" smtClean="0"/>
              <a:t>A gráf fogalma</a:t>
            </a:r>
            <a:r>
              <a:rPr lang="da-DK" altLang="hu-HU" dirty="0" smtClean="0"/>
              <a:t>:</a:t>
            </a:r>
            <a:r>
              <a:rPr lang="da-DK" altLang="hu-HU" sz="2800" dirty="0" smtClean="0"/>
              <a:t/>
            </a:r>
            <a:br>
              <a:rPr lang="da-DK" altLang="hu-HU" sz="2800" dirty="0" smtClean="0"/>
            </a:br>
            <a:r>
              <a:rPr lang="hu-HU" altLang="hu-HU" sz="2800" dirty="0" smtClean="0"/>
              <a:t>Gráf(P,E): </a:t>
            </a:r>
            <a:r>
              <a:rPr lang="da-DK" altLang="hu-HU" sz="2800" dirty="0" smtClean="0"/>
              <a:t>P </a:t>
            </a:r>
            <a:r>
              <a:rPr lang="da-DK" altLang="hu-HU" sz="2800" i="1" dirty="0" smtClean="0"/>
              <a:t>pontok</a:t>
            </a:r>
            <a:r>
              <a:rPr lang="da-DK" altLang="hu-HU" sz="2800" dirty="0" smtClean="0"/>
              <a:t> </a:t>
            </a:r>
            <a:r>
              <a:rPr lang="hu-HU" altLang="hu-HU" sz="2800" dirty="0" smtClean="0"/>
              <a:t>(</a:t>
            </a:r>
            <a:r>
              <a:rPr lang="hu-HU" altLang="hu-HU" sz="2800" i="1" dirty="0" smtClean="0"/>
              <a:t>csúcsok</a:t>
            </a:r>
            <a:r>
              <a:rPr lang="hu-HU" altLang="hu-HU" sz="2800" dirty="0" smtClean="0"/>
              <a:t>) </a:t>
            </a:r>
            <a:r>
              <a:rPr lang="da-DK" altLang="hu-HU" sz="2800" dirty="0" smtClean="0"/>
              <a:t>és E</a:t>
            </a:r>
            <a:r>
              <a:rPr lang="da-DK" altLang="hu-HU" sz="2800" dirty="0" smtClean="0">
                <a:sym typeface="Symbol" panose="05050102010706020507" pitchFamily="18" charset="2"/>
              </a:rPr>
              <a:t></a:t>
            </a:r>
            <a:r>
              <a:rPr lang="da-DK" altLang="hu-HU" sz="2800" dirty="0" smtClean="0"/>
              <a:t>P</a:t>
            </a:r>
            <a:r>
              <a:rPr lang="da-DK" altLang="hu-HU" sz="2800" dirty="0" smtClean="0">
                <a:sym typeface="Symbol" panose="05050102010706020507" pitchFamily="18" charset="2"/>
              </a:rPr>
              <a:t></a:t>
            </a:r>
            <a:r>
              <a:rPr lang="da-DK" altLang="hu-HU" sz="2800" dirty="0" smtClean="0"/>
              <a:t>P </a:t>
            </a:r>
            <a:r>
              <a:rPr lang="da-DK" altLang="hu-HU" sz="2800" i="1" dirty="0" smtClean="0"/>
              <a:t>élek</a:t>
            </a:r>
            <a:r>
              <a:rPr lang="da-DK" altLang="hu-HU" sz="2800" dirty="0" smtClean="0"/>
              <a:t> halmaza</a:t>
            </a:r>
          </a:p>
          <a:p>
            <a:pPr>
              <a:spcBef>
                <a:spcPct val="10000"/>
              </a:spcBef>
              <a:spcAft>
                <a:spcPts val="300"/>
              </a:spcAft>
            </a:pPr>
            <a:r>
              <a:rPr lang="da-DK" altLang="hu-HU" b="1" dirty="0" smtClean="0"/>
              <a:t>Fogalm</a:t>
            </a:r>
            <a:r>
              <a:rPr lang="hu-HU" altLang="hu-HU" b="1" dirty="0" err="1" smtClean="0"/>
              <a:t>ak</a:t>
            </a:r>
            <a:r>
              <a:rPr lang="da-DK" altLang="hu-HU" b="1" dirty="0" smtClean="0"/>
              <a:t>:</a:t>
            </a:r>
          </a:p>
          <a:p>
            <a:pPr>
              <a:spcBef>
                <a:spcPct val="0"/>
              </a:spcBef>
            </a:pPr>
            <a:r>
              <a:rPr lang="da-DK" altLang="hu-HU" sz="2800" dirty="0" smtClean="0"/>
              <a:t>Irányított</a:t>
            </a:r>
            <a:r>
              <a:rPr lang="hu-HU" altLang="hu-HU" sz="2800" dirty="0" smtClean="0"/>
              <a:t> gráf : (p</a:t>
            </a:r>
            <a:r>
              <a:rPr lang="hu-HU" altLang="hu-HU" sz="2800" baseline="-25000" dirty="0" smtClean="0"/>
              <a:t>1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2</a:t>
            </a:r>
            <a:r>
              <a:rPr lang="hu-HU" altLang="hu-HU" sz="2800" dirty="0" smtClean="0"/>
              <a:t>)</a:t>
            </a:r>
            <a:r>
              <a:rPr lang="hu-HU" altLang="hu-HU" sz="2800" dirty="0" smtClean="0">
                <a:sym typeface="Symbol" panose="05050102010706020507" pitchFamily="18" charset="2"/>
              </a:rPr>
              <a:t>E-ből nem következik, hogy </a:t>
            </a:r>
            <a:r>
              <a:rPr lang="hu-HU" altLang="hu-HU" sz="2800" dirty="0" smtClean="0"/>
              <a:t>(p</a:t>
            </a:r>
            <a:r>
              <a:rPr lang="hu-HU" altLang="hu-HU" sz="2800" baseline="-25000" dirty="0" smtClean="0"/>
              <a:t>2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1</a:t>
            </a:r>
            <a:r>
              <a:rPr lang="hu-HU" altLang="hu-HU" sz="2800" dirty="0" smtClean="0"/>
              <a:t>)</a:t>
            </a:r>
            <a:r>
              <a:rPr lang="hu-HU" altLang="hu-HU" sz="2800" dirty="0" smtClean="0">
                <a:sym typeface="Symbol" panose="05050102010706020507" pitchFamily="18" charset="2"/>
              </a:rPr>
              <a:t>E</a:t>
            </a:r>
            <a:endParaRPr lang="hu-HU" altLang="hu-HU" sz="2800" dirty="0" smtClean="0"/>
          </a:p>
          <a:p>
            <a:pPr>
              <a:spcBef>
                <a:spcPct val="0"/>
              </a:spcBef>
            </a:pPr>
            <a:r>
              <a:rPr lang="hu-HU" altLang="hu-HU" sz="2800" dirty="0" err="1" smtClean="0"/>
              <a:t>Irányítatlan</a:t>
            </a:r>
            <a:r>
              <a:rPr lang="da-DK" altLang="hu-HU" sz="2800" dirty="0" smtClean="0"/>
              <a:t> gráf </a:t>
            </a:r>
            <a:r>
              <a:rPr lang="hu-HU" altLang="hu-HU" sz="2800" dirty="0" smtClean="0"/>
              <a:t>: (p</a:t>
            </a:r>
            <a:r>
              <a:rPr lang="hu-HU" altLang="hu-HU" sz="2800" baseline="-25000" dirty="0" smtClean="0"/>
              <a:t>1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2</a:t>
            </a:r>
            <a:r>
              <a:rPr lang="hu-HU" altLang="hu-HU" sz="2800" dirty="0" smtClean="0"/>
              <a:t>)</a:t>
            </a:r>
            <a:r>
              <a:rPr lang="hu-HU" altLang="hu-HU" sz="2800" dirty="0" smtClean="0">
                <a:sym typeface="Symbol" panose="05050102010706020507" pitchFamily="18" charset="2"/>
              </a:rPr>
              <a:t>E →</a:t>
            </a:r>
            <a:r>
              <a:rPr lang="hu-HU" altLang="hu-HU" sz="2800" dirty="0" smtClean="0"/>
              <a:t> (p</a:t>
            </a:r>
            <a:r>
              <a:rPr lang="hu-HU" altLang="hu-HU" sz="2800" baseline="-25000" dirty="0" smtClean="0"/>
              <a:t>2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1</a:t>
            </a:r>
            <a:r>
              <a:rPr lang="hu-HU" altLang="hu-HU" sz="2800" dirty="0" smtClean="0"/>
              <a:t>)</a:t>
            </a:r>
            <a:r>
              <a:rPr lang="hu-HU" altLang="hu-HU" sz="2800" dirty="0" smtClean="0">
                <a:sym typeface="Symbol" panose="05050102010706020507" pitchFamily="18" charset="2"/>
              </a:rPr>
              <a:t>E</a:t>
            </a:r>
            <a:endParaRPr lang="hu-HU" altLang="hu-HU" sz="2800" dirty="0" smtClean="0"/>
          </a:p>
          <a:p>
            <a:pPr>
              <a:spcBef>
                <a:spcPct val="0"/>
              </a:spcBef>
            </a:pPr>
            <a:r>
              <a:rPr lang="da-DK" altLang="hu-HU" sz="2800" dirty="0" smtClean="0"/>
              <a:t>Út</a:t>
            </a:r>
            <a:r>
              <a:rPr lang="hu-HU" altLang="hu-HU" sz="2800" dirty="0" smtClean="0"/>
              <a:t>: (p</a:t>
            </a:r>
            <a:r>
              <a:rPr lang="hu-HU" altLang="hu-HU" sz="2800" baseline="-25000" dirty="0" smtClean="0"/>
              <a:t>1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2</a:t>
            </a:r>
            <a:r>
              <a:rPr lang="hu-HU" altLang="hu-HU" sz="2800" dirty="0" smtClean="0"/>
              <a:t>), (p</a:t>
            </a:r>
            <a:r>
              <a:rPr lang="hu-HU" altLang="hu-HU" sz="2800" baseline="-25000" dirty="0" smtClean="0"/>
              <a:t>2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3</a:t>
            </a:r>
            <a:r>
              <a:rPr lang="hu-HU" altLang="hu-HU" sz="2800" dirty="0" smtClean="0"/>
              <a:t>), …, (p</a:t>
            </a:r>
            <a:r>
              <a:rPr lang="hu-HU" altLang="hu-HU" sz="2800" baseline="-25000" dirty="0" smtClean="0"/>
              <a:t>k-1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k</a:t>
            </a:r>
            <a:r>
              <a:rPr lang="hu-HU" altLang="hu-HU" sz="2800" dirty="0" smtClean="0"/>
              <a:t>)</a:t>
            </a:r>
            <a:r>
              <a:rPr lang="hu-HU" altLang="hu-HU" sz="2800" dirty="0" smtClean="0">
                <a:sym typeface="Symbol" panose="05050102010706020507" pitchFamily="18" charset="2"/>
              </a:rPr>
              <a:t>E</a:t>
            </a:r>
            <a:r>
              <a:rPr lang="hu-HU" altLang="hu-HU" sz="2800" dirty="0" smtClean="0"/>
              <a:t> élsorozat</a:t>
            </a:r>
          </a:p>
          <a:p>
            <a:pPr>
              <a:spcBef>
                <a:spcPct val="0"/>
              </a:spcBef>
            </a:pPr>
            <a:r>
              <a:rPr lang="hu-HU" altLang="hu-HU" sz="2800" dirty="0" smtClean="0"/>
              <a:t>K</a:t>
            </a:r>
            <a:r>
              <a:rPr lang="da-DK" altLang="hu-HU" sz="2800" dirty="0" smtClean="0"/>
              <a:t>ör</a:t>
            </a:r>
            <a:r>
              <a:rPr lang="hu-HU" altLang="hu-HU" sz="2800" dirty="0" smtClean="0"/>
              <a:t> : (p</a:t>
            </a:r>
            <a:r>
              <a:rPr lang="hu-HU" altLang="hu-HU" sz="2800" baseline="-25000" dirty="0" smtClean="0"/>
              <a:t>1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2</a:t>
            </a:r>
            <a:r>
              <a:rPr lang="hu-HU" altLang="hu-HU" sz="2800" dirty="0" smtClean="0"/>
              <a:t>), (p</a:t>
            </a:r>
            <a:r>
              <a:rPr lang="hu-HU" altLang="hu-HU" sz="2800" baseline="-25000" dirty="0" smtClean="0"/>
              <a:t>2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3</a:t>
            </a:r>
            <a:r>
              <a:rPr lang="hu-HU" altLang="hu-HU" sz="2800" dirty="0" smtClean="0"/>
              <a:t>), …, (p</a:t>
            </a:r>
            <a:r>
              <a:rPr lang="hu-HU" altLang="hu-HU" sz="2800" baseline="-25000" dirty="0" smtClean="0"/>
              <a:t>k-1</a:t>
            </a:r>
            <a:r>
              <a:rPr lang="hu-HU" altLang="hu-HU" sz="2800" dirty="0" smtClean="0"/>
              <a:t>,p</a:t>
            </a:r>
            <a:r>
              <a:rPr lang="hu-HU" altLang="hu-HU" sz="2800" baseline="-25000" dirty="0" smtClean="0"/>
              <a:t>1</a:t>
            </a:r>
            <a:r>
              <a:rPr lang="hu-HU" altLang="hu-HU" sz="2800" dirty="0" smtClean="0"/>
              <a:t>)</a:t>
            </a:r>
            <a:r>
              <a:rPr lang="hu-HU" altLang="hu-HU" sz="2800" dirty="0" smtClean="0">
                <a:sym typeface="Symbol" panose="05050102010706020507" pitchFamily="18" charset="2"/>
              </a:rPr>
              <a:t>E</a:t>
            </a:r>
            <a:r>
              <a:rPr lang="hu-HU" altLang="hu-HU" sz="2800" dirty="0" smtClean="0"/>
              <a:t> élsorozat</a:t>
            </a:r>
            <a:endParaRPr lang="da-DK" altLang="hu-HU" sz="2800" dirty="0" smtClean="0"/>
          </a:p>
          <a:p>
            <a:pPr>
              <a:spcBef>
                <a:spcPct val="0"/>
              </a:spcBef>
            </a:pPr>
            <a:r>
              <a:rPr lang="hu-HU" altLang="hu-HU" sz="2800" dirty="0" smtClean="0"/>
              <a:t>Hurokél: : (</a:t>
            </a:r>
            <a:r>
              <a:rPr lang="hu-HU" altLang="hu-HU" sz="2800" dirty="0" err="1" smtClean="0"/>
              <a:t>p,p</a:t>
            </a:r>
            <a:r>
              <a:rPr lang="hu-HU" altLang="hu-HU" sz="2800" dirty="0" smtClean="0"/>
              <a:t>)</a:t>
            </a:r>
            <a:r>
              <a:rPr lang="hu-HU" altLang="hu-HU" sz="2800" dirty="0" smtClean="0">
                <a:sym typeface="Symbol" panose="05050102010706020507" pitchFamily="18" charset="2"/>
              </a:rPr>
              <a:t>E</a:t>
            </a:r>
            <a:endParaRPr lang="hu-HU" altLang="hu-HU" sz="2800" dirty="0" smtClean="0"/>
          </a:p>
        </p:txBody>
      </p:sp>
      <p:sp>
        <p:nvSpPr>
          <p:cNvPr id="922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000749"/>
            <a:ext cx="2437126" cy="1524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847" y="5004035"/>
            <a:ext cx="2426619" cy="1518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4608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608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75638CA-4C0B-4564-B0F8-6960AFBA0D7F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4608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663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Számított gráf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Az élek halmazát nem tároljuk, mert 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van olyan számítási eljárás, amely </a:t>
            </a:r>
            <a:r>
              <a:rPr lang="hu-HU" dirty="0" smtClean="0">
                <a:sym typeface="Symbol" pitchFamily="18" charset="2"/>
              </a:rPr>
              <a:t></a:t>
            </a:r>
            <a:r>
              <a:rPr lang="hu-HU" dirty="0" smtClean="0"/>
              <a:t>p,q</a:t>
            </a:r>
            <a:r>
              <a:rPr lang="hu-HU" dirty="0" smtClean="0">
                <a:sym typeface="Symbol" pitchFamily="18" charset="2"/>
              </a:rPr>
              <a:t></a:t>
            </a:r>
            <a:r>
              <a:rPr lang="hu-HU" dirty="0" smtClean="0"/>
              <a:t>P-re kiszámítja </a:t>
            </a:r>
            <a:r>
              <a:rPr lang="hu-HU" dirty="0" err="1" smtClean="0"/>
              <a:t>Vanél</a:t>
            </a:r>
            <a:r>
              <a:rPr lang="hu-HU" dirty="0" smtClean="0"/>
              <a:t>?(p,q)</a:t>
            </a:r>
            <a:r>
              <a:rPr lang="hu-HU" dirty="0" err="1" smtClean="0"/>
              <a:t>-t</a:t>
            </a:r>
            <a:r>
              <a:rPr lang="hu-HU" dirty="0" smtClean="0"/>
              <a:t>;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vagy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van olyan számítási eljárás, amely </a:t>
            </a:r>
            <a:r>
              <a:rPr lang="hu-HU" dirty="0" smtClean="0">
                <a:sym typeface="Symbol" pitchFamily="18" charset="2"/>
              </a:rPr>
              <a:t></a:t>
            </a:r>
            <a:r>
              <a:rPr lang="hu-HU" dirty="0" smtClean="0"/>
              <a:t>p</a:t>
            </a:r>
            <a:r>
              <a:rPr lang="hu-HU" dirty="0" smtClean="0">
                <a:sym typeface="Symbol" pitchFamily="18" charset="2"/>
              </a:rPr>
              <a:t></a:t>
            </a:r>
            <a:r>
              <a:rPr lang="hu-HU" dirty="0" smtClean="0"/>
              <a:t>P-re létrehozza a Ki(p) halmaz elemeit, azaz azon pontokat, ahova p-ből vezet él.</a:t>
            </a:r>
          </a:p>
        </p:txBody>
      </p:sp>
      <p:sp>
        <p:nvSpPr>
          <p:cNvPr id="4608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20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4813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813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268DDEF2-3BC5-4FFE-9173-D770275E3185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4813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765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Számított gráf – kannák – számítás</a:t>
            </a:r>
          </a:p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Egy gazdának három különböző űrtartalmú tejeskannája van, amelyekbe teli állapotban A, B és C liter tej fér. Van továbbá egy negyedik kannája, ennek az űrtartalmát nem ismeri, csak azt tudja, hogy ez a legnagyobb kannája. Kezdetben a legnagyobb, ismert űrtartalmú kanna tele van, a többi pedig üres. Add meg, hogy minimum hány lépésben lehet kimérni X liter tejet!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Hol itt a gráf?</a:t>
            </a:r>
          </a:p>
        </p:txBody>
      </p:sp>
      <p:sp>
        <p:nvSpPr>
          <p:cNvPr id="4813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21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5017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018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B80D299-6DBF-49A6-B5A9-13A148398E61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5018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0182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b="1" smtClean="0"/>
              <a:t>Számított gráf – kannák – számítás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A 4 kanna pillanatnyi állapotát az (aa,bb,cc,dd) számnégyes írja le.  Ebből elérhető állapotok – szabályos öntések: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(0,bb+aa,cc,dd), ha bb+aa≤B	A-ból mind B-be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(0,bb,cc+aa,dd), ha cc+aa ≤C	A-ból mind C-be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(0,bb,cc,dd+aa)				A-ból mind D-be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(aa-(B-bb),B,cc,dd), ha a&gt;B-bb	A-ból B-t tele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…						…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Azaz olyan pontba vezet él, ahova van szabályos öntés.</a:t>
            </a:r>
          </a:p>
        </p:txBody>
      </p:sp>
      <p:sp>
        <p:nvSpPr>
          <p:cNvPr id="5018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22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5222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222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1F77C74-A6AB-4AA7-BF79-1719E431B81D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5222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2230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b="1" smtClean="0"/>
              <a:t>Számított gráf – labirintus – síkbeli elrendezés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Egy négyzetrácsos terület bizonyos mezőin akadályok vannak. Egy járművet kell elvezetnünk az (1,1) pontból az (N,M) pontba.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Hol itt a gráf?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800" smtClean="0"/>
              <a:t>A gráf pontjai az (i,j) koordinátájú mezők. Az (i,j) pontból az (i-1,j), (i,j-1), (i+1,j), (i,j+1) pontokba vezet él, ha azok nem akadályok.</a:t>
            </a:r>
          </a:p>
        </p:txBody>
      </p:sp>
      <p:sp>
        <p:nvSpPr>
          <p:cNvPr id="5223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23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5427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427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DA04951-8935-4D2D-981F-F226E68C4FC2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54277" name="Rectangle 26"/>
          <p:cNvSpPr>
            <a:spLocks noChangeArrowheads="1"/>
          </p:cNvSpPr>
          <p:nvPr/>
        </p:nvSpPr>
        <p:spPr bwMode="auto">
          <a:xfrm>
            <a:off x="3276600" y="5661025"/>
            <a:ext cx="5867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400"/>
              <a:t>A pontok sorozata sokszor az 1..N számsorozat.</a:t>
            </a:r>
          </a:p>
        </p:txBody>
      </p:sp>
      <p:sp>
        <p:nvSpPr>
          <p:cNvPr id="54278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b="1" smtClean="0"/>
              <a:t>A gráftípus (</a:t>
            </a:r>
            <a:r>
              <a:rPr lang="hu-HU" altLang="hu-HU" smtClean="0"/>
              <a:t>statikus gráf – pontok, élek száma rög-zített)</a:t>
            </a:r>
            <a:r>
              <a:rPr lang="hu-HU" altLang="hu-HU" b="1" smtClean="0"/>
              <a:t>:</a:t>
            </a:r>
          </a:p>
          <a:p>
            <a:pPr>
              <a:lnSpc>
                <a:spcPct val="95000"/>
              </a:lnSpc>
              <a:spcBef>
                <a:spcPts val="600"/>
              </a:spcBef>
            </a:pPr>
            <a:r>
              <a:rPr lang="hu-HU" altLang="hu-HU" smtClean="0"/>
              <a:t>Értékhalmaza: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</a:rPr>
              <a:t>Gráf(Sorozat(TÉl:THossz),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</a:rPr>
              <a:t>     Sorozat(TPont:TElem))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</a:rPr>
              <a:t>Változó Pontszám, Élszám: Egész</a:t>
            </a:r>
          </a:p>
          <a:p>
            <a:pPr>
              <a:spcBef>
                <a:spcPct val="0"/>
              </a:spcBef>
            </a:pPr>
            <a:r>
              <a:rPr lang="hu-HU" altLang="hu-HU" smtClean="0"/>
              <a:t>Műveletei: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Érték(Gráf,Pont)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Vanél?(Gráf,Pont1,Pont2)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Élhossz(Gráf,Pont1,Pont2</a:t>
            </a:r>
            <a:r>
              <a:rPr lang="hu-HU" altLang="hu-HU" sz="2800" smtClean="0"/>
              <a:t>)</a:t>
            </a:r>
          </a:p>
        </p:txBody>
      </p:sp>
      <p:sp>
        <p:nvSpPr>
          <p:cNvPr id="5427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24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5632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632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1A25952-2D63-4C4B-AB8B-4A4358AAC35D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56325" name="Rectangle 26"/>
          <p:cNvSpPr>
            <a:spLocks noChangeArrowheads="1"/>
          </p:cNvSpPr>
          <p:nvPr/>
        </p:nvSpPr>
        <p:spPr bwMode="auto">
          <a:xfrm>
            <a:off x="3276600" y="5064125"/>
            <a:ext cx="58674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600"/>
              <a:t>A szomszéd súlyozatlan gráf esetén egy pont, súlyozott gráf esetén pedig egy rekord, ami a pontot és az oda vezető él súlyát tartalmazza.</a:t>
            </a:r>
          </a:p>
        </p:txBody>
      </p:sp>
      <p:sp>
        <p:nvSpPr>
          <p:cNvPr id="56326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38163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altLang="hu-HU" smtClean="0"/>
              <a:t>Műveletei: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Szomszédpontokszáma(Gráf,Pont)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Szomszéd(Gráf,Pont,i)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Elsőszomszéd(Gráf,Pont)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Következőszomszéd(Gráf,Pont)</a:t>
            </a:r>
          </a:p>
          <a:p>
            <a:pPr>
              <a:spcBef>
                <a:spcPct val="0"/>
              </a:spcBef>
            </a:pPr>
            <a:r>
              <a:rPr lang="hu-HU" altLang="hu-HU" smtClean="0"/>
              <a:t>Speciális műveletek</a:t>
            </a:r>
          </a:p>
          <a:p>
            <a:pPr>
              <a:spcBef>
                <a:spcPct val="0"/>
              </a:spcBef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Felépít(Gráf1,Gráf2) </a:t>
            </a:r>
          </a:p>
          <a:p>
            <a:pPr lvl="1">
              <a:spcBef>
                <a:spcPct val="0"/>
              </a:spcBef>
            </a:pPr>
            <a:r>
              <a:rPr lang="hu-HU" altLang="hu-HU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éllistából csúcsmátrix</a:t>
            </a:r>
          </a:p>
          <a:p>
            <a:pPr lvl="1">
              <a:spcBef>
                <a:spcPct val="0"/>
              </a:spcBef>
            </a:pPr>
            <a:r>
              <a:rPr lang="hu-HU" altLang="hu-HU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éllistából csúcslista (tömbös)</a:t>
            </a:r>
          </a:p>
          <a:p>
            <a:pPr lvl="1">
              <a:spcBef>
                <a:spcPct val="0"/>
              </a:spcBef>
            </a:pPr>
            <a:r>
              <a:rPr lang="hu-HU" altLang="hu-HU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éllistából csúcslista (listás)</a:t>
            </a:r>
          </a:p>
          <a:p>
            <a:pPr>
              <a:spcBef>
                <a:spcPct val="0"/>
              </a:spcBef>
            </a:pPr>
            <a:endParaRPr lang="hu-HU" altLang="hu-HU" sz="2800" smtClean="0"/>
          </a:p>
          <a:p>
            <a:pPr>
              <a:spcBef>
                <a:spcPct val="50000"/>
              </a:spcBef>
            </a:pPr>
            <a:endParaRPr lang="hu-HU" altLang="hu-HU" sz="2800" smtClean="0"/>
          </a:p>
          <a:p>
            <a:pPr>
              <a:spcBef>
                <a:spcPct val="50000"/>
              </a:spcBef>
            </a:pPr>
            <a:endParaRPr lang="hu-HU" altLang="hu-HU" sz="2400" b="1" smtClean="0"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</p:txBody>
      </p:sp>
      <p:sp>
        <p:nvSpPr>
          <p:cNvPr id="5632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25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5837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837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5613C2C7-026F-400F-ADC2-C6C823D3B3C8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5837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8374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altLang="hu-HU" smtClean="0"/>
              <a:t>Meggondolandók:</a:t>
            </a:r>
          </a:p>
          <a:p>
            <a:pPr>
              <a:spcBef>
                <a:spcPct val="0"/>
              </a:spcBef>
            </a:pPr>
            <a:r>
              <a:rPr lang="hu-HU" altLang="hu-HU" sz="2800" smtClean="0">
                <a:cs typeface="Courier New" panose="02070309020205020404" pitchFamily="49" charset="0"/>
              </a:rPr>
              <a:t>Bizonyos műveletek egyes ábrázolásoknál kézenfekvőek, egyszerűen megvalósíthatók, mások pedig nem. </a:t>
            </a:r>
          </a:p>
          <a:p>
            <a:pPr>
              <a:spcBef>
                <a:spcPct val="0"/>
              </a:spcBef>
            </a:pPr>
            <a:r>
              <a:rPr lang="hu-HU" altLang="hu-HU" sz="2800" smtClean="0">
                <a:cs typeface="Courier New" panose="02070309020205020404" pitchFamily="49" charset="0"/>
              </a:rPr>
              <a:t>Érdemes-e minden műveletet minden ábrázolásra megírni?</a:t>
            </a:r>
          </a:p>
          <a:p>
            <a:pPr lvl="1">
              <a:spcBef>
                <a:spcPct val="0"/>
              </a:spcBef>
            </a:pPr>
            <a:r>
              <a:rPr lang="hu-HU" altLang="hu-HU" sz="2400" smtClean="0">
                <a:cs typeface="Courier New" panose="02070309020205020404" pitchFamily="49" charset="0"/>
              </a:rPr>
              <a:t>Ha nem: A gráfábrázoláshoz megvalósított műveletek alapján kiderül, hogy egyes gráf-algoritmusok melyik változata készíthető el.</a:t>
            </a:r>
          </a:p>
          <a:p>
            <a:pPr lvl="1">
              <a:spcBef>
                <a:spcPct val="0"/>
              </a:spcBef>
            </a:pPr>
            <a:r>
              <a:rPr lang="hu-HU" altLang="hu-HU" sz="2400" smtClean="0">
                <a:cs typeface="Courier New" panose="02070309020205020404" pitchFamily="49" charset="0"/>
              </a:rPr>
              <a:t>Ha igen: Bármely ábrázolásra bármely gráf-algoritmus változat elkészíthető. Közülük – ha szükséges – hatékonysági szempontok alapján választhatunk.</a:t>
            </a:r>
            <a:endParaRPr lang="hu-HU" altLang="hu-HU" sz="2400" smtClean="0"/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800" smtClean="0"/>
          </a:p>
        </p:txBody>
      </p:sp>
      <p:sp>
        <p:nvSpPr>
          <p:cNvPr id="5837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26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6041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042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2F48B9D-0F67-4B4F-AEB8-F9A763F2AC18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6042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0422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altLang="hu-HU" smtClean="0"/>
              <a:t>Felépítés: éllistából csúcsmátrix: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Típus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Éllista=Tömb(1..Maxél:TÉl)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TÉl=Tömb(1..2:TPont)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Csúcsmátrix=Tömb(1..Maxpont,1..Maxpont:Logikai)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Változó Élszám,Pontszám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042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27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6246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246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3FE6D93-87DC-4AF8-8564-AF6C022B795E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6246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2470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altLang="hu-HU" dirty="0" smtClean="0"/>
              <a:t>Felépítés beolvasásnál: éllistából csúcsmátrix: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Felépít(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Cs,Fok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Cs:=(hamis,…,hamis); Fok():=(0,…,0)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Be: </a:t>
            </a:r>
            <a:r>
              <a:rPr lang="hu-HU" altLang="hu-HU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Pontszám,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Élszám</a:t>
            </a:r>
            <a:endParaRPr lang="hu-HU" altLang="hu-HU" sz="23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Élszám-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3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Be: x,y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Cs(x,y):=igaz; Cs(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y,x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):=igaz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Fok(x):=Fok(x)+1; Fok(y):=Fok(y)+1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artalom helye 2"/>
          <p:cNvSpPr txBox="1">
            <a:spLocks/>
          </p:cNvSpPr>
          <p:nvPr/>
        </p:nvSpPr>
        <p:spPr bwMode="auto">
          <a:xfrm>
            <a:off x="3348038" y="4868863"/>
            <a:ext cx="5616575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54000">
              <a:spcBef>
                <a:spcPts val="6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i="1" kern="0" dirty="0">
                <a:latin typeface="+mn-lt"/>
                <a:cs typeface="Courier New" pitchFamily="49" charset="0"/>
              </a:rPr>
              <a:t>Irányított gráfra:</a:t>
            </a:r>
          </a:p>
          <a:p>
            <a:pPr marL="266700" indent="-254000">
              <a:spcBef>
                <a:spcPts val="6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Cs(x,y):=</a:t>
            </a:r>
            <a:r>
              <a:rPr lang="hu-HU" sz="2300" i="1" kern="0" dirty="0">
                <a:latin typeface="Courier New" pitchFamily="49" charset="0"/>
                <a:cs typeface="Courier New" pitchFamily="49" charset="0"/>
              </a:rPr>
              <a:t>igaz</a:t>
            </a:r>
          </a:p>
          <a:p>
            <a:pPr marL="350838" indent="-350838">
              <a:lnSpc>
                <a:spcPct val="95000"/>
              </a:lnSpc>
              <a:spcBef>
                <a:spcPts val="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300" i="1" kern="0" dirty="0" err="1" smtClean="0">
                <a:latin typeface="Courier New" pitchFamily="49" charset="0"/>
                <a:cs typeface="Courier New" pitchFamily="49" charset="0"/>
              </a:rPr>
              <a:t>KiFok</a:t>
            </a: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(x):=</a:t>
            </a:r>
            <a:r>
              <a:rPr lang="hu-HU" sz="2300" i="1" kern="0" dirty="0" err="1" smtClean="0">
                <a:latin typeface="Courier New" pitchFamily="49" charset="0"/>
                <a:cs typeface="Courier New" pitchFamily="49" charset="0"/>
              </a:rPr>
              <a:t>KiFok</a:t>
            </a: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(x)+</a:t>
            </a:r>
            <a:r>
              <a:rPr lang="hu-HU" sz="2300" i="1" kern="0" dirty="0">
                <a:latin typeface="Courier New" pitchFamily="49" charset="0"/>
                <a:cs typeface="Courier New" pitchFamily="49" charset="0"/>
              </a:rPr>
              <a:t>1</a:t>
            </a:r>
          </a:p>
          <a:p>
            <a:pPr marL="350838" indent="-350838">
              <a:lnSpc>
                <a:spcPct val="95000"/>
              </a:lnSpc>
              <a:spcBef>
                <a:spcPts val="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300" i="1" kern="0" dirty="0" err="1" smtClean="0">
                <a:latin typeface="Courier New" pitchFamily="49" charset="0"/>
                <a:cs typeface="Courier New" pitchFamily="49" charset="0"/>
              </a:rPr>
              <a:t>BeFok</a:t>
            </a: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(y):=</a:t>
            </a:r>
            <a:r>
              <a:rPr lang="hu-HU" sz="2300" i="1" kern="0" dirty="0" err="1" smtClean="0">
                <a:latin typeface="Courier New" pitchFamily="49" charset="0"/>
                <a:cs typeface="Courier New" pitchFamily="49" charset="0"/>
              </a:rPr>
              <a:t>BeFok</a:t>
            </a: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(y)+</a:t>
            </a:r>
            <a:r>
              <a:rPr lang="hu-HU" sz="2300" i="1" kern="0" dirty="0"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62472" name="Élőláb helye 9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28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6451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451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2509468E-F807-46F6-AFA6-B6DEE52F0F38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6451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4518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altLang="hu-HU" smtClean="0"/>
              <a:t>Felépítés: éllistából csúcslista (tömb):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Típus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Éllista=Tömb(1..Maxél:TÉl)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TÉl=Tömb(1..2:TPont)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Csúcslista=Tömb(1..Maxpont:Rekord(db:Egész,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él:Tömb(1..Maxpont:TPont)))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Változó Élszám,Pontszám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451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29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</a:t>
            </a:r>
          </a:p>
        </p:txBody>
      </p:sp>
      <p:sp>
        <p:nvSpPr>
          <p:cNvPr id="1126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126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76A2F090-10FA-4B24-8560-343ECAAD2A27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126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2092325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361950" indent="-3619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2092325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2092325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lvl="1">
              <a:spcBef>
                <a:spcPct val="0"/>
              </a:spcBef>
            </a:pPr>
            <a:r>
              <a:rPr lang="da-DK" altLang="hu-HU"/>
              <a:t>Összefüggő gráf</a:t>
            </a:r>
            <a:r>
              <a:rPr lang="hu-HU" altLang="hu-HU"/>
              <a:t>: </a:t>
            </a:r>
            <a:r>
              <a:rPr lang="hu-HU" altLang="hu-HU">
                <a:sym typeface="Symbol" panose="05050102010706020507" pitchFamily="18" charset="2"/>
              </a:rPr>
              <a:t>pP: qP: út(p,q) – irányított gráf</a:t>
            </a:r>
          </a:p>
        </p:txBody>
      </p:sp>
      <p:sp>
        <p:nvSpPr>
          <p:cNvPr id="11270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spcBef>
                <a:spcPct val="10000"/>
              </a:spcBef>
              <a:spcAft>
                <a:spcPts val="300"/>
              </a:spcAft>
              <a:tabLst>
                <a:tab pos="2092325" algn="l"/>
              </a:tabLst>
            </a:pPr>
            <a:r>
              <a:rPr lang="da-DK" altLang="hu-HU" b="1" smtClean="0"/>
              <a:t>Fogalm</a:t>
            </a:r>
            <a:r>
              <a:rPr lang="hu-HU" altLang="hu-HU" b="1" smtClean="0"/>
              <a:t>ak</a:t>
            </a:r>
            <a:r>
              <a:rPr lang="da-DK" altLang="hu-HU" b="1" smtClean="0"/>
              <a:t>: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smtClean="0"/>
              <a:t>Fok: p</a:t>
            </a:r>
            <a:r>
              <a:rPr lang="hu-HU" altLang="hu-HU" smtClean="0">
                <a:sym typeface="Symbol" panose="05050102010706020507" pitchFamily="18" charset="2"/>
              </a:rPr>
              <a:t>P-hez csatlakozó élek száma irányítatlan gráfban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smtClean="0">
                <a:sym typeface="Symbol" panose="05050102010706020507" pitchFamily="18" charset="2"/>
              </a:rPr>
              <a:t>Befok, Kifok: </a:t>
            </a:r>
            <a:r>
              <a:rPr lang="hu-HU" altLang="hu-HU" smtClean="0"/>
              <a:t>egy p</a:t>
            </a:r>
            <a:r>
              <a:rPr lang="hu-HU" altLang="hu-HU" smtClean="0">
                <a:sym typeface="Symbol" panose="05050102010706020507" pitchFamily="18" charset="2"/>
              </a:rPr>
              <a:t>P pontba bevezető, illetve kivezető élek száma irányított gráfban</a:t>
            </a:r>
            <a:endParaRPr lang="hu-HU" altLang="hu-HU" smtClean="0"/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da-DK" altLang="hu-HU" smtClean="0"/>
              <a:t>Összefüggő gráf</a:t>
            </a:r>
            <a:r>
              <a:rPr lang="hu-HU" altLang="hu-HU" smtClean="0"/>
              <a:t>: </a:t>
            </a:r>
            <a:r>
              <a:rPr lang="hu-HU" altLang="hu-HU" smtClean="0">
                <a:sym typeface="Symbol" panose="05050102010706020507" pitchFamily="18" charset="2"/>
              </a:rPr>
              <a:t>p,qP: út(p,q) – irányítatlan gráf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smtClean="0"/>
              <a:t>Erősen ö</a:t>
            </a:r>
            <a:r>
              <a:rPr lang="da-DK" altLang="hu-HU" smtClean="0"/>
              <a:t>sszefüggő gráf</a:t>
            </a:r>
            <a:r>
              <a:rPr lang="hu-HU" altLang="hu-HU" smtClean="0"/>
              <a:t>: </a:t>
            </a:r>
            <a:r>
              <a:rPr lang="hu-HU" altLang="hu-HU" smtClean="0">
                <a:sym typeface="Symbol" panose="05050102010706020507" pitchFamily="18" charset="2"/>
              </a:rPr>
              <a:t>p,qP: út(p,q) – irányított gráf</a:t>
            </a:r>
            <a:endParaRPr lang="hu-HU" altLang="hu-HU" smtClean="0"/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da-DK" altLang="hu-HU" smtClean="0"/>
              <a:t>Összefüggő </a:t>
            </a:r>
            <a:r>
              <a:rPr lang="hu-HU" altLang="hu-HU" smtClean="0"/>
              <a:t>komponens: (R,F)</a:t>
            </a:r>
            <a:r>
              <a:rPr lang="hu-HU" altLang="hu-HU" smtClean="0">
                <a:sym typeface="Symbol" panose="05050102010706020507" pitchFamily="18" charset="2"/>
              </a:rPr>
              <a:t>(P,E) összefüggő gráf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smtClean="0"/>
              <a:t>Erősen ö</a:t>
            </a:r>
            <a:r>
              <a:rPr lang="da-DK" altLang="hu-HU" smtClean="0"/>
              <a:t>sszefüggő </a:t>
            </a:r>
            <a:r>
              <a:rPr lang="hu-HU" altLang="hu-HU" smtClean="0"/>
              <a:t>komponens: (R,F)</a:t>
            </a:r>
            <a:r>
              <a:rPr lang="hu-HU" altLang="hu-HU" smtClean="0">
                <a:sym typeface="Symbol" panose="05050102010706020507" pitchFamily="18" charset="2"/>
              </a:rPr>
              <a:t>(P,E) erősen összefüggő irányított gráf</a:t>
            </a:r>
            <a:endParaRPr lang="da-DK" altLang="hu-HU" smtClean="0"/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endParaRPr lang="da-DK" altLang="hu-HU" smtClean="0"/>
          </a:p>
        </p:txBody>
      </p:sp>
      <p:sp>
        <p:nvSpPr>
          <p:cNvPr id="1127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6656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656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42C5846-4BAF-4C33-A835-F0C4F8102FE8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6656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6566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altLang="hu-HU" dirty="0" smtClean="0"/>
              <a:t>Felépítés: éllistából csúcslista (tömb):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Felépít(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L,Fok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Fok:=(0,…,0); </a:t>
            </a:r>
            <a:r>
              <a:rPr lang="hu-HU" altLang="hu-HU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Be: </a:t>
            </a:r>
            <a:r>
              <a:rPr lang="hu-HU" altLang="hu-HU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Pontszám,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Élszám</a:t>
            </a:r>
            <a:endParaRPr lang="hu-HU" altLang="hu-HU" sz="23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Élszám-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Be: x,y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Fok(x):=Fok(x)+1; L(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x,Fok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(x)):=y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Fok(y):=Fok(y)+1; L(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y,Fok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(y)):=x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56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9" name="Tartalom helye 2"/>
          <p:cNvSpPr txBox="1">
            <a:spLocks/>
          </p:cNvSpPr>
          <p:nvPr/>
        </p:nvSpPr>
        <p:spPr bwMode="auto">
          <a:xfrm>
            <a:off x="3348038" y="4868863"/>
            <a:ext cx="5616575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54000">
              <a:spcBef>
                <a:spcPts val="6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i="1" kern="0" dirty="0">
                <a:latin typeface="+mn-lt"/>
                <a:cs typeface="Courier New" pitchFamily="49" charset="0"/>
              </a:rPr>
              <a:t>Irányított gráfra:</a:t>
            </a:r>
          </a:p>
          <a:p>
            <a:pPr>
              <a:lnSpc>
                <a:spcPct val="95000"/>
              </a:lnSpc>
              <a:spcBef>
                <a:spcPts val="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300" i="1" kern="0" dirty="0" err="1" smtClean="0">
                <a:latin typeface="Courier New" pitchFamily="49" charset="0"/>
                <a:cs typeface="Courier New" pitchFamily="49" charset="0"/>
              </a:rPr>
              <a:t>KiFok</a:t>
            </a: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(x):=</a:t>
            </a:r>
            <a:r>
              <a:rPr lang="hu-HU" sz="2300" i="1" kern="0" dirty="0" err="1" smtClean="0">
                <a:latin typeface="Courier New" pitchFamily="49" charset="0"/>
                <a:cs typeface="Courier New" pitchFamily="49" charset="0"/>
              </a:rPr>
              <a:t>KiFok</a:t>
            </a: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(x)+1</a:t>
            </a:r>
            <a:br>
              <a:rPr lang="hu-HU" sz="2300" i="1" kern="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L(</a:t>
            </a:r>
            <a:r>
              <a:rPr lang="hu-HU" sz="2300" i="1" kern="0" dirty="0" err="1" smtClean="0">
                <a:latin typeface="Courier New" pitchFamily="49" charset="0"/>
                <a:cs typeface="Courier New" pitchFamily="49" charset="0"/>
              </a:rPr>
              <a:t>x,Kifok</a:t>
            </a: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(x)):=y</a:t>
            </a:r>
            <a:endParaRPr lang="hu-HU" sz="2300" i="1" kern="0" dirty="0">
              <a:latin typeface="Courier New" pitchFamily="49" charset="0"/>
              <a:cs typeface="Courier New" pitchFamily="49" charset="0"/>
            </a:endParaRPr>
          </a:p>
          <a:p>
            <a:pPr marL="350838" indent="-350838">
              <a:lnSpc>
                <a:spcPct val="95000"/>
              </a:lnSpc>
              <a:spcBef>
                <a:spcPts val="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300" i="1" kern="0" dirty="0" err="1" smtClean="0">
                <a:latin typeface="Courier New" pitchFamily="49" charset="0"/>
                <a:cs typeface="Courier New" pitchFamily="49" charset="0"/>
              </a:rPr>
              <a:t>BeFok</a:t>
            </a: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(y):=</a:t>
            </a:r>
            <a:r>
              <a:rPr lang="hu-HU" sz="2300" i="1" kern="0" dirty="0" err="1" smtClean="0">
                <a:latin typeface="Courier New" pitchFamily="49" charset="0"/>
                <a:cs typeface="Courier New" pitchFamily="49" charset="0"/>
              </a:rPr>
              <a:t>BeFok</a:t>
            </a:r>
            <a:r>
              <a:rPr lang="hu-HU" sz="2300" i="1" kern="0" dirty="0" smtClean="0">
                <a:latin typeface="Courier New" pitchFamily="49" charset="0"/>
                <a:cs typeface="Courier New" pitchFamily="49" charset="0"/>
              </a:rPr>
              <a:t>(y)+</a:t>
            </a:r>
            <a:r>
              <a:rPr lang="hu-HU" sz="2300" i="1" kern="0" dirty="0"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30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6861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861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D38FB2F-EDD4-4176-918F-E93CF08CBE5C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6861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8614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altLang="hu-HU" smtClean="0"/>
              <a:t>Felépítés: éllistából csúcslista (lista):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Típus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Éllista=Tömb(1..Maxél:TÉl)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TÉl=Tömb(1..2:TPont)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Csúcslista=Tömb(1..Maxpont:Lista(TPont))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Változó Élszám,Pontszám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61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31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7065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066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359CC8D-36A5-4B43-900B-EE5CD5664241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7066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0662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altLang="hu-HU" dirty="0" smtClean="0"/>
              <a:t>Felépítés: éllistából csúcslista (lista):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Felépít(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E,L,Fok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Be: 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Pontszám,Élszám</a:t>
            </a:r>
            <a:endParaRPr lang="hu-HU" altLang="hu-HU" sz="23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3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Üres(L(i))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Élszám-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Be: x,y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Beszúrmögé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(L(x),y); 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Beszúrmögé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(L(y),x)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Fok(x):=Fok(x)+1; Fok(y):=Fok(y)+1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66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32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műveletei</a:t>
            </a:r>
          </a:p>
        </p:txBody>
      </p:sp>
      <p:sp>
        <p:nvSpPr>
          <p:cNvPr id="7270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270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B4F2F234-9716-4FE3-B0D5-5CDBF25C77EC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7270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hu-HU" dirty="0" smtClean="0"/>
              <a:t>Műveletek csúcsmátrixra: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300" dirty="0" err="1" smtClean="0">
                <a:latin typeface="Courier New" pitchFamily="49" charset="0"/>
                <a:cs typeface="Courier New" pitchFamily="49" charset="0"/>
              </a:rPr>
              <a:t>Vanél</a:t>
            </a:r>
            <a:r>
              <a:rPr lang="hu-HU" sz="2300" dirty="0" smtClean="0">
                <a:latin typeface="Courier New" pitchFamily="49" charset="0"/>
                <a:cs typeface="Courier New" pitchFamily="49" charset="0"/>
              </a:rPr>
              <a:t>?(</a:t>
            </a:r>
            <a:r>
              <a:rPr lang="hu-HU" sz="2300" dirty="0" err="1" smtClean="0">
                <a:latin typeface="Courier New" pitchFamily="49" charset="0"/>
                <a:cs typeface="Courier New" pitchFamily="49" charset="0"/>
              </a:rPr>
              <a:t>Cs</a:t>
            </a:r>
            <a:r>
              <a:rPr lang="hu-HU" sz="2300" dirty="0" smtClean="0">
                <a:latin typeface="Courier New" pitchFamily="49" charset="0"/>
                <a:cs typeface="Courier New" pitchFamily="49" charset="0"/>
              </a:rPr>
              <a:t>,p,q):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3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hu-HU" sz="2300" dirty="0" err="1" smtClean="0">
                <a:latin typeface="Courier New" pitchFamily="49" charset="0"/>
                <a:cs typeface="Courier New" pitchFamily="49" charset="0"/>
              </a:rPr>
              <a:t>Vanél</a:t>
            </a:r>
            <a:r>
              <a:rPr lang="hu-HU" sz="2300" dirty="0" smtClean="0">
                <a:latin typeface="Courier New" pitchFamily="49" charset="0"/>
                <a:cs typeface="Courier New" pitchFamily="49" charset="0"/>
              </a:rPr>
              <a:t>?:=</a:t>
            </a:r>
            <a:r>
              <a:rPr lang="hu-HU" sz="2300" dirty="0" err="1" smtClean="0">
                <a:latin typeface="Courier New" pitchFamily="49" charset="0"/>
                <a:cs typeface="Courier New" pitchFamily="49" charset="0"/>
              </a:rPr>
              <a:t>Cs</a:t>
            </a:r>
            <a:r>
              <a:rPr lang="hu-HU" sz="2300" dirty="0" smtClean="0">
                <a:latin typeface="Courier New" pitchFamily="49" charset="0"/>
                <a:cs typeface="Courier New" pitchFamily="49" charset="0"/>
              </a:rPr>
              <a:t>(p,q)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3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Élhossz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Cs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,p,q):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Élhossz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Cs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(p,q)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  <a:p>
            <a:pPr indent="6350">
              <a:lnSpc>
                <a:spcPct val="95000"/>
              </a:lnSpc>
              <a:spcBef>
                <a:spcPts val="600"/>
              </a:spcBef>
              <a:defRPr/>
            </a:pPr>
            <a:r>
              <a:rPr lang="hu-HU" sz="2800" dirty="0" smtClean="0"/>
              <a:t>A többi művelet nehéz, csúcsmátrix esetén nem valósítjuk meg.</a:t>
            </a:r>
          </a:p>
        </p:txBody>
      </p:sp>
      <p:sp>
        <p:nvSpPr>
          <p:cNvPr id="7271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33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műveletei</a:t>
            </a:r>
          </a:p>
        </p:txBody>
      </p:sp>
      <p:sp>
        <p:nvSpPr>
          <p:cNvPr id="7475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475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76ECB3F-9F04-4511-BB99-A2F3FEBEEEF2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7475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hu-HU" dirty="0" smtClean="0"/>
              <a:t>Műveletek csúcslistára (tömb):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300" dirty="0" err="1" smtClean="0">
                <a:latin typeface="Courier New" pitchFamily="49" charset="0"/>
                <a:cs typeface="Courier New" pitchFamily="49" charset="0"/>
              </a:rPr>
              <a:t>Szomszédpontokszáma</a:t>
            </a:r>
            <a:r>
              <a:rPr lang="hu-HU" sz="2300" dirty="0" smtClean="0">
                <a:latin typeface="Courier New" pitchFamily="49" charset="0"/>
                <a:cs typeface="Courier New" pitchFamily="49" charset="0"/>
              </a:rPr>
              <a:t>(L,p):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300" dirty="0" smtClean="0">
                <a:latin typeface="Courier New" pitchFamily="49" charset="0"/>
                <a:cs typeface="Courier New" pitchFamily="49" charset="0"/>
              </a:rPr>
              <a:t>  Szomszédpontokszáma:=Fok(p)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3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Szomszéd(L,p,i):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Szomszéd:=L(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p,i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  <a:p>
            <a:pPr indent="6350">
              <a:lnSpc>
                <a:spcPct val="95000"/>
              </a:lnSpc>
              <a:spcBef>
                <a:spcPts val="600"/>
              </a:spcBef>
              <a:defRPr/>
            </a:pPr>
            <a:r>
              <a:rPr lang="hu-HU" sz="2800" dirty="0" smtClean="0"/>
              <a:t>A többi művelet nehéz, csúcslista esetén nem valósítjuk meg.</a:t>
            </a:r>
          </a:p>
          <a:p>
            <a:pPr indent="6350">
              <a:lnSpc>
                <a:spcPct val="95000"/>
              </a:lnSpc>
              <a:spcBef>
                <a:spcPts val="600"/>
              </a:spcBef>
              <a:defRPr/>
            </a:pPr>
            <a:r>
              <a:rPr lang="hu-HU" sz="2800" dirty="0" smtClean="0"/>
              <a:t>Megjegyzés: Szomszédpontokszáma=</a:t>
            </a:r>
            <a:r>
              <a:rPr lang="hu-HU" sz="2800" dirty="0" err="1" smtClean="0"/>
              <a:t>Kifok</a:t>
            </a:r>
            <a:r>
              <a:rPr lang="hu-HU" sz="2800" dirty="0"/>
              <a:t> </a:t>
            </a:r>
            <a:r>
              <a:rPr lang="hu-HU" sz="2800" dirty="0" smtClean="0"/>
              <a:t>is lehet.</a:t>
            </a:r>
          </a:p>
        </p:txBody>
      </p:sp>
      <p:sp>
        <p:nvSpPr>
          <p:cNvPr id="7475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34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műveletei</a:t>
            </a:r>
          </a:p>
        </p:txBody>
      </p:sp>
      <p:sp>
        <p:nvSpPr>
          <p:cNvPr id="7680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680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5B392B8-AFC9-4BFC-BA15-599CC1787D37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7680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6806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altLang="hu-HU" dirty="0" smtClean="0"/>
              <a:t>Műveletek csúcslistára (lista):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Elsőszomszéd(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L,p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Elsőre(L(p)); Elsőszomszéd:=Tartalom(L(p)).érték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Következőszomszéd(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L,p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Következőre(L(p))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Következőszomszéd:=Tartalom(L(p)).érték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  <a:p>
            <a:pPr>
              <a:lnSpc>
                <a:spcPct val="95000"/>
              </a:lnSpc>
              <a:spcBef>
                <a:spcPts val="600"/>
              </a:spcBef>
            </a:pPr>
            <a:r>
              <a:rPr lang="hu-HU" altLang="hu-HU" sz="2800" dirty="0" smtClean="0"/>
              <a:t>A többi művelet nehéz, csúcslista esetén nem valósítjuk meg.</a:t>
            </a:r>
          </a:p>
        </p:txBody>
      </p:sp>
      <p:sp>
        <p:nvSpPr>
          <p:cNvPr id="7680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35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alkalmazása</a:t>
            </a:r>
          </a:p>
        </p:txBody>
      </p:sp>
      <p:sp>
        <p:nvSpPr>
          <p:cNvPr id="7885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885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2751AB61-01BE-4D45-B61C-CB4A43FF4EAB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7885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 indent="6350">
              <a:spcBef>
                <a:spcPts val="600"/>
              </a:spcBef>
              <a:defRPr/>
            </a:pPr>
            <a:r>
              <a:rPr lang="hu-HU" dirty="0" smtClean="0"/>
              <a:t>Szuperforrás: belőle mindenhova megy él, bele sehonnan sem – szuperforrás maximum 1 lehet.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miért </a:t>
            </a:r>
            <a:r>
              <a:rPr lang="hu-HU" dirty="0"/>
              <a:t>nem lehet 2?</a:t>
            </a:r>
          </a:p>
          <a:p>
            <a:pPr>
              <a:spcBef>
                <a:spcPts val="600"/>
              </a:spcBef>
              <a:defRPr/>
            </a:pPr>
            <a:r>
              <a:rPr lang="hu-HU" dirty="0" smtClean="0"/>
              <a:t>Egy pont biztosan nem szuperforrás: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ha valahova nem megy ki belőle él;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ha valahonnan jön bele él</a:t>
            </a:r>
            <a:r>
              <a:rPr lang="hu-HU" dirty="0" smtClean="0"/>
              <a:t>.</a:t>
            </a:r>
          </a:p>
          <a:p>
            <a:pPr marL="0" lvl="1" indent="0">
              <a:lnSpc>
                <a:spcPct val="95000"/>
              </a:lnSpc>
              <a:spcBef>
                <a:spcPct val="5000"/>
              </a:spcBef>
              <a:buNone/>
              <a:defRPr/>
            </a:pPr>
            <a:endParaRPr lang="hu-HU" dirty="0" smtClean="0"/>
          </a:p>
          <a:p>
            <a:pPr marL="0" lvl="1" indent="0">
              <a:lnSpc>
                <a:spcPct val="95000"/>
              </a:lnSpc>
              <a:spcBef>
                <a:spcPct val="5000"/>
              </a:spcBef>
              <a:buNone/>
              <a:defRPr/>
            </a:pPr>
            <a:r>
              <a:rPr lang="hu-HU" dirty="0" smtClean="0"/>
              <a:t>A megoldásban csak a </a:t>
            </a:r>
            <a:r>
              <a:rPr lang="hu-HU" dirty="0" err="1" smtClean="0"/>
              <a:t>Vanél</a:t>
            </a:r>
            <a:r>
              <a:rPr lang="hu-HU" dirty="0" smtClean="0"/>
              <a:t>? művelet használható!</a:t>
            </a:r>
            <a:endParaRPr lang="hu-HU" dirty="0" smtClean="0"/>
          </a:p>
        </p:txBody>
      </p:sp>
      <p:sp>
        <p:nvSpPr>
          <p:cNvPr id="7885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36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192" y="2564904"/>
            <a:ext cx="1714500" cy="158115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alkalmazása</a:t>
            </a:r>
          </a:p>
        </p:txBody>
      </p:sp>
      <p:sp>
        <p:nvSpPr>
          <p:cNvPr id="8089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090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F30A57F4-EFF2-4B08-BFFD-1CA24F5BFE9F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8090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400" dirty="0" smtClean="0"/>
              <a:t>Az első ciklus egy gyakori keresési stratégia – intervallumszűkítés.</a:t>
            </a:r>
            <a:endParaRPr lang="hu-HU" altLang="hu-HU" sz="2400" dirty="0"/>
          </a:p>
        </p:txBody>
      </p:sp>
      <p:sp>
        <p:nvSpPr>
          <p:cNvPr id="80902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 marL="350838" indent="-350838">
              <a:lnSpc>
                <a:spcPct val="95000"/>
              </a:lnSpc>
              <a:spcBef>
                <a:spcPct val="500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Szuperforrás(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E,f,van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i:=1; j:=Pontszám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i&lt;j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Vanél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akkor j:=j-1 különben i:=i+1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f:=i; j:=1; Ha j=f akkor j:=j+1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Pontszám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és 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             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Vanél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?(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f,j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) és nem 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Vanél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?(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j,f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)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  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j:=j+1; Ha j=f akkor j:=j+1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van:=j&gt;Pontszám</a:t>
            </a:r>
          </a:p>
          <a:p>
            <a:pPr marL="350838" indent="-350838">
              <a:lnSpc>
                <a:spcPct val="95000"/>
              </a:lnSpc>
              <a:spcBef>
                <a:spcPct val="0"/>
              </a:spcBef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marL="350838" indent="-350838">
              <a:lnSpc>
                <a:spcPct val="95000"/>
              </a:lnSpc>
              <a:spcBef>
                <a:spcPct val="5000"/>
              </a:spcBef>
            </a:pP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090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37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bejárása</a:t>
            </a:r>
          </a:p>
        </p:txBody>
      </p:sp>
      <p:sp>
        <p:nvSpPr>
          <p:cNvPr id="8294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294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AFAAEE4E-0A7F-4AD5-802A-59D80DAAC7AB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8294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8295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5064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da-DK" b="1" dirty="0" smtClean="0"/>
              <a:t>A gráf </a:t>
            </a:r>
            <a:r>
              <a:rPr lang="hu-HU" b="1" dirty="0" smtClean="0"/>
              <a:t>bejárása</a:t>
            </a:r>
            <a:r>
              <a:rPr lang="hu-HU" dirty="0" smtClean="0"/>
              <a:t> = minden elem feldolgozása</a:t>
            </a:r>
          </a:p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Probléma: 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Lineáris elrendezésű sokaság (sorozat) bejárása könnyű, egyetlen ciklussal elvégezhető.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Hálós struktúra bejárása nem kézenfekvő, többféle stratégiával végezhető.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r>
              <a:rPr lang="da-DK" dirty="0" smtClean="0"/>
              <a:t/>
            </a:r>
            <a:br>
              <a:rPr lang="da-DK" dirty="0" smtClean="0"/>
            </a:br>
            <a:endParaRPr lang="hu-HU" dirty="0" smtClean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38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bejárása</a:t>
            </a:r>
          </a:p>
        </p:txBody>
      </p:sp>
      <p:sp>
        <p:nvSpPr>
          <p:cNvPr id="8499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499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EE4E9B5B-66FF-4A4B-9B02-DD6121D1E693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8499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8499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da-DK" b="1" dirty="0" smtClean="0">
                <a:sym typeface="Symbol" pitchFamily="18" charset="2"/>
              </a:rPr>
              <a:t>Gráfbejárás: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kiindulunk</a:t>
            </a:r>
            <a:r>
              <a:rPr lang="hu-HU" sz="2000" dirty="0" smtClean="0"/>
              <a:t> </a:t>
            </a:r>
            <a:r>
              <a:rPr lang="hu-HU" dirty="0" smtClean="0"/>
              <a:t>egy tetszőleges pontból,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éleken haladva eljutunk az összes ponthoz.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Demonstrálás színekkel: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Fehér pontok:</a:t>
            </a:r>
            <a:r>
              <a:rPr lang="hu-HU" dirty="0" smtClean="0"/>
              <a:t> ahova még nem jutottunk el.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Szürkék</a:t>
            </a:r>
            <a:r>
              <a:rPr lang="hu-HU" dirty="0" smtClean="0"/>
              <a:t>: ahova már eljutottunk, de még „dolog van vele”.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Feketék</a:t>
            </a:r>
            <a:r>
              <a:rPr lang="hu-HU" dirty="0" smtClean="0"/>
              <a:t>: ahova már eljutottunk, s minden belőlük kivezető élt is megvizsgáltunk. </a:t>
            </a:r>
          </a:p>
          <a:p>
            <a:pPr>
              <a:lnSpc>
                <a:spcPct val="95000"/>
              </a:lnSpc>
              <a:spcBef>
                <a:spcPct val="5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da-DK" dirty="0" smtClean="0"/>
              <a:t/>
            </a:r>
            <a:br>
              <a:rPr lang="da-DK" dirty="0" smtClean="0"/>
            </a:br>
            <a:endParaRPr lang="hu-HU" dirty="0" smtClean="0"/>
          </a:p>
        </p:txBody>
      </p:sp>
      <p:sp>
        <p:nvSpPr>
          <p:cNvPr id="85001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85002" name="Rectangle 26"/>
          <p:cNvSpPr>
            <a:spLocks noChangeArrowheads="1"/>
          </p:cNvSpPr>
          <p:nvPr/>
        </p:nvSpPr>
        <p:spPr bwMode="auto">
          <a:xfrm>
            <a:off x="3348038" y="5516563"/>
            <a:ext cx="5616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8775" indent="-358775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 </a:t>
            </a:r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1840" y="4460906"/>
            <a:ext cx="3010602" cy="2063719"/>
          </a:xfrm>
          <a:prstGeom prst="rect">
            <a:avLst/>
          </a:prstGeom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39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</a:t>
            </a:r>
          </a:p>
        </p:txBody>
      </p:sp>
      <p:sp>
        <p:nvSpPr>
          <p:cNvPr id="1331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331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B017D2A-C71F-4311-9E62-9D750B1F808D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331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3318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spcBef>
                <a:spcPct val="10000"/>
              </a:spcBef>
              <a:spcAft>
                <a:spcPts val="300"/>
              </a:spcAft>
              <a:tabLst>
                <a:tab pos="2092325" algn="l"/>
              </a:tabLst>
            </a:pPr>
            <a:r>
              <a:rPr lang="da-DK" altLang="hu-HU" b="1" dirty="0" smtClean="0"/>
              <a:t>Fogalm</a:t>
            </a:r>
            <a:r>
              <a:rPr lang="hu-HU" altLang="hu-HU" b="1" dirty="0" err="1" smtClean="0"/>
              <a:t>ak</a:t>
            </a:r>
            <a:r>
              <a:rPr lang="da-DK" altLang="hu-HU" b="1" dirty="0" smtClean="0"/>
              <a:t>: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dirty="0" smtClean="0"/>
              <a:t>Súlyozott gráf: (</a:t>
            </a:r>
            <a:r>
              <a:rPr lang="hu-HU" altLang="hu-HU" dirty="0" err="1" smtClean="0"/>
              <a:t>P,E,s:E→R</a:t>
            </a:r>
            <a:r>
              <a:rPr lang="hu-HU" altLang="hu-HU" dirty="0" smtClean="0"/>
              <a:t> mérték)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dirty="0" smtClean="0"/>
              <a:t>Fa: összefüggő körmentes gráf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dirty="0" smtClean="0"/>
              <a:t>Erdő (liget): körmentes gráf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dirty="0" smtClean="0"/>
              <a:t>Feszítőfa: a gráf összes pontját tartalmazó fa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dirty="0" smtClean="0"/>
              <a:t>Forrás: irányított gráf pontja, amelyből csak kivezető él van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dirty="0" smtClean="0"/>
              <a:t>Nyelő: irányított gráf pontja, amelybe csak bevezető él van</a:t>
            </a:r>
            <a:endParaRPr lang="da-DK" altLang="hu-HU" dirty="0" smtClean="0"/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hu-HU" altLang="hu-HU" dirty="0" smtClean="0"/>
              <a:t>Háló: körmentes irányított gráf, egy forrással és nyelővel</a:t>
            </a:r>
          </a:p>
          <a:p>
            <a:pPr marL="361950" lvl="1" indent="-361950">
              <a:spcBef>
                <a:spcPct val="0"/>
              </a:spcBef>
              <a:tabLst>
                <a:tab pos="2092325" algn="l"/>
              </a:tabLst>
            </a:pPr>
            <a:r>
              <a:rPr lang="da-DK" altLang="hu-HU" dirty="0" smtClean="0"/>
              <a:t>Izolált pont</a:t>
            </a:r>
            <a:r>
              <a:rPr lang="hu-HU" altLang="hu-HU" dirty="0" smtClean="0"/>
              <a:t>: legfeljebb hurokél kapcsolódik hozzá</a:t>
            </a:r>
            <a:endParaRPr lang="da-DK" altLang="hu-HU" dirty="0" smtClean="0"/>
          </a:p>
        </p:txBody>
      </p:sp>
      <p:sp>
        <p:nvSpPr>
          <p:cNvPr id="1331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bejárása</a:t>
            </a:r>
          </a:p>
        </p:txBody>
      </p:sp>
      <p:sp>
        <p:nvSpPr>
          <p:cNvPr id="8704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704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5410EE3-5BB2-43D5-8189-4FB72E458B00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8704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8704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Demonstrálás színekkel: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A </a:t>
            </a:r>
            <a:r>
              <a:rPr lang="hu-HU" dirty="0" err="1" smtClean="0"/>
              <a:t>gráfbejárás</a:t>
            </a:r>
            <a:r>
              <a:rPr lang="hu-HU" dirty="0" smtClean="0"/>
              <a:t> kiinduló állapotában </a:t>
            </a:r>
            <a:br>
              <a:rPr lang="hu-HU" dirty="0" smtClean="0"/>
            </a:br>
            <a:r>
              <a:rPr lang="hu-HU" dirty="0" smtClean="0"/>
              <a:t>egyetlen pont szürke, az összes többi </a:t>
            </a:r>
            <a:br>
              <a:rPr lang="hu-HU" dirty="0" smtClean="0"/>
            </a:br>
            <a:r>
              <a:rPr lang="hu-HU" dirty="0" smtClean="0"/>
              <a:t>pedig fehér. 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A végállapotban minden pont fekete </a:t>
            </a:r>
            <a:br>
              <a:rPr lang="hu-HU" dirty="0" smtClean="0"/>
            </a:br>
            <a:r>
              <a:rPr lang="hu-HU" dirty="0" smtClean="0"/>
              <a:t>(ha elérhető a kezdőpontból). </a:t>
            </a:r>
          </a:p>
          <a:p>
            <a:pPr marL="6350" lvl="1" indent="-6350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 pitchFamily="18" charset="2"/>
              </a:rPr>
              <a:t>A színekkel tehát a pontok halmazát három részhalmazra bontottuk.</a:t>
            </a:r>
          </a:p>
          <a:p>
            <a:pPr marL="6350" lvl="1" indent="-6350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 pitchFamily="18" charset="2"/>
              </a:rPr>
              <a:t>A gráfbejárás pontokat sorol át egyik részhalmazból egy másik részhalmazba – ehhez a szürkéket vizsgálja.</a:t>
            </a:r>
            <a:endParaRPr lang="da-DK" dirty="0" smtClean="0">
              <a:sym typeface="Symbol" pitchFamily="18" charset="2"/>
            </a:endParaRPr>
          </a:p>
          <a:p>
            <a:pPr>
              <a:lnSpc>
                <a:spcPct val="95000"/>
              </a:lnSpc>
              <a:spcBef>
                <a:spcPct val="5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da-DK" dirty="0" smtClean="0"/>
              <a:t/>
            </a:r>
            <a:br>
              <a:rPr lang="da-DK" dirty="0" smtClean="0"/>
            </a:br>
            <a:endParaRPr lang="hu-HU" dirty="0" smtClean="0"/>
          </a:p>
        </p:txBody>
      </p:sp>
      <p:sp>
        <p:nvSpPr>
          <p:cNvPr id="87049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238" y="1613725"/>
            <a:ext cx="3010602" cy="2063719"/>
          </a:xfrm>
          <a:prstGeom prst="rect">
            <a:avLst/>
          </a:prstGeom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40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bejárása</a:t>
            </a:r>
          </a:p>
        </p:txBody>
      </p:sp>
      <p:sp>
        <p:nvSpPr>
          <p:cNvPr id="8909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909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5BDA5990-95D5-43E8-9AA7-E5D2D36FB26B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8909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8909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8909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b="1" smtClean="0"/>
              <a:t>Két alapvető stratégia:</a:t>
            </a:r>
            <a:endParaRPr lang="hu-HU" altLang="hu-HU" smtClean="0"/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i="1" smtClean="0"/>
              <a:t>Szélességi bejárás</a:t>
            </a:r>
            <a:r>
              <a:rPr lang="hu-HU" altLang="hu-HU" sz="2800" smtClean="0"/>
              <a:t>: a szürke színűek közül abból lépjünk tovább, amelyikbe legrégebben léptünk.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i="1" smtClean="0"/>
              <a:t>Mélységi bejárás: </a:t>
            </a:r>
            <a:r>
              <a:rPr lang="hu-HU" altLang="hu-HU" sz="2800" smtClean="0"/>
              <a:t>abból a pontból lépünk mindig tovább, amelyik legkésőbb került a szürke színűek közé.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smtClean="0"/>
              <a:t>Mindkét bejárásban a szürkék keletkezési sorrendjét kell követnünk valamilyen módon.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endParaRPr lang="hu-HU" altLang="hu-HU" sz="2800" smtClean="0"/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b="1" smtClean="0">
                <a:sym typeface="Symbol" panose="05050102010706020507" pitchFamily="18" charset="2"/>
              </a:rPr>
              <a:t>Lehetnek (lesznek) további stratégiák is.</a:t>
            </a:r>
            <a:endParaRPr lang="da-DK" altLang="hu-HU" b="1" smtClean="0">
              <a:sym typeface="Symbol" panose="05050102010706020507" pitchFamily="18" charset="2"/>
            </a:endParaRPr>
          </a:p>
        </p:txBody>
      </p:sp>
      <p:sp>
        <p:nvSpPr>
          <p:cNvPr id="89096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41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9113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114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01C5442-F3B8-4739-BB86-A0983FBBA03C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9114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9114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Szélességi bejárás: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Adatszerkezet, amiből a legrégebben bekerült lép ki először – sor .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Tároljuk a szürke pontokat egy sorban!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Van még feldolgozatlan pont  = van még szürke pont = nem üres a sor!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A bejárás egy feszítőfát hoz létre</a:t>
            </a:r>
            <a:br>
              <a:rPr lang="hu-HU" sz="2800" dirty="0" smtClean="0"/>
            </a:br>
            <a:r>
              <a:rPr lang="hu-HU" sz="2800" dirty="0" smtClean="0"/>
              <a:t>(szélességi feszítőfa).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Van kör = van nem piros színű él, </a:t>
            </a:r>
            <a:r>
              <a:rPr lang="hu-HU" altLang="hu-HU" sz="2800" dirty="0"/>
              <a:t>azaz </a:t>
            </a:r>
            <a:r>
              <a:rPr lang="hu-HU" altLang="hu-HU" sz="2800" dirty="0" smtClean="0"/>
              <a:t/>
            </a:r>
            <a:br>
              <a:rPr lang="hu-HU" altLang="hu-HU" sz="2800" dirty="0" smtClean="0"/>
            </a:br>
            <a:r>
              <a:rPr lang="hu-HU" altLang="hu-HU" sz="2800" dirty="0" smtClean="0"/>
              <a:t>szürke pontba vezető</a:t>
            </a:r>
            <a:r>
              <a:rPr lang="hu-HU" altLang="hu-HU" sz="2800" dirty="0"/>
              <a:t>.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endParaRPr lang="hu-HU" sz="2800" dirty="0" smtClean="0"/>
          </a:p>
        </p:txBody>
      </p:sp>
      <p:pic>
        <p:nvPicPr>
          <p:cNvPr id="9114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475" y="3789363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400" dirty="0" smtClean="0"/>
              <a:t>Sorrend: 1,2,3,4,7,6,5</a:t>
            </a:r>
            <a:endParaRPr lang="hu-HU" altLang="hu-HU" sz="2400" dirty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42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9318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318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11846D0F-7A1A-4C06-9C5A-9E7CE4118D74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9318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9319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319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üresSor?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Sorból(p);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Pontszám-ig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Vanél?(p,i) és Szín(i)=fehér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Sorba(i); Szín(i):=szürke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{Szín(p):=fekete </a:t>
            </a:r>
            <a:r>
              <a:rPr lang="hu-HU" altLang="hu-HU" sz="2400" smtClean="0">
                <a:solidFill>
                  <a:srgbClr val="FF0000"/>
                </a:solidFill>
                <a:cs typeface="Courier New" panose="02070309020205020404" pitchFamily="49" charset="0"/>
              </a:rPr>
              <a:t>itt is lehetne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  <p:sp>
        <p:nvSpPr>
          <p:cNvPr id="9319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Futási idő: O(Pontszám</a:t>
            </a:r>
            <a:r>
              <a:rPr lang="hu-HU" altLang="hu-HU" baseline="30000"/>
              <a:t>2</a:t>
            </a:r>
            <a:r>
              <a:rPr lang="hu-HU" altLang="hu-HU"/>
              <a:t>)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43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9523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523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60360BC-361D-44BC-9A52-1AD97DF562C2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9523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9523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5239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0322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üresSor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Sorból(p);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Szín(j)=fehér 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Sorba(j); Szín(j):=szürke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  <p:sp>
        <p:nvSpPr>
          <p:cNvPr id="95240" name="Rectangle 26"/>
          <p:cNvSpPr>
            <a:spLocks noChangeArrowheads="1"/>
          </p:cNvSpPr>
          <p:nvPr/>
        </p:nvSpPr>
        <p:spPr bwMode="auto">
          <a:xfrm>
            <a:off x="3419475" y="5373688"/>
            <a:ext cx="5464175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csúcslista esetén.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Futási idő: O(Élszám)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44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9728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728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0AA10A-B101-4668-8EF3-9FE163B9C994}" type="datetime1">
              <a:rPr lang="hu-HU" altLang="hu-HU" sz="1000" smtClean="0">
                <a:latin typeface="Arial" panose="020B0604020202020204" pitchFamily="34" charset="0"/>
              </a:rPr>
              <a:t>2022. 11. 04.</a:t>
            </a:fld>
            <a:endParaRPr lang="en-US" altLang="hu-HU" sz="1000" smtClean="0">
              <a:latin typeface="Arial" panose="020B0604020202020204" pitchFamily="34" charset="0"/>
            </a:endParaRPr>
          </a:p>
        </p:txBody>
      </p:sp>
      <p:sp>
        <p:nvSpPr>
          <p:cNvPr id="9728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7286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0322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üresSor?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Sorból(p);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Ki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Szín(i)=fehér 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Sorba(i); Szín(i):=szürke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  <p:sp>
        <p:nvSpPr>
          <p:cNvPr id="97287" name="Rectangle 26"/>
          <p:cNvSpPr>
            <a:spLocks noChangeArrowheads="1"/>
          </p:cNvSpPr>
          <p:nvPr/>
        </p:nvSpPr>
        <p:spPr bwMode="auto">
          <a:xfrm>
            <a:off x="3419475" y="5373688"/>
            <a:ext cx="5464175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csúcslista esetén.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Futási idő: O(Élszám)</a:t>
            </a:r>
          </a:p>
        </p:txBody>
      </p:sp>
      <p:sp>
        <p:nvSpPr>
          <p:cNvPr id="97288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smtClean="0">
                <a:latin typeface="Arial" panose="020B0604020202020204" pitchFamily="34" charset="0"/>
              </a:rPr>
              <a:t>Gráfok, gráfalgoritmusok</a:t>
            </a:r>
            <a:endParaRPr lang="en-US" altLang="hu-HU" sz="1000" smtClean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45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9933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933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28E943AF-C0E6-45CC-9CB4-4D4EE8ACC883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9933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9933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9335" name="Tartalom helye 2"/>
          <p:cNvSpPr>
            <a:spLocks noGrp="1"/>
          </p:cNvSpPr>
          <p:nvPr>
            <p:ph idx="1"/>
          </p:nvPr>
        </p:nvSpPr>
        <p:spPr>
          <a:xfrm>
            <a:off x="179388" y="1268760"/>
            <a:ext cx="8785225" cy="4248150"/>
          </a:xfrm>
        </p:spPr>
        <p:txBody>
          <a:bodyPr/>
          <a:lstStyle/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Honnan(p):=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üresSor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Sorból(p); Szín(p):=fekete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Ha Szín(j)=fehér </a:t>
            </a:r>
          </a:p>
          <a:p>
            <a:pPr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akkor Sorba(j); Szín(j):=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szürke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Honnan(j):=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Eljárás vége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9336" name="Rectangle 26"/>
          <p:cNvSpPr>
            <a:spLocks noChangeArrowheads="1"/>
          </p:cNvSpPr>
          <p:nvPr/>
        </p:nvSpPr>
        <p:spPr bwMode="auto">
          <a:xfrm>
            <a:off x="3348038" y="5445125"/>
            <a:ext cx="57959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esetén, elérési információval.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46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10137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0138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5BE201D-D35A-4559-BB51-AF60DED4DD45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0138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0138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138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Sorba(p); 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Táv(p):=0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üresSor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Sorból(p); Szín(p):=fekete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Ha Szín(j)=fehér </a:t>
            </a:r>
          </a:p>
          <a:p>
            <a:pPr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akkor Sorba(j); Szín(j):=szürke</a:t>
            </a:r>
            <a:b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Táv(j):=Táv(p)+1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101384" name="Rectangle 26"/>
          <p:cNvSpPr>
            <a:spLocks noChangeArrowheads="1"/>
          </p:cNvSpPr>
          <p:nvPr/>
        </p:nvSpPr>
        <p:spPr bwMode="auto">
          <a:xfrm>
            <a:off x="3348038" y="5445125"/>
            <a:ext cx="57959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esetén, távolság információval.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47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10342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0342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A88908F-4EE8-438E-A28E-A56771F13E52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0342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0343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431" name="Tartalom helye 2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4248150"/>
          </a:xfrm>
        </p:spPr>
        <p:txBody>
          <a:bodyPr/>
          <a:lstStyle/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Sorba(p); 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dő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:=0</a:t>
            </a:r>
            <a:r>
              <a:rPr lang="hu-HU" altLang="hu-HU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Elér(p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):=0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Ciklus amíg nem 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üresSor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Sorból(p); Szín(p):=fekete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Ha Szín(j)=fehér </a:t>
            </a:r>
          </a:p>
          <a:p>
            <a:pPr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akkor Sorba(j); Szín(j):=szürke</a:t>
            </a:r>
            <a:b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idő:=idő+1; 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Elér(j):=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idő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8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Eljárás vége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3432" name="Rectangle 26"/>
          <p:cNvSpPr>
            <a:spLocks noChangeArrowheads="1"/>
          </p:cNvSpPr>
          <p:nvPr/>
        </p:nvSpPr>
        <p:spPr bwMode="auto">
          <a:xfrm>
            <a:off x="3348038" y="5445125"/>
            <a:ext cx="57959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esetén, elérési sorrend információval.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48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10547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0547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6D3256B-675A-4281-8D9D-37DD5DB01ADE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0547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0547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5479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785225" cy="4246562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b="1" dirty="0" smtClean="0"/>
              <a:t>Élek osztályozása: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>
                <a:solidFill>
                  <a:srgbClr val="FF0000"/>
                </a:solidFill>
              </a:rPr>
              <a:t>Fa-él</a:t>
            </a:r>
            <a:r>
              <a:rPr lang="hu-HU" altLang="hu-HU" sz="2800" dirty="0" smtClean="0"/>
              <a:t>: szürkéből fehérbe vezet.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>
                <a:solidFill>
                  <a:srgbClr val="00B0F0"/>
                </a:solidFill>
              </a:rPr>
              <a:t>Visszamutató él(</a:t>
            </a:r>
            <a:r>
              <a:rPr lang="hu-HU" altLang="hu-HU" sz="2800" dirty="0" err="1" smtClean="0">
                <a:solidFill>
                  <a:srgbClr val="00B0F0"/>
                </a:solidFill>
              </a:rPr>
              <a:t>u,v</a:t>
            </a:r>
            <a:r>
              <a:rPr lang="hu-HU" altLang="hu-HU" sz="2800" dirty="0" smtClean="0">
                <a:solidFill>
                  <a:srgbClr val="00B0F0"/>
                </a:solidFill>
              </a:rPr>
              <a:t>)</a:t>
            </a:r>
            <a:r>
              <a:rPr lang="hu-HU" altLang="hu-HU" sz="2800" dirty="0" smtClean="0"/>
              <a:t>: szürkéből feketébe</a:t>
            </a:r>
            <a:br>
              <a:rPr lang="hu-HU" altLang="hu-HU" sz="2800" dirty="0" smtClean="0"/>
            </a:br>
            <a:r>
              <a:rPr lang="hu-HU" altLang="hu-HU" sz="2800" dirty="0" smtClean="0"/>
              <a:t>vezet – u őse </a:t>
            </a:r>
            <a:r>
              <a:rPr lang="hu-HU" altLang="hu-HU" sz="2800" dirty="0" err="1" smtClean="0"/>
              <a:t>v-nek</a:t>
            </a:r>
            <a:r>
              <a:rPr lang="hu-HU" altLang="hu-HU" sz="2800" dirty="0" smtClean="0"/>
              <a:t>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Kereszt-él: szürkéből szürkébe vagy </a:t>
            </a:r>
            <a:br>
              <a:rPr lang="hu-HU" altLang="hu-HU" sz="2800" dirty="0" smtClean="0"/>
            </a:br>
            <a:r>
              <a:rPr lang="hu-HU" altLang="hu-HU" sz="2800" dirty="0" smtClean="0"/>
              <a:t>feketébe vezető egyéb élek.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endParaRPr lang="hu-HU" altLang="hu-HU" sz="2800" dirty="0" smtClean="0"/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err="1" smtClean="0"/>
              <a:t>Irányítatlan</a:t>
            </a:r>
            <a:r>
              <a:rPr lang="hu-HU" altLang="hu-HU" sz="2800" dirty="0" smtClean="0"/>
              <a:t> gráfban csak fa-él és </a:t>
            </a:r>
            <a:r>
              <a:rPr lang="hu-HU" altLang="hu-HU" sz="2800" dirty="0" err="1" smtClean="0"/>
              <a:t>ke</a:t>
            </a:r>
            <a:r>
              <a:rPr lang="hu-HU" altLang="hu-HU" sz="2800" dirty="0" smtClean="0"/>
              <a:t>-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reszt-él van. Irányított gráfban lehet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visszamutató él.</a:t>
            </a:r>
          </a:p>
        </p:txBody>
      </p:sp>
      <p:sp>
        <p:nvSpPr>
          <p:cNvPr id="105480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0548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427163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005263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49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1536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536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7ABDB4DE-36B8-45C6-91F1-3389CF65E5CB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536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Csúcsmátrix </a:t>
            </a:r>
            <a:r>
              <a:rPr lang="hu-HU" dirty="0" smtClean="0"/>
              <a:t>(szomszédsági mátrix)</a:t>
            </a:r>
            <a:r>
              <a:rPr lang="hu-HU" b="1" dirty="0" smtClean="0"/>
              <a:t>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Súlyozott gráfra: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sz="2800" dirty="0" smtClean="0"/>
              <a:t>Megjegyzés: </a:t>
            </a:r>
            <a:r>
              <a:rPr lang="hu-HU" sz="2800" i="1" dirty="0" err="1" smtClean="0"/>
              <a:t>Nemdef</a:t>
            </a:r>
            <a:r>
              <a:rPr lang="hu-HU" sz="2800" dirty="0" smtClean="0"/>
              <a:t>= 0 vagy -1 vagy +∞ </a:t>
            </a:r>
            <a:r>
              <a:rPr lang="hu-HU" sz="2800" dirty="0" err="1" smtClean="0"/>
              <a:t>vagy</a:t>
            </a:r>
            <a:r>
              <a:rPr lang="hu-HU" sz="2800" dirty="0" smtClean="0"/>
              <a:t> …</a:t>
            </a:r>
            <a:endParaRPr lang="da-DK" sz="2800" dirty="0" smtClean="0"/>
          </a:p>
        </p:txBody>
      </p:sp>
      <p:graphicFrame>
        <p:nvGraphicFramePr>
          <p:cNvPr id="15367" name="Object 4"/>
          <p:cNvGraphicFramePr>
            <a:graphicFrameLocks noChangeAspect="1"/>
          </p:cNvGraphicFramePr>
          <p:nvPr/>
        </p:nvGraphicFramePr>
        <p:xfrm>
          <a:off x="1331913" y="1989138"/>
          <a:ext cx="3744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4" imgW="1981200" imgH="457200" progId="Equation.3">
                  <p:embed/>
                </p:oleObj>
              </mc:Choice>
              <mc:Fallback>
                <p:oleObj name="Equation" r:id="rId4" imgW="19812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989138"/>
                        <a:ext cx="3744912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5"/>
          <p:cNvGraphicFramePr>
            <a:graphicFrameLocks noChangeAspect="1"/>
          </p:cNvGraphicFramePr>
          <p:nvPr/>
        </p:nvGraphicFramePr>
        <p:xfrm>
          <a:off x="1271588" y="3860800"/>
          <a:ext cx="40100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6" imgW="2120900" imgH="457200" progId="Equation.3">
                  <p:embed/>
                </p:oleObj>
              </mc:Choice>
              <mc:Fallback>
                <p:oleObj name="Equation" r:id="rId6" imgW="21209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3860800"/>
                        <a:ext cx="40100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10752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0752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B7F0EEC-06D1-44DC-A503-DAE6A4A93A08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0752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0752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785225" cy="4246562"/>
          </a:xfrm>
        </p:spPr>
        <p:txBody>
          <a:bodyPr/>
          <a:lstStyle/>
          <a:p>
            <a:pPr algn="just">
              <a:lnSpc>
                <a:spcPct val="85000"/>
              </a:lnSpc>
              <a:spcBef>
                <a:spcPct val="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Irányítatlan gráfban: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/>
              </a:rPr>
              <a:t></a:t>
            </a:r>
            <a:r>
              <a:rPr lang="hu-HU" dirty="0" smtClean="0"/>
              <a:t>(u, v) fa-élre: Táv(v)=Táv(u)+1.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/>
              </a:rPr>
              <a:t></a:t>
            </a:r>
            <a:r>
              <a:rPr lang="hu-HU" dirty="0" smtClean="0"/>
              <a:t>(u, v) kereszt-élre: Táv(v)=Táv(u)</a:t>
            </a:r>
            <a:br>
              <a:rPr lang="hu-HU" dirty="0" smtClean="0"/>
            </a:br>
            <a:r>
              <a:rPr lang="hu-HU" dirty="0" smtClean="0"/>
              <a:t>                       vagy Táv(v)=Táv(u)+1.</a:t>
            </a:r>
          </a:p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Irányított gráfban: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/>
              </a:rPr>
              <a:t></a:t>
            </a:r>
            <a:r>
              <a:rPr lang="hu-HU" dirty="0" smtClean="0"/>
              <a:t>(u, v) fa-élre: Táv(v)=Táv(u)+1.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/>
              </a:rPr>
              <a:t></a:t>
            </a:r>
            <a:r>
              <a:rPr lang="hu-HU" dirty="0" smtClean="0"/>
              <a:t>(u, v) kereszt-élre: Táv(v)</a:t>
            </a:r>
            <a:r>
              <a:rPr lang="hu-HU" dirty="0" smtClean="0">
                <a:sym typeface="Symbol"/>
              </a:rPr>
              <a:t>Táv(</a:t>
            </a:r>
            <a:r>
              <a:rPr lang="hu-HU" dirty="0" smtClean="0"/>
              <a:t>u)+1.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/>
              </a:rPr>
              <a:t></a:t>
            </a:r>
            <a:r>
              <a:rPr lang="hu-HU" dirty="0" smtClean="0"/>
              <a:t>(u, v) visszamutató élre:</a:t>
            </a:r>
            <a:br>
              <a:rPr lang="hu-HU" dirty="0" smtClean="0"/>
            </a:br>
            <a:r>
              <a:rPr lang="hu-HU" dirty="0" smtClean="0"/>
              <a:t>                                0</a:t>
            </a:r>
            <a:r>
              <a:rPr lang="hu-HU" dirty="0" smtClean="0">
                <a:sym typeface="Symbol"/>
              </a:rPr>
              <a:t>Táv(</a:t>
            </a:r>
            <a:r>
              <a:rPr lang="hu-HU" dirty="0" smtClean="0"/>
              <a:t>v)</a:t>
            </a:r>
            <a:r>
              <a:rPr lang="hu-HU" dirty="0" smtClean="0">
                <a:sym typeface="Symbol"/>
              </a:rPr>
              <a:t></a:t>
            </a:r>
            <a:r>
              <a:rPr lang="hu-HU" dirty="0" smtClean="0"/>
              <a:t>Táv(u).</a:t>
            </a:r>
          </a:p>
        </p:txBody>
      </p:sp>
      <p:sp>
        <p:nvSpPr>
          <p:cNvPr id="107528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0752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427163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005263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50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0957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0957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9CA5634-5EC1-4A08-A31D-D144A152FDF7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0957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0957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957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b="1" dirty="0" smtClean="0"/>
              <a:t>Mélységi bejárás: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Adatszerkezet, amiből a legutoljára bekerült lép ki először – verem.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Tároljuk a szürke pontokat egy veremben!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Van még feldolgozatlan pont  = van még szürke pont = nem üres a verem!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A bejárás egy feszítőfát hoz létre </a:t>
            </a:r>
            <a:br>
              <a:rPr lang="hu-HU" altLang="hu-HU" sz="2800" dirty="0" smtClean="0"/>
            </a:br>
            <a:r>
              <a:rPr lang="hu-HU" altLang="hu-HU" sz="2800" dirty="0" smtClean="0"/>
              <a:t>(mélységi feszítőfa).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A verem megtakarítható rekurzióval.</a:t>
            </a:r>
          </a:p>
        </p:txBody>
      </p:sp>
      <p:sp>
        <p:nvSpPr>
          <p:cNvPr id="109576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0957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988" y="3803650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400" dirty="0" smtClean="0"/>
              <a:t>Sorrend: 1,2,3,4,5,6,7</a:t>
            </a:r>
            <a:endParaRPr lang="hu-HU" altLang="hu-HU" sz="2400" dirty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51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1161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1162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C73CBFC-E420-4C34-BBE2-95ABCB524BB6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1162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1162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1162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Pontszám-ig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Vanél?(p,i) és Szín(i)=fehér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Mélységi bejárás(i)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 indítása(p):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Szín:=(fehér,…,fehér); Mélységi bejárás(p)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11162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Futási idő: O(Pontszám</a:t>
            </a:r>
            <a:r>
              <a:rPr lang="hu-HU" altLang="hu-HU" baseline="30000"/>
              <a:t>2</a:t>
            </a:r>
            <a:r>
              <a:rPr lang="hu-HU" altLang="hu-HU"/>
              <a:t>)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52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1366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1366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E5B0DC3-F527-4115-8F11-78A1B5CC52E4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1366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1367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1367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Szomszédpontokszáma(p)-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Szín(Szomszéd(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))=fehér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akkor Mélységi bejárás(Szomszéd(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 indítása(p):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Szín:=(fehér,…,fehér); Mélységi bejárás(p)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11367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csúcslista esetén.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dirty="0"/>
              <a:t>Futási idő: O(Élszám)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53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1571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1571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270D34-98FD-48DC-A24D-DE3912BFD340}" type="datetime1">
              <a:rPr lang="hu-HU" altLang="hu-HU" sz="1000" smtClean="0">
                <a:latin typeface="Arial" panose="020B0604020202020204" pitchFamily="34" charset="0"/>
              </a:rPr>
              <a:t>2022. 11. 04.</a:t>
            </a:fld>
            <a:endParaRPr lang="en-US" altLang="hu-HU" sz="1000" smtClean="0">
              <a:latin typeface="Arial" panose="020B0604020202020204" pitchFamily="34" charset="0"/>
            </a:endParaRPr>
          </a:p>
        </p:txBody>
      </p:sp>
      <p:sp>
        <p:nvSpPr>
          <p:cNvPr id="11571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15718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Ki(p)</a:t>
            </a: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Szín(i)=fehér akkor Mélységi bejárás(i)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 indítása(p):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Szín:=(fehér,…,fehér); Mélységi bejárás(p)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115719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csúcslista esetén.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Futási idő: O(Élszám)</a:t>
            </a:r>
          </a:p>
        </p:txBody>
      </p:sp>
      <p:sp>
        <p:nvSpPr>
          <p:cNvPr id="115720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smtClean="0">
                <a:latin typeface="Arial" panose="020B0604020202020204" pitchFamily="34" charset="0"/>
              </a:rPr>
              <a:t>Gráfok, gráfalgoritmusok</a:t>
            </a:r>
            <a:endParaRPr lang="en-US" altLang="hu-HU" sz="1000" smtClean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54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1776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1776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196D99F-4476-46D1-B125-B41B1492A0B0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1776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1776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17767" name="Tartalom helye 2"/>
          <p:cNvSpPr>
            <a:spLocks noGrp="1"/>
          </p:cNvSpPr>
          <p:nvPr>
            <p:ph idx="1"/>
          </p:nvPr>
        </p:nvSpPr>
        <p:spPr>
          <a:xfrm>
            <a:off x="98425" y="1196752"/>
            <a:ext cx="8785225" cy="4248150"/>
          </a:xfrm>
        </p:spPr>
        <p:txBody>
          <a:bodyPr/>
          <a:lstStyle/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Szomszédpontokszáma(p)-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Ha Szín(Szomszéd(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))=fehér</a:t>
            </a:r>
          </a:p>
          <a:p>
            <a:pPr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akkor 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Honnan(Szomszéd(</a:t>
            </a:r>
            <a:r>
              <a:rPr lang="hu-HU" altLang="hu-HU" sz="2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)):=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b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bejárás(Szomszéd(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b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 indítása(p):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Szín:=(fehér,…,fehér); 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Honnan(p):=p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Mélységi bejárás(p)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11776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esetén, elérési információval.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55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1981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1981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B25B432E-632C-435C-A640-CF85A70B5ADE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1981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1981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19815" name="Tartalom helye 2"/>
          <p:cNvSpPr>
            <a:spLocks noGrp="1"/>
          </p:cNvSpPr>
          <p:nvPr>
            <p:ph idx="1"/>
          </p:nvPr>
        </p:nvSpPr>
        <p:spPr>
          <a:xfrm>
            <a:off x="179388" y="1268760"/>
            <a:ext cx="8785225" cy="4248150"/>
          </a:xfrm>
        </p:spPr>
        <p:txBody>
          <a:bodyPr/>
          <a:lstStyle/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Szomszédpontokszáma(p)-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Ha Szín(Szomszéd(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))=fehér</a:t>
            </a:r>
          </a:p>
          <a:p>
            <a:pPr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akkor 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Táv(Szomszéd(</a:t>
            </a:r>
            <a:r>
              <a:rPr lang="hu-HU" altLang="hu-HU" sz="2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)):=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Táv(p)+1</a:t>
            </a: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bejárás(Szomszéd(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b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lnSpc>
                <a:spcPts val="25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 indítása(p):</a:t>
            </a:r>
          </a:p>
          <a:p>
            <a:pPr algn="just">
              <a:lnSpc>
                <a:spcPts val="25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Szín:=(fehér,…,fehér); 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Táv(p):=0</a:t>
            </a:r>
          </a:p>
          <a:p>
            <a:pPr algn="just">
              <a:lnSpc>
                <a:spcPts val="25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Mélységi bejárás(p)</a:t>
            </a:r>
          </a:p>
          <a:p>
            <a:pPr algn="just">
              <a:lnSpc>
                <a:spcPts val="25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11981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esetén, távolság információval.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56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2185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2186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7B909DC-C60B-4049-92CE-40FBA4DC1EA6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2186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2186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2186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lnSpc>
                <a:spcPts val="25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lnSpc>
                <a:spcPts val="25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idő:=idő+1; Elér(p):=idő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Ciklus i=1-től Szomszédpontokszáma(p)-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Ha Szín(Szomszéd(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))=fehér</a:t>
            </a:r>
          </a:p>
          <a:p>
            <a:pPr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akkor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bejárás(Szomszéd(</a:t>
            </a:r>
            <a:r>
              <a:rPr lang="hu-HU" altLang="hu-HU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b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idő:=idő+1; Elhagy(p):=idő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500"/>
              </a:lnSpc>
              <a:spcBef>
                <a:spcPct val="0"/>
              </a:spcBef>
              <a:spcAft>
                <a:spcPts val="6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lnSpc>
                <a:spcPts val="25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 indítása(p):</a:t>
            </a:r>
          </a:p>
          <a:p>
            <a:pPr algn="just">
              <a:lnSpc>
                <a:spcPts val="25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Szín:=(fehér,…,fehér); idő:=0</a:t>
            </a:r>
          </a:p>
          <a:p>
            <a:pPr algn="just">
              <a:lnSpc>
                <a:spcPts val="25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Mélységi bejárás(p)</a:t>
            </a:r>
          </a:p>
          <a:p>
            <a:pPr algn="just">
              <a:lnSpc>
                <a:spcPts val="25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 </a:t>
            </a:r>
          </a:p>
        </p:txBody>
      </p:sp>
      <p:sp>
        <p:nvSpPr>
          <p:cNvPr id="121864" name="Rectangle 26"/>
          <p:cNvSpPr>
            <a:spLocks noChangeArrowheads="1"/>
          </p:cNvSpPr>
          <p:nvPr/>
        </p:nvSpPr>
        <p:spPr bwMode="auto">
          <a:xfrm>
            <a:off x="3419475" y="5300663"/>
            <a:ext cx="57245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esetén, elérési és elhagyási idő információval.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57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2390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2390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31A37199-DB06-4150-BC3D-7BC0D7ACCA6E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2390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2391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23911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785225" cy="4246562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b="1" dirty="0" smtClean="0"/>
              <a:t>Pontok osztályozása: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u őse </a:t>
            </a:r>
            <a:r>
              <a:rPr lang="hu-HU" altLang="hu-HU" sz="2800" dirty="0" err="1" smtClean="0"/>
              <a:t>v-nek</a:t>
            </a:r>
            <a:r>
              <a:rPr lang="hu-HU" altLang="hu-HU" sz="2800" dirty="0" smtClean="0"/>
              <a:t> a mélységi feszítőfában </a:t>
            </a:r>
            <a:r>
              <a:rPr lang="hu-HU" altLang="hu-HU" sz="2800" dirty="0" smtClean="0">
                <a:sym typeface="Symbol" panose="05050102010706020507" pitchFamily="18" charset="2"/>
              </a:rPr>
              <a:t></a:t>
            </a:r>
            <a:br>
              <a:rPr lang="hu-HU" altLang="hu-HU" sz="2800" dirty="0" smtClean="0">
                <a:sym typeface="Symbol" panose="05050102010706020507" pitchFamily="18" charset="2"/>
              </a:rPr>
            </a:br>
            <a:r>
              <a:rPr lang="hu-HU" altLang="hu-HU" sz="2800" dirty="0" smtClean="0">
                <a:sym typeface="Symbol" panose="05050102010706020507" pitchFamily="18" charset="2"/>
              </a:rPr>
              <a:t>Elér(u)&lt;Elér(v)&lt;Elhagy(v)&lt;Elhagy(u).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>
                <a:sym typeface="Symbol" panose="05050102010706020507" pitchFamily="18" charset="2"/>
              </a:rPr>
              <a:t>u és v különböző ágon van a mélységi feszítőfában  Elér(u)&gt;Elhagy(v) vagy Elér(v)&gt;Elhagy(u).</a:t>
            </a:r>
          </a:p>
        </p:txBody>
      </p:sp>
      <p:pic>
        <p:nvPicPr>
          <p:cNvPr id="12391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933825"/>
            <a:ext cx="26035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58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2595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2595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554DF069-2A65-4578-BCE7-1C2FFB9C92BA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2595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2595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25959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785225" cy="4246562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b="1" dirty="0" smtClean="0"/>
              <a:t>Élek osztályozása: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>
                <a:solidFill>
                  <a:srgbClr val="FF0000"/>
                </a:solidFill>
              </a:rPr>
              <a:t>Fa</a:t>
            </a:r>
            <a:r>
              <a:rPr lang="hu-HU" altLang="hu-HU" sz="2800" dirty="0"/>
              <a:t>-él: szürkéből fehérbe vezet.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>
                <a:solidFill>
                  <a:srgbClr val="002060"/>
                </a:solidFill>
              </a:rPr>
              <a:t>Visszamutató</a:t>
            </a:r>
            <a:r>
              <a:rPr lang="hu-HU" altLang="hu-HU" sz="2800" dirty="0"/>
              <a:t> él(</a:t>
            </a:r>
            <a:r>
              <a:rPr lang="hu-HU" altLang="hu-HU" sz="2800" dirty="0" err="1"/>
              <a:t>u,v</a:t>
            </a:r>
            <a:r>
              <a:rPr lang="hu-HU" altLang="hu-HU" sz="2800" dirty="0"/>
              <a:t>): szürkéből szürkébe</a:t>
            </a:r>
            <a:br>
              <a:rPr lang="hu-HU" altLang="hu-HU" sz="2800" dirty="0"/>
            </a:br>
            <a:r>
              <a:rPr lang="hu-HU" altLang="hu-HU" sz="2800" dirty="0"/>
              <a:t>vezet és a fában v őse az u-</a:t>
            </a:r>
            <a:r>
              <a:rPr lang="hu-HU" altLang="hu-HU" sz="2800" dirty="0" err="1"/>
              <a:t>nak</a:t>
            </a:r>
            <a:r>
              <a:rPr lang="hu-HU" altLang="hu-HU" sz="2800" dirty="0"/>
              <a:t>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es-ES" altLang="hu-HU" sz="2800" dirty="0">
                <a:solidFill>
                  <a:srgbClr val="008000"/>
                </a:solidFill>
              </a:rPr>
              <a:t>El</a:t>
            </a:r>
            <a:r>
              <a:rPr lang="hu-HU" altLang="hu-HU" sz="2800" dirty="0">
                <a:solidFill>
                  <a:srgbClr val="008000"/>
                </a:solidFill>
              </a:rPr>
              <a:t>ő</a:t>
            </a:r>
            <a:r>
              <a:rPr lang="es-ES" altLang="hu-HU" sz="2800" dirty="0" err="1">
                <a:solidFill>
                  <a:srgbClr val="008000"/>
                </a:solidFill>
              </a:rPr>
              <a:t>remutató</a:t>
            </a:r>
            <a:r>
              <a:rPr lang="es-ES" altLang="hu-HU" sz="2800" dirty="0">
                <a:solidFill>
                  <a:srgbClr val="008000"/>
                </a:solidFill>
              </a:rPr>
              <a:t> </a:t>
            </a:r>
            <a:r>
              <a:rPr lang="es-ES" altLang="hu-HU" sz="2800" dirty="0"/>
              <a:t>él</a:t>
            </a:r>
            <a:r>
              <a:rPr lang="hu-HU" altLang="hu-HU" sz="2800" dirty="0"/>
              <a:t>(</a:t>
            </a:r>
            <a:r>
              <a:rPr lang="hu-HU" altLang="hu-HU" sz="2800" dirty="0" err="1"/>
              <a:t>u,v</a:t>
            </a:r>
            <a:r>
              <a:rPr lang="hu-HU" altLang="hu-HU" sz="2800" dirty="0"/>
              <a:t>)</a:t>
            </a:r>
            <a:r>
              <a:rPr lang="es-ES" altLang="hu-HU" sz="2800" dirty="0"/>
              <a:t>: </a:t>
            </a:r>
            <a:r>
              <a:rPr lang="hu-HU" altLang="hu-HU" sz="2800" dirty="0"/>
              <a:t>szürkéből feketébe</a:t>
            </a:r>
            <a:br>
              <a:rPr lang="hu-HU" altLang="hu-HU" sz="2800" dirty="0"/>
            </a:br>
            <a:r>
              <a:rPr lang="hu-HU" altLang="hu-HU" sz="2800" dirty="0"/>
              <a:t>vezet és </a:t>
            </a:r>
            <a:r>
              <a:rPr lang="es-ES" altLang="hu-HU" sz="2800" dirty="0"/>
              <a:t>v </a:t>
            </a:r>
            <a:r>
              <a:rPr lang="es-ES" altLang="hu-HU" sz="2800" dirty="0" err="1"/>
              <a:t>utóda</a:t>
            </a:r>
            <a:r>
              <a:rPr lang="es-ES" altLang="hu-HU" sz="2800" dirty="0"/>
              <a:t> u-</a:t>
            </a:r>
            <a:r>
              <a:rPr lang="es-ES" altLang="hu-HU" sz="2800" dirty="0" err="1"/>
              <a:t>nak</a:t>
            </a:r>
            <a:r>
              <a:rPr lang="hu-HU" altLang="hu-HU" sz="2800" dirty="0"/>
              <a:t>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>
                <a:solidFill>
                  <a:srgbClr val="00B0F0"/>
                </a:solidFill>
              </a:rPr>
              <a:t>Kereszt</a:t>
            </a:r>
            <a:r>
              <a:rPr lang="hu-HU" altLang="hu-HU" sz="2800" dirty="0"/>
              <a:t>-él: szürkéből feketébe vezető </a:t>
            </a:r>
            <a:br>
              <a:rPr lang="hu-HU" altLang="hu-HU" sz="2800" dirty="0"/>
            </a:br>
            <a:r>
              <a:rPr lang="hu-HU" altLang="hu-HU" sz="2800" dirty="0"/>
              <a:t>élek és </a:t>
            </a:r>
            <a:r>
              <a:rPr lang="es-ES" altLang="hu-HU" sz="2800" dirty="0"/>
              <a:t>v </a:t>
            </a:r>
            <a:r>
              <a:rPr lang="hu-HU" altLang="hu-HU" sz="2800" dirty="0"/>
              <a:t>nem </a:t>
            </a:r>
            <a:r>
              <a:rPr lang="es-ES" altLang="hu-HU" sz="2800" dirty="0" err="1"/>
              <a:t>utóda</a:t>
            </a:r>
            <a:r>
              <a:rPr lang="es-ES" altLang="hu-HU" sz="2800" dirty="0"/>
              <a:t> u-</a:t>
            </a:r>
            <a:r>
              <a:rPr lang="es-ES" altLang="hu-HU" sz="2800" dirty="0" err="1"/>
              <a:t>nak</a:t>
            </a:r>
            <a:r>
              <a:rPr lang="hu-HU" altLang="hu-HU" sz="2800" dirty="0"/>
              <a:t>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err="1" smtClean="0"/>
              <a:t>Irányítatlan</a:t>
            </a:r>
            <a:r>
              <a:rPr lang="hu-HU" altLang="hu-HU" sz="2800" dirty="0" smtClean="0"/>
              <a:t> gráfban csak fa-él és vissza-</a:t>
            </a:r>
            <a:br>
              <a:rPr lang="hu-HU" altLang="hu-HU" sz="2800" dirty="0" smtClean="0"/>
            </a:br>
            <a:r>
              <a:rPr lang="hu-HU" altLang="hu-HU" sz="2800" dirty="0" smtClean="0"/>
              <a:t>mutató él van.</a:t>
            </a:r>
          </a:p>
        </p:txBody>
      </p:sp>
      <p:pic>
        <p:nvPicPr>
          <p:cNvPr id="12596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484313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450" y="4090988"/>
            <a:ext cx="2170113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59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1741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741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1954A63-1A09-43B1-831A-7FFC298F71C1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741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 dirty="0" smtClean="0"/>
              <a:t>Magyarország: 3154 település, 4752 számozott út, kb. 50.000 útszakasz.</a:t>
            </a:r>
            <a:endParaRPr lang="hu-HU" altLang="hu-HU" sz="2800" dirty="0"/>
          </a:p>
        </p:txBody>
      </p:sp>
      <p:sp>
        <p:nvSpPr>
          <p:cNvPr id="1229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Csúcsmátrix: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b="1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pic>
        <p:nvPicPr>
          <p:cNvPr id="1741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773238"/>
            <a:ext cx="27813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900113" y="1916113"/>
          <a:ext cx="2519362" cy="2593980"/>
        </p:xfrm>
        <a:graphic>
          <a:graphicData uri="http://schemas.openxmlformats.org/drawingml/2006/table">
            <a:tbl>
              <a:tblPr/>
              <a:tblGrid>
                <a:gridCol w="358775">
                  <a:extLst>
                    <a:ext uri="{9D8B030D-6E8A-4147-A177-3AD203B41FA5}">
                      <a16:colId xmlns:a16="http://schemas.microsoft.com/office/drawing/2014/main" val="1896960117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1995643716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1369090172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9754090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420557086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37144178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324129830"/>
                    </a:ext>
                  </a:extLst>
                </a:gridCol>
              </a:tblGrid>
              <a:tr h="36572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04647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6160550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953743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290747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750672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791703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028439"/>
                  </a:ext>
                </a:extLst>
              </a:tr>
            </a:tbl>
          </a:graphicData>
        </a:graphic>
      </p:graphicFrame>
      <p:sp>
        <p:nvSpPr>
          <p:cNvPr id="17482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6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2800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2800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9A87D88-22A9-4E06-90C0-AAC5606E6573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2800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2800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28007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 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Verembe(p,0); Szín(p):=szürke; i:=1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ÜresVerem?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amíg i≤Pontszám és (nem Vanél?(p,i)</a:t>
            </a:r>
            <a:b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vagy Szín(i)≠fehér)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i:=i+1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i≤Pontszám akkor Verembe(p,i+1); p:=i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Szín(i):=szürke; i:=1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különben Szín(p):=fekete; Veremből(p,i)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128008" name="Rectangle 26"/>
          <p:cNvSpPr>
            <a:spLocks noChangeArrowheads="1"/>
          </p:cNvSpPr>
          <p:nvPr/>
        </p:nvSpPr>
        <p:spPr bwMode="auto">
          <a:xfrm>
            <a:off x="3203575" y="5876925"/>
            <a:ext cx="59404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esetén, ciklussal.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60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bejárása</a:t>
            </a:r>
          </a:p>
        </p:txBody>
      </p:sp>
      <p:sp>
        <p:nvSpPr>
          <p:cNvPr id="13005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3005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A73137EC-CBFF-4EA7-AA81-AD142E963B0D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3005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130054" name="Rectangle 26"/>
          <p:cNvSpPr>
            <a:spLocks noChangeArrowheads="1"/>
          </p:cNvSpPr>
          <p:nvPr/>
        </p:nvSpPr>
        <p:spPr bwMode="auto">
          <a:xfrm>
            <a:off x="3203575" y="5516563"/>
            <a:ext cx="59404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400" i="1"/>
              <a:t>Ötletek: ahova nem vezet már él, aki legközelebb van a kezdőponthoz, aki legközelebb van a célhoz, ....</a:t>
            </a:r>
          </a:p>
        </p:txBody>
      </p:sp>
      <p:sp>
        <p:nvSpPr>
          <p:cNvPr id="13005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b="1" dirty="0" smtClean="0"/>
              <a:t>Két alapvető stratégia:</a:t>
            </a:r>
            <a:endParaRPr lang="hu-HU" altLang="hu-HU" dirty="0" smtClean="0"/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i="1" dirty="0" smtClean="0"/>
              <a:t>Szélességi bejárás</a:t>
            </a:r>
            <a:r>
              <a:rPr lang="hu-HU" altLang="hu-HU" sz="2800" dirty="0" smtClean="0"/>
              <a:t>: a szürke színűek közül abból lépjünk tovább, amelyikbe legrégebben léptünk.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i="1" dirty="0" smtClean="0"/>
              <a:t>Mélységi bejárás: </a:t>
            </a:r>
            <a:r>
              <a:rPr lang="hu-HU" altLang="hu-HU" sz="2800" dirty="0" smtClean="0"/>
              <a:t>abból a pontból lépünk mindig tovább, amelyik legkésőbb került a szürke színűek közé.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/>
              <a:t>Mindkét bejárásban a szürkék keletkezési sorrendjét kell követnünk valamilyen módon.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endParaRPr lang="hu-HU" altLang="hu-HU" sz="2800" dirty="0" smtClean="0"/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b="1" dirty="0" smtClean="0">
                <a:sym typeface="Symbol" panose="05050102010706020507" pitchFamily="18" charset="2"/>
              </a:rPr>
              <a:t>Lehetnek (lesznek) további stratégiák is.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800" dirty="0" smtClean="0">
                <a:sym typeface="Symbol" panose="05050102010706020507" pitchFamily="18" charset="2"/>
              </a:rPr>
              <a:t>De ezek is valamilyen szürkéből mennek tovább.</a:t>
            </a:r>
            <a:endParaRPr lang="da-DK" altLang="hu-HU" sz="2800" dirty="0" smtClean="0">
              <a:sym typeface="Symbol" panose="05050102010706020507" pitchFamily="18" charset="2"/>
            </a:endParaRPr>
          </a:p>
        </p:txBody>
      </p:sp>
      <p:sp>
        <p:nvSpPr>
          <p:cNvPr id="130056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796B7D-463D-4EFF-AF89-BCCBC5CC0560}" type="slidenum">
              <a:rPr lang="hu-HU" altLang="hu-HU" smtClean="0"/>
              <a:pPr>
                <a:defRPr/>
              </a:pPr>
              <a:t>61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1945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946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A9059D39-E23C-486C-B987-95D8A1A0975A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1946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3319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Csúcsmátrix súlyozott gráfra: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b="1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900113" y="1916113"/>
          <a:ext cx="2519362" cy="2593980"/>
        </p:xfrm>
        <a:graphic>
          <a:graphicData uri="http://schemas.openxmlformats.org/drawingml/2006/table">
            <a:tbl>
              <a:tblPr/>
              <a:tblGrid>
                <a:gridCol w="358775">
                  <a:extLst>
                    <a:ext uri="{9D8B030D-6E8A-4147-A177-3AD203B41FA5}">
                      <a16:colId xmlns:a16="http://schemas.microsoft.com/office/drawing/2014/main" val="1031724079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1367946086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1007992050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3126360609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3172871787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417648537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996585"/>
                    </a:ext>
                  </a:extLst>
                </a:gridCol>
              </a:tblGrid>
              <a:tr h="36572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130564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491832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268711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366405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0682920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2368006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2863807"/>
                  </a:ext>
                </a:extLst>
              </a:tr>
            </a:tbl>
          </a:graphicData>
        </a:graphic>
      </p:graphicFrame>
      <p:pic>
        <p:nvPicPr>
          <p:cNvPr id="1952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336800"/>
            <a:ext cx="27813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530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7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2150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150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3CAAA21-80DC-465D-8977-6F0F30CC68B4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2150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434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Csúcsmátrix irányított gráfra: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b="1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900113" y="1916113"/>
          <a:ext cx="2519362" cy="2593980"/>
        </p:xfrm>
        <a:graphic>
          <a:graphicData uri="http://schemas.openxmlformats.org/drawingml/2006/table">
            <a:tbl>
              <a:tblPr/>
              <a:tblGrid>
                <a:gridCol w="358775">
                  <a:extLst>
                    <a:ext uri="{9D8B030D-6E8A-4147-A177-3AD203B41FA5}">
                      <a16:colId xmlns:a16="http://schemas.microsoft.com/office/drawing/2014/main" val="80048391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443646525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1847549040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3727331209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1297796076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92494737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1119757836"/>
                    </a:ext>
                  </a:extLst>
                </a:gridCol>
              </a:tblGrid>
              <a:tr h="36572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3081167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5451403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043412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165929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59106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848913"/>
                  </a:ext>
                </a:extLst>
              </a:tr>
              <a:tr h="37137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alt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43022"/>
                  </a:ext>
                </a:extLst>
              </a:tr>
            </a:tbl>
          </a:graphicData>
        </a:graphic>
      </p:graphicFrame>
      <p:pic>
        <p:nvPicPr>
          <p:cNvPr id="2157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325" y="2559050"/>
            <a:ext cx="27813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78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8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ábrázolása</a:t>
            </a:r>
          </a:p>
        </p:txBody>
      </p:sp>
      <p:sp>
        <p:nvSpPr>
          <p:cNvPr id="2355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355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80C82EA-A9FD-46D9-99ED-46B51BC02887}" type="datetime1">
              <a:rPr lang="hu-HU" altLang="hu-HU" sz="1400" smtClean="0"/>
              <a:t>2022. 11. 04.</a:t>
            </a:fld>
            <a:endParaRPr lang="en-US" altLang="hu-HU" sz="1400" smtClean="0"/>
          </a:p>
        </p:txBody>
      </p:sp>
      <p:sp>
        <p:nvSpPr>
          <p:cNvPr id="2355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5367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10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b="1" dirty="0" smtClean="0"/>
              <a:t>Tapasztalatok a csúcsmátrixról: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irányítatlan gráf esetén szimmetrikus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irányított gráf esetén nem feltétlenül szimmetrikus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Fok, </a:t>
            </a:r>
            <a:r>
              <a:rPr lang="hu-HU" dirty="0" err="1" smtClean="0"/>
              <a:t>Kifok</a:t>
            </a:r>
            <a:r>
              <a:rPr lang="hu-HU" dirty="0" smtClean="0"/>
              <a:t>: soronként az igaz értékek száma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err="1" smtClean="0"/>
              <a:t>Befok</a:t>
            </a:r>
            <a:r>
              <a:rPr lang="hu-HU" dirty="0" smtClean="0"/>
              <a:t>: oszloponként az igaz értékek száma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könnyű új éleket hozzávenni, éleket törölni, élek súlyát megváltoztatni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nehéz új pontokat hozzávenni, pontokat törölni</a:t>
            </a:r>
          </a:p>
          <a:p>
            <a:pPr marL="369888" lvl="1">
              <a:lnSpc>
                <a:spcPct val="95000"/>
              </a:lnSpc>
              <a:spcBef>
                <a:spcPct val="5000"/>
              </a:spcBef>
              <a:defRPr/>
            </a:pPr>
            <a:r>
              <a:rPr lang="hu-HU" dirty="0" smtClean="0"/>
              <a:t>kevés él esetén memória-pazarló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  <a:p>
            <a:pPr marL="254000">
              <a:lnSpc>
                <a:spcPct val="95000"/>
              </a:lnSpc>
              <a:spcBef>
                <a:spcPct val="5000"/>
              </a:spcBef>
              <a:defRPr/>
            </a:pPr>
            <a:endParaRPr lang="hu-HU" sz="2800" dirty="0" smtClean="0"/>
          </a:p>
        </p:txBody>
      </p:sp>
      <p:sp>
        <p:nvSpPr>
          <p:cNvPr id="2355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4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CBE692-63D8-4DEF-9C46-869845C5501A}" type="slidenum">
              <a:rPr lang="hu-HU" altLang="hu-HU" smtClean="0"/>
              <a:pPr>
                <a:defRPr/>
              </a:pPr>
              <a:t>9</a:t>
            </a:fld>
            <a:r>
              <a:rPr lang="hu-HU" altLang="hu-HU" smtClean="0"/>
              <a:t>/61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ntázs">
  <a:themeElements>
    <a:clrScheme name="1_Montázs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Montáz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ntázs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Montázs">
  <a:themeElements>
    <a:clrScheme name="1_Montázs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Montáz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ntázs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8903</TotalTime>
  <Words>4508</Words>
  <Application>Microsoft Office PowerPoint</Application>
  <PresentationFormat>Diavetítés a képernyőre (4:3 oldalarány)</PresentationFormat>
  <Paragraphs>1100</Paragraphs>
  <Slides>61</Slides>
  <Notes>61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2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61</vt:i4>
      </vt:variant>
    </vt:vector>
  </HeadingPairs>
  <TitlesOfParts>
    <vt:vector size="69" baseType="lpstr">
      <vt:lpstr>Arial</vt:lpstr>
      <vt:lpstr>Courier New</vt:lpstr>
      <vt:lpstr>Garamond</vt:lpstr>
      <vt:lpstr>Symbol</vt:lpstr>
      <vt:lpstr>Wingdings</vt:lpstr>
      <vt:lpstr>1_Montázs</vt:lpstr>
      <vt:lpstr>2_Montázs</vt:lpstr>
      <vt:lpstr>Equation</vt:lpstr>
      <vt:lpstr>PowerPoint-bemutató</vt:lpstr>
      <vt:lpstr>Gráfok</vt:lpstr>
      <vt:lpstr>Gráfok</vt:lpstr>
      <vt:lpstr>Gráfok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ábrázolása</vt:lpstr>
      <vt:lpstr>Gráfok műveletei</vt:lpstr>
      <vt:lpstr>Gráfok műveletei</vt:lpstr>
      <vt:lpstr>Gráfok műveletei</vt:lpstr>
      <vt:lpstr>Gráfok alkalmazása</vt:lpstr>
      <vt:lpstr>Gráfok alkalmazása</vt:lpstr>
      <vt:lpstr>Gráfok bejárása</vt:lpstr>
      <vt:lpstr>Gráfok bejárása</vt:lpstr>
      <vt:lpstr>Gráfok bejárása</vt:lpstr>
      <vt:lpstr>Gráfok bejárása</vt:lpstr>
      <vt:lpstr>Szélességi bejárás</vt:lpstr>
      <vt:lpstr>Szélességi bejárás</vt:lpstr>
      <vt:lpstr>Szélességi bejárás</vt:lpstr>
      <vt:lpstr>Szélességi bejárás</vt:lpstr>
      <vt:lpstr>Szélességi bejárás</vt:lpstr>
      <vt:lpstr>Szélességi bejárás</vt:lpstr>
      <vt:lpstr>Szélességi bejárás</vt:lpstr>
      <vt:lpstr>Szélességi bejárás</vt:lpstr>
      <vt:lpstr>Szélességi bejárás</vt:lpstr>
      <vt:lpstr>Mélységi bejárás</vt:lpstr>
      <vt:lpstr>Mélységi bejárás</vt:lpstr>
      <vt:lpstr>Mélységi bejárás</vt:lpstr>
      <vt:lpstr>Mélységi bejárás</vt:lpstr>
      <vt:lpstr>Mélységi bejárás</vt:lpstr>
      <vt:lpstr>Mélységi bejárás</vt:lpstr>
      <vt:lpstr>Mélységi bejárás</vt:lpstr>
      <vt:lpstr>Mélységi bejárás</vt:lpstr>
      <vt:lpstr>Mélységi bejárás</vt:lpstr>
      <vt:lpstr>Mélységi bejárás</vt:lpstr>
      <vt:lpstr>Gráfok bejárása</vt:lpstr>
    </vt:vector>
  </TitlesOfParts>
  <Company>ELTE IK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Zsakó László</dc:creator>
  <cp:lastModifiedBy>zsako</cp:lastModifiedBy>
  <cp:revision>756</cp:revision>
  <dcterms:created xsi:type="dcterms:W3CDTF">2005-10-16T14:08:29Z</dcterms:created>
  <dcterms:modified xsi:type="dcterms:W3CDTF">2022-11-04T08:37:02Z</dcterms:modified>
</cp:coreProperties>
</file>